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6" r:id="rId1"/>
  </p:sldMasterIdLst>
  <p:notesMasterIdLst>
    <p:notesMasterId r:id="rId71"/>
  </p:notesMasterIdLst>
  <p:sldIdLst>
    <p:sldId id="256" r:id="rId2"/>
    <p:sldId id="264" r:id="rId3"/>
    <p:sldId id="258" r:id="rId4"/>
    <p:sldId id="364" r:id="rId5"/>
    <p:sldId id="370" r:id="rId6"/>
    <p:sldId id="369" r:id="rId7"/>
    <p:sldId id="371" r:id="rId8"/>
    <p:sldId id="372" r:id="rId9"/>
    <p:sldId id="373" r:id="rId10"/>
    <p:sldId id="374" r:id="rId11"/>
    <p:sldId id="375" r:id="rId12"/>
    <p:sldId id="376" r:id="rId13"/>
    <p:sldId id="377" r:id="rId14"/>
    <p:sldId id="378" r:id="rId15"/>
    <p:sldId id="379" r:id="rId16"/>
    <p:sldId id="380" r:id="rId17"/>
    <p:sldId id="381" r:id="rId18"/>
    <p:sldId id="382" r:id="rId19"/>
    <p:sldId id="383" r:id="rId20"/>
    <p:sldId id="384" r:id="rId21"/>
    <p:sldId id="385" r:id="rId22"/>
    <p:sldId id="386" r:id="rId23"/>
    <p:sldId id="387" r:id="rId24"/>
    <p:sldId id="599" r:id="rId25"/>
    <p:sldId id="600" r:id="rId26"/>
    <p:sldId id="360" r:id="rId27"/>
    <p:sldId id="365" r:id="rId28"/>
    <p:sldId id="601" r:id="rId29"/>
    <p:sldId id="602" r:id="rId30"/>
    <p:sldId id="603" r:id="rId31"/>
    <p:sldId id="604" r:id="rId32"/>
    <p:sldId id="605" r:id="rId33"/>
    <p:sldId id="606" r:id="rId34"/>
    <p:sldId id="607" r:id="rId35"/>
    <p:sldId id="623" r:id="rId36"/>
    <p:sldId id="624" r:id="rId37"/>
    <p:sldId id="625" r:id="rId38"/>
    <p:sldId id="626" r:id="rId39"/>
    <p:sldId id="627" r:id="rId40"/>
    <p:sldId id="637" r:id="rId41"/>
    <p:sldId id="638" r:id="rId42"/>
    <p:sldId id="361" r:id="rId43"/>
    <p:sldId id="366" r:id="rId44"/>
    <p:sldId id="608" r:id="rId45"/>
    <p:sldId id="609" r:id="rId46"/>
    <p:sldId id="610" r:id="rId47"/>
    <p:sldId id="612" r:id="rId48"/>
    <p:sldId id="619" r:id="rId49"/>
    <p:sldId id="620" r:id="rId50"/>
    <p:sldId id="618" r:id="rId51"/>
    <p:sldId id="613" r:id="rId52"/>
    <p:sldId id="614" r:id="rId53"/>
    <p:sldId id="615" r:id="rId54"/>
    <p:sldId id="616" r:id="rId55"/>
    <p:sldId id="617" r:id="rId56"/>
    <p:sldId id="639" r:id="rId57"/>
    <p:sldId id="622" r:id="rId58"/>
    <p:sldId id="621" r:id="rId59"/>
    <p:sldId id="628" r:id="rId60"/>
    <p:sldId id="629" r:id="rId61"/>
    <p:sldId id="630" r:id="rId62"/>
    <p:sldId id="631" r:id="rId63"/>
    <p:sldId id="632" r:id="rId64"/>
    <p:sldId id="633" r:id="rId65"/>
    <p:sldId id="634" r:id="rId66"/>
    <p:sldId id="635" r:id="rId67"/>
    <p:sldId id="636" r:id="rId68"/>
    <p:sldId id="640" r:id="rId69"/>
    <p:sldId id="263" r:id="rId70"/>
  </p:sldIdLst>
  <p:sldSz cx="12192000" cy="6858000"/>
  <p:notesSz cx="6858000" cy="9144000"/>
  <p:embeddedFontLst>
    <p:embeddedFont>
      <p:font typeface="Cambria Math" panose="02040503050406030204" pitchFamily="18" charset="0"/>
      <p:regular r:id="rId72"/>
    </p:embeddedFont>
    <p:embeddedFont>
      <p:font typeface="Century Gothic" panose="020B0502020202020204" pitchFamily="34" charset="0"/>
      <p:regular r:id="rId73"/>
      <p:bold r:id="rId74"/>
      <p:italic r:id="rId75"/>
      <p:boldItalic r:id="rId76"/>
    </p:embeddedFont>
    <p:embeddedFont>
      <p:font typeface="Segoe UI Light" panose="020B0502040204020203" pitchFamily="34" charset="0"/>
      <p:regular r:id="rId77"/>
      <p:italic r:id="rId78"/>
    </p:embeddedFont>
    <p:embeddedFont>
      <p:font typeface="等线" panose="02010600030101010101" pitchFamily="2" charset="-122"/>
      <p:regular r:id="rId79"/>
      <p:bold r:id="rId80"/>
    </p:embeddedFont>
    <p:embeddedFont>
      <p:font typeface="微软雅黑" panose="020B0503020204020204" pitchFamily="34" charset="-122"/>
      <p:regular r:id="rId81"/>
      <p:bold r:id="rId82"/>
    </p:embeddedFont>
    <p:embeddedFont>
      <p:font typeface="微软雅黑" panose="020B0503020204020204" pitchFamily="34" charset="-122"/>
      <p:regular r:id="rId81"/>
      <p:bold r:id="rId82"/>
    </p:embeddedFont>
  </p:embeddedFontLst>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guide id="3" pos="7469" userDrawn="1">
          <p15:clr>
            <a:srgbClr val="A4A3A4"/>
          </p15:clr>
        </p15:guide>
        <p15:guide id="4" pos="211" userDrawn="1">
          <p15:clr>
            <a:srgbClr val="A4A3A4"/>
          </p15:clr>
        </p15:guide>
        <p15:guide id="5" orient="horz" pos="164" userDrawn="1">
          <p15:clr>
            <a:srgbClr val="A4A3A4"/>
          </p15:clr>
        </p15:guide>
        <p15:guide id="6" orient="horz" pos="40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3A1C"/>
    <a:srgbClr val="F23C00"/>
    <a:srgbClr val="D9DA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86" autoAdjust="0"/>
    <p:restoredTop sz="93349" autoAdjust="0"/>
  </p:normalViewPr>
  <p:slideViewPr>
    <p:cSldViewPr snapToGrid="0" snapToObjects="1">
      <p:cViewPr varScale="1">
        <p:scale>
          <a:sx n="88" d="100"/>
          <a:sy n="88" d="100"/>
        </p:scale>
        <p:origin x="378" y="73"/>
      </p:cViewPr>
      <p:guideLst>
        <p:guide pos="3840"/>
        <p:guide orient="horz" pos="2160"/>
        <p:guide pos="7469"/>
        <p:guide pos="211"/>
        <p:guide orient="horz" pos="164"/>
        <p:guide orient="horz" pos="4088"/>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4.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5F0510-60BB-4584-9305-21B68E410E35}" type="datetimeFigureOut">
              <a:rPr lang="zh-CN" altLang="en-US" smtClean="0"/>
              <a:t>2021/12/6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8B5FB8-E79D-4101-B7F6-7789BF944F97}" type="slidenum">
              <a:rPr lang="zh-CN" altLang="en-US" smtClean="0"/>
              <a:t>‹#›</a:t>
            </a:fld>
            <a:endParaRPr lang="zh-CN" altLang="en-US"/>
          </a:p>
        </p:txBody>
      </p:sp>
    </p:spTree>
    <p:extLst>
      <p:ext uri="{BB962C8B-B14F-4D97-AF65-F5344CB8AC3E}">
        <p14:creationId xmlns:p14="http://schemas.microsoft.com/office/powerpoint/2010/main" val="2457025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28B5FB8-E79D-4101-B7F6-7789BF944F97}" type="slidenum">
              <a:rPr lang="zh-CN" altLang="en-US" smtClean="0"/>
              <a:t>1</a:t>
            </a:fld>
            <a:endParaRPr lang="zh-CN" altLang="en-US"/>
          </a:p>
        </p:txBody>
      </p:sp>
    </p:spTree>
    <p:extLst>
      <p:ext uri="{BB962C8B-B14F-4D97-AF65-F5344CB8AC3E}">
        <p14:creationId xmlns:p14="http://schemas.microsoft.com/office/powerpoint/2010/main" val="3982990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5</a:t>
            </a:fld>
            <a:endParaRPr lang="zh-CN" altLang="en-US"/>
          </a:p>
        </p:txBody>
      </p:sp>
    </p:spTree>
    <p:extLst>
      <p:ext uri="{BB962C8B-B14F-4D97-AF65-F5344CB8AC3E}">
        <p14:creationId xmlns:p14="http://schemas.microsoft.com/office/powerpoint/2010/main" val="3899612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079FEAC-2858-416F-A4F6-E1735B752296}" type="slidenum">
              <a:rPr lang="zh-CN" altLang="en-US" smtClean="0"/>
              <a:pPr/>
              <a:t>51</a:t>
            </a:fld>
            <a:endParaRPr lang="zh-CN" altLang="en-US"/>
          </a:p>
        </p:txBody>
      </p:sp>
    </p:spTree>
    <p:extLst>
      <p:ext uri="{BB962C8B-B14F-4D97-AF65-F5344CB8AC3E}">
        <p14:creationId xmlns:p14="http://schemas.microsoft.com/office/powerpoint/2010/main" val="4198949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079FEAC-2858-416F-A4F6-E1735B752296}" type="slidenum">
              <a:rPr lang="zh-CN" altLang="en-US" smtClean="0"/>
              <a:pPr/>
              <a:t>52</a:t>
            </a:fld>
            <a:endParaRPr lang="zh-CN" altLang="en-US"/>
          </a:p>
        </p:txBody>
      </p:sp>
    </p:spTree>
    <p:extLst>
      <p:ext uri="{BB962C8B-B14F-4D97-AF65-F5344CB8AC3E}">
        <p14:creationId xmlns:p14="http://schemas.microsoft.com/office/powerpoint/2010/main" val="18898248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0281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B99F00F-FC95-482C-B1F7-6A41D0225CCD}"/>
              </a:ext>
            </a:extLst>
          </p:cNvPr>
          <p:cNvSpPr/>
          <p:nvPr userDrawn="1"/>
        </p:nvSpPr>
        <p:spPr>
          <a:xfrm>
            <a:off x="0" y="0"/>
            <a:ext cx="12192000" cy="49088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cxnSp>
        <p:nvCxnSpPr>
          <p:cNvPr id="13" name="直接连接符 12">
            <a:extLst>
              <a:ext uri="{FF2B5EF4-FFF2-40B4-BE49-F238E27FC236}">
                <a16:creationId xmlns:a16="http://schemas.microsoft.com/office/drawing/2014/main" id="{6CDDA43F-E533-43F2-B999-F8C1DDCD1369}"/>
              </a:ext>
            </a:extLst>
          </p:cNvPr>
          <p:cNvCxnSpPr/>
          <p:nvPr userDrawn="1"/>
        </p:nvCxnSpPr>
        <p:spPr>
          <a:xfrm flipH="1">
            <a:off x="3080651" y="106663"/>
            <a:ext cx="57188" cy="3073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065B85C3-A5D5-4B42-B524-487F69BCA317}"/>
              </a:ext>
            </a:extLst>
          </p:cNvPr>
          <p:cNvCxnSpPr/>
          <p:nvPr userDrawn="1"/>
        </p:nvCxnSpPr>
        <p:spPr>
          <a:xfrm flipH="1">
            <a:off x="5055034" y="106663"/>
            <a:ext cx="57188" cy="3073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513F6391-54F8-4148-9868-6B6FEEA122D2}"/>
              </a:ext>
            </a:extLst>
          </p:cNvPr>
          <p:cNvCxnSpPr/>
          <p:nvPr userDrawn="1"/>
        </p:nvCxnSpPr>
        <p:spPr>
          <a:xfrm flipH="1">
            <a:off x="7063275" y="106663"/>
            <a:ext cx="57188" cy="3073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10791773-BC87-4AC3-B67D-178B9BE30CA9}"/>
              </a:ext>
            </a:extLst>
          </p:cNvPr>
          <p:cNvCxnSpPr/>
          <p:nvPr userDrawn="1"/>
        </p:nvCxnSpPr>
        <p:spPr>
          <a:xfrm flipH="1">
            <a:off x="9080847" y="106663"/>
            <a:ext cx="57188" cy="3073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文本占位符 17">
            <a:extLst>
              <a:ext uri="{FF2B5EF4-FFF2-40B4-BE49-F238E27FC236}">
                <a16:creationId xmlns:a16="http://schemas.microsoft.com/office/drawing/2014/main" id="{C393B442-A911-45B8-B9B2-D8466FBCC887}"/>
              </a:ext>
            </a:extLst>
          </p:cNvPr>
          <p:cNvSpPr>
            <a:spLocks noGrp="1"/>
          </p:cNvSpPr>
          <p:nvPr>
            <p:ph type="body" sz="quarter" idx="10" hasCustomPrompt="1"/>
          </p:nvPr>
        </p:nvSpPr>
        <p:spPr>
          <a:xfrm>
            <a:off x="1286827" y="72410"/>
            <a:ext cx="1566454" cy="369332"/>
          </a:xfrm>
          <a:prstGeom prst="rect">
            <a:avLst/>
          </a:prstGeom>
          <a:noFill/>
        </p:spPr>
        <p:txBody>
          <a:bodyPr wrap="square" rtlCol="0">
            <a:spAutoFit/>
          </a:bodyPr>
          <a:lstStyle>
            <a:lvl1pPr marL="0" indent="0" algn="l">
              <a:buNone/>
              <a:defRPr lang="zh-CN" altLang="en-US" sz="2000" dirty="0">
                <a:solidFill>
                  <a:schemeClr val="bg1"/>
                </a:solidFill>
              </a:defRPr>
            </a:lvl1pPr>
          </a:lstStyle>
          <a:p>
            <a:pPr marL="0" lvl="0"/>
            <a:r>
              <a:rPr lang="en-US" altLang="zh-CN" dirty="0"/>
              <a:t>01 </a:t>
            </a:r>
            <a:r>
              <a:rPr lang="zh-CN" altLang="en-US" dirty="0"/>
              <a:t>基本内容</a:t>
            </a:r>
          </a:p>
        </p:txBody>
      </p:sp>
      <p:sp>
        <p:nvSpPr>
          <p:cNvPr id="18" name="文本占位符 19">
            <a:extLst>
              <a:ext uri="{FF2B5EF4-FFF2-40B4-BE49-F238E27FC236}">
                <a16:creationId xmlns:a16="http://schemas.microsoft.com/office/drawing/2014/main" id="{F1F399F8-7F8F-4FD5-91A1-EEDBC18D08B7}"/>
              </a:ext>
            </a:extLst>
          </p:cNvPr>
          <p:cNvSpPr>
            <a:spLocks noGrp="1"/>
          </p:cNvSpPr>
          <p:nvPr>
            <p:ph type="body" sz="quarter" idx="11" hasCustomPrompt="1"/>
          </p:nvPr>
        </p:nvSpPr>
        <p:spPr>
          <a:xfrm>
            <a:off x="3419496" y="72410"/>
            <a:ext cx="1566454" cy="369332"/>
          </a:xfrm>
          <a:prstGeom prst="rect">
            <a:avLst/>
          </a:prstGeom>
          <a:noFill/>
        </p:spPr>
        <p:txBody>
          <a:bodyPr wrap="none" rtlCol="0">
            <a:spAutoFit/>
          </a:bodyPr>
          <a:lstStyle>
            <a:lvl1pPr marL="0" indent="0" algn="l">
              <a:buNone/>
              <a:defRPr lang="zh-CN" altLang="en-US" sz="2000" smtClean="0">
                <a:solidFill>
                  <a:schemeClr val="bg1">
                    <a:alpha val="30000"/>
                  </a:schemeClr>
                </a:solidFill>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r>
              <a:rPr lang="en-US" altLang="zh-CN" dirty="0"/>
              <a:t>02</a:t>
            </a:r>
            <a:r>
              <a:rPr lang="zh-CN" altLang="en-US" dirty="0"/>
              <a:t> 课题意义</a:t>
            </a:r>
          </a:p>
        </p:txBody>
      </p:sp>
      <p:sp>
        <p:nvSpPr>
          <p:cNvPr id="19" name="文本占位符 19">
            <a:extLst>
              <a:ext uri="{FF2B5EF4-FFF2-40B4-BE49-F238E27FC236}">
                <a16:creationId xmlns:a16="http://schemas.microsoft.com/office/drawing/2014/main" id="{3126214D-8463-4DD9-BD5D-34555F2B68CF}"/>
              </a:ext>
            </a:extLst>
          </p:cNvPr>
          <p:cNvSpPr>
            <a:spLocks noGrp="1"/>
          </p:cNvSpPr>
          <p:nvPr>
            <p:ph type="body" sz="quarter" idx="12" hasCustomPrompt="1"/>
          </p:nvPr>
        </p:nvSpPr>
        <p:spPr>
          <a:xfrm>
            <a:off x="5414307" y="72410"/>
            <a:ext cx="1566454" cy="369332"/>
          </a:xfrm>
          <a:prstGeom prst="rect">
            <a:avLst/>
          </a:prstGeom>
          <a:noFill/>
        </p:spPr>
        <p:txBody>
          <a:bodyPr wrap="none" rtlCol="0">
            <a:spAutoFit/>
          </a:bodyPr>
          <a:lstStyle>
            <a:lvl1pPr marL="0" indent="0" algn="l">
              <a:buNone/>
              <a:defRPr lang="zh-CN" altLang="en-US" sz="2000" smtClean="0">
                <a:solidFill>
                  <a:schemeClr val="bg1">
                    <a:alpha val="30000"/>
                  </a:schemeClr>
                </a:solidFill>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r>
              <a:rPr lang="en-US" altLang="zh-CN" dirty="0"/>
              <a:t>02</a:t>
            </a:r>
            <a:r>
              <a:rPr lang="zh-CN" altLang="en-US" dirty="0"/>
              <a:t> 课题意义</a:t>
            </a:r>
          </a:p>
        </p:txBody>
      </p:sp>
      <p:sp>
        <p:nvSpPr>
          <p:cNvPr id="20" name="文本占位符 19">
            <a:extLst>
              <a:ext uri="{FF2B5EF4-FFF2-40B4-BE49-F238E27FC236}">
                <a16:creationId xmlns:a16="http://schemas.microsoft.com/office/drawing/2014/main" id="{0AE461FF-210A-42D6-BE7C-3A900A4F82F4}"/>
              </a:ext>
            </a:extLst>
          </p:cNvPr>
          <p:cNvSpPr>
            <a:spLocks noGrp="1"/>
          </p:cNvSpPr>
          <p:nvPr>
            <p:ph type="body" sz="quarter" idx="13" hasCustomPrompt="1"/>
          </p:nvPr>
        </p:nvSpPr>
        <p:spPr>
          <a:xfrm>
            <a:off x="7409118" y="72410"/>
            <a:ext cx="1566454" cy="369332"/>
          </a:xfrm>
          <a:prstGeom prst="rect">
            <a:avLst/>
          </a:prstGeom>
          <a:noFill/>
        </p:spPr>
        <p:txBody>
          <a:bodyPr wrap="none" rtlCol="0">
            <a:spAutoFit/>
          </a:bodyPr>
          <a:lstStyle>
            <a:lvl1pPr marL="0" indent="0" algn="l">
              <a:buNone/>
              <a:defRPr lang="zh-CN" altLang="en-US" sz="2000" smtClean="0">
                <a:solidFill>
                  <a:schemeClr val="bg1">
                    <a:alpha val="30000"/>
                  </a:schemeClr>
                </a:solidFill>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r>
              <a:rPr lang="en-US" altLang="zh-CN" dirty="0"/>
              <a:t>02</a:t>
            </a:r>
            <a:r>
              <a:rPr lang="zh-CN" altLang="en-US" dirty="0"/>
              <a:t> 课题意义</a:t>
            </a:r>
          </a:p>
        </p:txBody>
      </p:sp>
      <p:sp>
        <p:nvSpPr>
          <p:cNvPr id="21" name="文本占位符 19">
            <a:extLst>
              <a:ext uri="{FF2B5EF4-FFF2-40B4-BE49-F238E27FC236}">
                <a16:creationId xmlns:a16="http://schemas.microsoft.com/office/drawing/2014/main" id="{E4F82383-80F7-4C97-846B-7BF5AB2DE765}"/>
              </a:ext>
            </a:extLst>
          </p:cNvPr>
          <p:cNvSpPr>
            <a:spLocks noGrp="1"/>
          </p:cNvSpPr>
          <p:nvPr>
            <p:ph type="body" sz="quarter" idx="14" hasCustomPrompt="1"/>
          </p:nvPr>
        </p:nvSpPr>
        <p:spPr>
          <a:xfrm>
            <a:off x="9403929" y="72410"/>
            <a:ext cx="1566454" cy="369332"/>
          </a:xfrm>
          <a:prstGeom prst="rect">
            <a:avLst/>
          </a:prstGeom>
          <a:noFill/>
        </p:spPr>
        <p:txBody>
          <a:bodyPr wrap="none" rtlCol="0">
            <a:spAutoFit/>
          </a:bodyPr>
          <a:lstStyle>
            <a:lvl1pPr marL="0" indent="0" algn="l">
              <a:buNone/>
              <a:defRPr lang="zh-CN" altLang="en-US" sz="2000" smtClean="0">
                <a:solidFill>
                  <a:schemeClr val="bg1">
                    <a:alpha val="30000"/>
                  </a:schemeClr>
                </a:solidFill>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r>
              <a:rPr lang="en-US" altLang="zh-CN" dirty="0"/>
              <a:t>02</a:t>
            </a:r>
            <a:r>
              <a:rPr lang="zh-CN" altLang="en-US" dirty="0"/>
              <a:t> 课题意义</a:t>
            </a:r>
          </a:p>
        </p:txBody>
      </p:sp>
      <p:cxnSp>
        <p:nvCxnSpPr>
          <p:cNvPr id="22" name="直接连接符 21">
            <a:extLst>
              <a:ext uri="{FF2B5EF4-FFF2-40B4-BE49-F238E27FC236}">
                <a16:creationId xmlns:a16="http://schemas.microsoft.com/office/drawing/2014/main" id="{304C4457-43FD-443B-A4C7-39009BEC9634}"/>
              </a:ext>
            </a:extLst>
          </p:cNvPr>
          <p:cNvCxnSpPr>
            <a:cxnSpLocks/>
          </p:cNvCxnSpPr>
          <p:nvPr userDrawn="1"/>
        </p:nvCxnSpPr>
        <p:spPr>
          <a:xfrm>
            <a:off x="1181133" y="1429518"/>
            <a:ext cx="4060081" cy="0"/>
          </a:xfrm>
          <a:prstGeom prst="line">
            <a:avLst/>
          </a:prstGeom>
          <a:ln w="57150" cap="rnd" cmpd="sng">
            <a:gradFill>
              <a:gsLst>
                <a:gs pos="19000">
                  <a:schemeClr val="bg2"/>
                </a:gs>
                <a:gs pos="56000">
                  <a:schemeClr val="accent1">
                    <a:lumMod val="45000"/>
                    <a:lumOff val="55000"/>
                  </a:schemeClr>
                </a:gs>
                <a:gs pos="95000">
                  <a:srgbClr val="00B0F0"/>
                </a:gs>
              </a:gsLst>
              <a:lin ang="10800000" scaled="0"/>
            </a:gradFill>
            <a:bevel/>
          </a:ln>
        </p:spPr>
        <p:style>
          <a:lnRef idx="1">
            <a:schemeClr val="accent1"/>
          </a:lnRef>
          <a:fillRef idx="0">
            <a:schemeClr val="accent1"/>
          </a:fillRef>
          <a:effectRef idx="0">
            <a:schemeClr val="accent1"/>
          </a:effectRef>
          <a:fontRef idx="minor">
            <a:schemeClr val="tx1"/>
          </a:fontRef>
        </p:style>
      </p:cxnSp>
      <p:pic>
        <p:nvPicPr>
          <p:cNvPr id="24" name="图片 23">
            <a:extLst>
              <a:ext uri="{FF2B5EF4-FFF2-40B4-BE49-F238E27FC236}">
                <a16:creationId xmlns:a16="http://schemas.microsoft.com/office/drawing/2014/main" id="{599BA7C5-4AAB-4563-B228-54634D1530D1}"/>
              </a:ext>
            </a:extLst>
          </p:cNvPr>
          <p:cNvPicPr>
            <a:picLocks noChangeAspect="1"/>
          </p:cNvPicPr>
          <p:nvPr userDrawn="1"/>
        </p:nvPicPr>
        <p:blipFill>
          <a:blip r:embed="rId3"/>
          <a:stretch>
            <a:fillRect/>
          </a:stretch>
        </p:blipFill>
        <p:spPr>
          <a:xfrm>
            <a:off x="556063" y="667655"/>
            <a:ext cx="861697" cy="861697"/>
          </a:xfrm>
          <a:prstGeom prst="rect">
            <a:avLst/>
          </a:prstGeom>
        </p:spPr>
      </p:pic>
      <p:sp>
        <p:nvSpPr>
          <p:cNvPr id="3" name="内容占位符 2">
            <a:extLst>
              <a:ext uri="{FF2B5EF4-FFF2-40B4-BE49-F238E27FC236}">
                <a16:creationId xmlns:a16="http://schemas.microsoft.com/office/drawing/2014/main" id="{8D4C889A-75B1-4803-828A-B38755311F1F}"/>
              </a:ext>
            </a:extLst>
          </p:cNvPr>
          <p:cNvSpPr>
            <a:spLocks noGrp="1"/>
          </p:cNvSpPr>
          <p:nvPr>
            <p:ph sz="quarter" idx="15" hasCustomPrompt="1"/>
          </p:nvPr>
        </p:nvSpPr>
        <p:spPr>
          <a:xfrm>
            <a:off x="1552027" y="830737"/>
            <a:ext cx="1236236" cy="535531"/>
          </a:xfrm>
          <a:prstGeom prst="rect">
            <a:avLst/>
          </a:prstGeom>
          <a:noFill/>
        </p:spPr>
        <p:txBody>
          <a:bodyPr wrap="none" rtlCol="0">
            <a:spAutoFit/>
          </a:bodyPr>
          <a:lstStyle>
            <a:lvl1pPr>
              <a:defRPr lang="zh-CN" altLang="en-US" sz="3200" b="1" dirty="0" smtClean="0">
                <a:solidFill>
                  <a:srgbClr val="FF0000"/>
                </a:solidFill>
              </a:defRPr>
            </a:lvl1pPr>
          </a:lstStyle>
          <a:p>
            <a:pPr marL="0" lvl="0"/>
            <a:r>
              <a:rPr lang="zh-CN" altLang="en-US" dirty="0"/>
              <a:t>标题</a:t>
            </a:r>
          </a:p>
        </p:txBody>
      </p:sp>
    </p:spTree>
    <p:extLst>
      <p:ext uri="{BB962C8B-B14F-4D97-AF65-F5344CB8AC3E}">
        <p14:creationId xmlns:p14="http://schemas.microsoft.com/office/powerpoint/2010/main" val="2287456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40C91B4-283E-4E34-A6F4-21790ADA4809}"/>
              </a:ext>
            </a:extLst>
          </p:cNvPr>
          <p:cNvSpPr/>
          <p:nvPr userDrawn="1"/>
        </p:nvSpPr>
        <p:spPr>
          <a:xfrm>
            <a:off x="0" y="0"/>
            <a:ext cx="12192000" cy="49088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9" name="直接连接符 8">
            <a:extLst>
              <a:ext uri="{FF2B5EF4-FFF2-40B4-BE49-F238E27FC236}">
                <a16:creationId xmlns:a16="http://schemas.microsoft.com/office/drawing/2014/main" id="{BA501A87-BA63-4736-B5E1-9D15B1700A06}"/>
              </a:ext>
            </a:extLst>
          </p:cNvPr>
          <p:cNvCxnSpPr/>
          <p:nvPr userDrawn="1"/>
        </p:nvCxnSpPr>
        <p:spPr>
          <a:xfrm flipH="1">
            <a:off x="3080651" y="106663"/>
            <a:ext cx="57188" cy="3073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3F9E048-33BC-4937-B745-813F4455131B}"/>
              </a:ext>
            </a:extLst>
          </p:cNvPr>
          <p:cNvCxnSpPr/>
          <p:nvPr userDrawn="1"/>
        </p:nvCxnSpPr>
        <p:spPr>
          <a:xfrm flipH="1">
            <a:off x="5055034" y="106663"/>
            <a:ext cx="57188" cy="3073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16712DC1-FA3B-4116-88AE-4D22F9C00636}"/>
              </a:ext>
            </a:extLst>
          </p:cNvPr>
          <p:cNvCxnSpPr/>
          <p:nvPr userDrawn="1"/>
        </p:nvCxnSpPr>
        <p:spPr>
          <a:xfrm flipH="1">
            <a:off x="7063275" y="106663"/>
            <a:ext cx="57188" cy="3073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4472870-9023-4B1D-9D48-6FFBB2608049}"/>
              </a:ext>
            </a:extLst>
          </p:cNvPr>
          <p:cNvCxnSpPr/>
          <p:nvPr userDrawn="1"/>
        </p:nvCxnSpPr>
        <p:spPr>
          <a:xfrm flipH="1">
            <a:off x="9080847" y="106663"/>
            <a:ext cx="57188" cy="3073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文本占位符 17">
            <a:extLst>
              <a:ext uri="{FF2B5EF4-FFF2-40B4-BE49-F238E27FC236}">
                <a16:creationId xmlns:a16="http://schemas.microsoft.com/office/drawing/2014/main" id="{EE19D22A-C1E1-40BF-B2BE-6240AAB9E133}"/>
              </a:ext>
            </a:extLst>
          </p:cNvPr>
          <p:cNvSpPr>
            <a:spLocks noGrp="1"/>
          </p:cNvSpPr>
          <p:nvPr>
            <p:ph type="body" sz="quarter" idx="10" hasCustomPrompt="1"/>
          </p:nvPr>
        </p:nvSpPr>
        <p:spPr>
          <a:xfrm>
            <a:off x="1424685" y="72410"/>
            <a:ext cx="1428596" cy="341632"/>
          </a:xfrm>
          <a:prstGeom prst="rect">
            <a:avLst/>
          </a:prstGeom>
          <a:noFill/>
        </p:spPr>
        <p:txBody>
          <a:bodyPr wrap="square" rtlCol="0">
            <a:spAutoFit/>
          </a:bodyPr>
          <a:lstStyle>
            <a:lvl1pPr marL="0" indent="0" algn="l">
              <a:buNone/>
              <a:defRPr lang="zh-CN" altLang="en-US" sz="1800" dirty="0">
                <a:solidFill>
                  <a:schemeClr val="bg1"/>
                </a:solidFill>
              </a:defRPr>
            </a:lvl1pPr>
          </a:lstStyle>
          <a:p>
            <a:pPr marL="0" lvl="0"/>
            <a:r>
              <a:rPr lang="en-US" altLang="zh-CN" dirty="0"/>
              <a:t>01</a:t>
            </a:r>
            <a:endParaRPr lang="zh-CN" altLang="en-US" dirty="0"/>
          </a:p>
        </p:txBody>
      </p:sp>
      <p:sp>
        <p:nvSpPr>
          <p:cNvPr id="20" name="文本占位符 19">
            <a:extLst>
              <a:ext uri="{FF2B5EF4-FFF2-40B4-BE49-F238E27FC236}">
                <a16:creationId xmlns:a16="http://schemas.microsoft.com/office/drawing/2014/main" id="{9D348924-D5BD-46F4-8FC5-FA7ABB7A7D92}"/>
              </a:ext>
            </a:extLst>
          </p:cNvPr>
          <p:cNvSpPr>
            <a:spLocks noGrp="1"/>
          </p:cNvSpPr>
          <p:nvPr>
            <p:ph type="body" sz="quarter" idx="11" hasCustomPrompt="1"/>
          </p:nvPr>
        </p:nvSpPr>
        <p:spPr>
          <a:xfrm>
            <a:off x="3419496" y="72410"/>
            <a:ext cx="1428596" cy="341632"/>
          </a:xfrm>
          <a:prstGeom prst="rect">
            <a:avLst/>
          </a:prstGeom>
          <a:noFill/>
        </p:spPr>
        <p:txBody>
          <a:bodyPr wrap="none" rtlCol="0">
            <a:spAutoFit/>
          </a:bodyPr>
          <a:lstStyle>
            <a:lvl1pPr marL="0" indent="0" algn="l">
              <a:buNone/>
              <a:defRPr lang="zh-CN" altLang="en-US" sz="1800" smtClean="0">
                <a:solidFill>
                  <a:schemeClr val="bg1">
                    <a:alpha val="30000"/>
                  </a:schemeClr>
                </a:solidFill>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r>
              <a:rPr lang="en-US" altLang="zh-CN" dirty="0"/>
              <a:t>02</a:t>
            </a:r>
            <a:r>
              <a:rPr lang="zh-CN" altLang="en-US" dirty="0"/>
              <a:t> 课题意义</a:t>
            </a:r>
          </a:p>
        </p:txBody>
      </p:sp>
      <p:sp>
        <p:nvSpPr>
          <p:cNvPr id="21" name="文本占位符 19">
            <a:extLst>
              <a:ext uri="{FF2B5EF4-FFF2-40B4-BE49-F238E27FC236}">
                <a16:creationId xmlns:a16="http://schemas.microsoft.com/office/drawing/2014/main" id="{6E091483-4ECF-4E7D-9481-FAA1314701A8}"/>
              </a:ext>
            </a:extLst>
          </p:cNvPr>
          <p:cNvSpPr>
            <a:spLocks noGrp="1"/>
          </p:cNvSpPr>
          <p:nvPr>
            <p:ph type="body" sz="quarter" idx="12" hasCustomPrompt="1"/>
          </p:nvPr>
        </p:nvSpPr>
        <p:spPr>
          <a:xfrm>
            <a:off x="5414307" y="72410"/>
            <a:ext cx="1428596" cy="341632"/>
          </a:xfrm>
          <a:prstGeom prst="rect">
            <a:avLst/>
          </a:prstGeom>
          <a:noFill/>
        </p:spPr>
        <p:txBody>
          <a:bodyPr wrap="none" rtlCol="0">
            <a:spAutoFit/>
          </a:bodyPr>
          <a:lstStyle>
            <a:lvl1pPr marL="0" indent="0" algn="l">
              <a:buNone/>
              <a:defRPr lang="zh-CN" altLang="en-US" sz="1800" smtClean="0">
                <a:solidFill>
                  <a:schemeClr val="bg1">
                    <a:alpha val="30000"/>
                  </a:schemeClr>
                </a:solidFill>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r>
              <a:rPr lang="en-US" altLang="zh-CN" dirty="0"/>
              <a:t>02</a:t>
            </a:r>
            <a:r>
              <a:rPr lang="zh-CN" altLang="en-US" dirty="0"/>
              <a:t> 课题意义</a:t>
            </a:r>
          </a:p>
        </p:txBody>
      </p:sp>
      <p:sp>
        <p:nvSpPr>
          <p:cNvPr id="22" name="文本占位符 19">
            <a:extLst>
              <a:ext uri="{FF2B5EF4-FFF2-40B4-BE49-F238E27FC236}">
                <a16:creationId xmlns:a16="http://schemas.microsoft.com/office/drawing/2014/main" id="{FB9395B4-103C-4344-AFAF-6B5CBB2CDFB8}"/>
              </a:ext>
            </a:extLst>
          </p:cNvPr>
          <p:cNvSpPr>
            <a:spLocks noGrp="1"/>
          </p:cNvSpPr>
          <p:nvPr>
            <p:ph type="body" sz="quarter" idx="13" hasCustomPrompt="1"/>
          </p:nvPr>
        </p:nvSpPr>
        <p:spPr>
          <a:xfrm>
            <a:off x="7409118" y="72410"/>
            <a:ext cx="1428596" cy="341632"/>
          </a:xfrm>
          <a:prstGeom prst="rect">
            <a:avLst/>
          </a:prstGeom>
          <a:noFill/>
        </p:spPr>
        <p:txBody>
          <a:bodyPr wrap="none" rtlCol="0">
            <a:spAutoFit/>
          </a:bodyPr>
          <a:lstStyle>
            <a:lvl1pPr marL="0" indent="0" algn="l">
              <a:buNone/>
              <a:defRPr lang="zh-CN" altLang="en-US" sz="1800" smtClean="0">
                <a:solidFill>
                  <a:schemeClr val="bg1">
                    <a:alpha val="30000"/>
                  </a:schemeClr>
                </a:solidFill>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r>
              <a:rPr lang="en-US" altLang="zh-CN" dirty="0"/>
              <a:t>02</a:t>
            </a:r>
            <a:r>
              <a:rPr lang="zh-CN" altLang="en-US" dirty="0"/>
              <a:t> 课题意义</a:t>
            </a:r>
          </a:p>
        </p:txBody>
      </p:sp>
      <p:sp>
        <p:nvSpPr>
          <p:cNvPr id="25" name="文本占位符 19">
            <a:extLst>
              <a:ext uri="{FF2B5EF4-FFF2-40B4-BE49-F238E27FC236}">
                <a16:creationId xmlns:a16="http://schemas.microsoft.com/office/drawing/2014/main" id="{1E4F5A60-AB29-4034-AA19-508221B7DAAA}"/>
              </a:ext>
            </a:extLst>
          </p:cNvPr>
          <p:cNvSpPr>
            <a:spLocks noGrp="1"/>
          </p:cNvSpPr>
          <p:nvPr>
            <p:ph type="body" sz="quarter" idx="14" hasCustomPrompt="1"/>
          </p:nvPr>
        </p:nvSpPr>
        <p:spPr>
          <a:xfrm>
            <a:off x="9403929" y="72410"/>
            <a:ext cx="1428596" cy="341632"/>
          </a:xfrm>
          <a:prstGeom prst="rect">
            <a:avLst/>
          </a:prstGeom>
          <a:noFill/>
        </p:spPr>
        <p:txBody>
          <a:bodyPr wrap="none" rtlCol="0">
            <a:spAutoFit/>
          </a:bodyPr>
          <a:lstStyle>
            <a:lvl1pPr marL="0" indent="0" algn="l">
              <a:buNone/>
              <a:defRPr lang="zh-CN" altLang="en-US" sz="1800" smtClean="0">
                <a:solidFill>
                  <a:schemeClr val="bg1">
                    <a:alpha val="30000"/>
                  </a:schemeClr>
                </a:solidFill>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r>
              <a:rPr lang="en-US" altLang="zh-CN" dirty="0"/>
              <a:t>02</a:t>
            </a:r>
            <a:r>
              <a:rPr lang="zh-CN" altLang="en-US" dirty="0"/>
              <a:t> 课题意义</a:t>
            </a:r>
          </a:p>
        </p:txBody>
      </p:sp>
    </p:spTree>
    <p:extLst>
      <p:ext uri="{BB962C8B-B14F-4D97-AF65-F5344CB8AC3E}">
        <p14:creationId xmlns:p14="http://schemas.microsoft.com/office/powerpoint/2010/main" val="2718975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5"/>
            <a:ext cx="4868117" cy="529569"/>
          </a:xfrm>
          <a:prstGeom prst="rect">
            <a:avLst/>
          </a:prstGeom>
          <a:ln w="12700" cmpd="sng">
            <a:solidFill>
              <a:schemeClr val="tx1"/>
            </a:solidFill>
          </a:ln>
        </p:spPr>
        <p:txBody>
          <a:bodyPr vert="horz" anchor="ctr"/>
          <a:lstStyle>
            <a:lvl1pPr marL="0" indent="0" algn="l">
              <a:buNone/>
              <a:defRPr sz="2400" b="1"/>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defRPr>
            </a:lvl1pPr>
          </a:lstStyle>
          <a:p>
            <a:pPr lvl="0"/>
            <a:r>
              <a:rPr kumimoji="1" lang="en-US" altLang="zh-CN" dirty="0"/>
              <a:t>01</a:t>
            </a:r>
            <a:endParaRPr kumimoji="1" lang="zh-CN" altLang="en-US" dirty="0"/>
          </a:p>
        </p:txBody>
      </p:sp>
      <p:sp>
        <p:nvSpPr>
          <p:cNvPr id="4" name="图片占位符 8"/>
          <p:cNvSpPr>
            <a:spLocks noGrp="1"/>
          </p:cNvSpPr>
          <p:nvPr>
            <p:ph type="pic" sz="quarter" idx="14" hasCustomPrompt="1"/>
          </p:nvPr>
        </p:nvSpPr>
        <p:spPr>
          <a:xfrm>
            <a:off x="376770" y="5989475"/>
            <a:ext cx="1960033" cy="533400"/>
          </a:xfrm>
          <a:prstGeom prst="rect">
            <a:avLst/>
          </a:prstGeom>
        </p:spPr>
        <p:txBody>
          <a:bodyPr vert="horz" anchor="ctr"/>
          <a:lstStyle>
            <a:lvl1pPr marL="0" indent="0" algn="ctr">
              <a:buNone/>
              <a:defRPr sz="1600" b="1"/>
            </a:lvl1pPr>
          </a:lstStyle>
          <a:p>
            <a:r>
              <a:rPr kumimoji="1" lang="en-US" altLang="zh-CN" sz="1600" b="1" dirty="0"/>
              <a:t>LOGO&amp;PIC</a:t>
            </a:r>
            <a:r>
              <a:rPr kumimoji="1" lang="zh-CN" altLang="en-US" sz="1600" b="1" dirty="0"/>
              <a:t> </a:t>
            </a:r>
            <a:r>
              <a:rPr kumimoji="1" lang="en-US" altLang="zh-CN" sz="1600" b="1" dirty="0"/>
              <a:t>HERE</a:t>
            </a:r>
            <a:endParaRPr kumimoji="1" lang="zh-CN" altLang="en-US" dirty="0"/>
          </a:p>
        </p:txBody>
      </p:sp>
    </p:spTree>
    <p:extLst>
      <p:ext uri="{BB962C8B-B14F-4D97-AF65-F5344CB8AC3E}">
        <p14:creationId xmlns:p14="http://schemas.microsoft.com/office/powerpoint/2010/main" val="1632621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矩形 5"/>
          <p:cNvSpPr/>
          <p:nvPr userDrawn="1"/>
        </p:nvSpPr>
        <p:spPr>
          <a:xfrm>
            <a:off x="1443790" y="1304047"/>
            <a:ext cx="9432758" cy="4942749"/>
          </a:xfrm>
          <a:prstGeom prst="rect">
            <a:avLst/>
          </a:prstGeom>
          <a:blipFill>
            <a:blip r:embed="rId2"/>
            <a:srcRect/>
            <a:stretch>
              <a:fillRect b="-726"/>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440603" y="759873"/>
            <a:ext cx="1569660" cy="369332"/>
          </a:xfrm>
          <a:prstGeom prst="rect">
            <a:avLst/>
          </a:prstGeom>
        </p:spPr>
        <p:txBody>
          <a:bodyPr wrap="none">
            <a:spAutoFit/>
          </a:bodyPr>
          <a:lstStyle/>
          <a:p>
            <a:pPr defTabSz="609570"/>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6" y="182449"/>
            <a:ext cx="777777" cy="246221"/>
          </a:xfrm>
          <a:prstGeom prst="rect">
            <a:avLst/>
          </a:prstGeom>
        </p:spPr>
        <p:txBody>
          <a:bodyPr wrap="none">
            <a:spAutoFit/>
          </a:bodyPr>
          <a:lstStyle/>
          <a:p>
            <a:pPr defTabSz="609570"/>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491705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6" y="759873"/>
            <a:ext cx="646331" cy="369332"/>
          </a:xfrm>
          <a:prstGeom prst="rect">
            <a:avLst/>
          </a:prstGeom>
        </p:spPr>
        <p:txBody>
          <a:bodyPr wrap="none">
            <a:spAutoFit/>
          </a:bodyPr>
          <a:lstStyle/>
          <a:p>
            <a:pPr defTabSz="609570"/>
            <a:r>
              <a:rPr lang="zh-CN" altLang="en-US" sz="1800" dirty="0">
                <a:solidFill>
                  <a:srgbClr val="FFFFFF"/>
                </a:solidFill>
                <a:latin typeface="Segoe UI Light"/>
                <a:ea typeface="微软雅黑"/>
                <a:cs typeface="Segoe UI Light"/>
              </a:rPr>
              <a:t>标注</a:t>
            </a:r>
          </a:p>
        </p:txBody>
      </p:sp>
      <p:sp>
        <p:nvSpPr>
          <p:cNvPr id="11" name="矩形 10"/>
          <p:cNvSpPr/>
          <p:nvPr userDrawn="1"/>
        </p:nvSpPr>
        <p:spPr>
          <a:xfrm>
            <a:off x="2572592" y="759875"/>
            <a:ext cx="1402001" cy="3453253"/>
          </a:xfrm>
          <a:prstGeom prst="rect">
            <a:avLst/>
          </a:prstGeom>
        </p:spPr>
        <p:txBody>
          <a:bodyPr wrap="square">
            <a:spAutoFit/>
          </a:bodyPr>
          <a:lstStyle/>
          <a:p>
            <a:pPr defTabSz="609570">
              <a:lnSpc>
                <a:spcPct val="130000"/>
              </a:lnSpc>
            </a:pPr>
            <a:r>
              <a:rPr lang="zh-CN" altLang="en-US" sz="1400" dirty="0">
                <a:solidFill>
                  <a:srgbClr val="FFFFFF"/>
                </a:solidFill>
                <a:latin typeface="Segoe UI Light"/>
                <a:ea typeface="微软雅黑"/>
                <a:cs typeface="Segoe UI Light"/>
              </a:rPr>
              <a:t>字体使用 </a:t>
            </a:r>
            <a:endParaRPr lang="en-US" altLang="zh-CN" sz="1400" dirty="0">
              <a:solidFill>
                <a:srgbClr val="FFFFFF"/>
              </a:solidFill>
              <a:latin typeface="Segoe UI Light"/>
              <a:ea typeface="微软雅黑"/>
              <a:cs typeface="Segoe UI Light"/>
            </a:endParaRP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r>
              <a:rPr lang="zh-CN" altLang="en-US" sz="1400" dirty="0">
                <a:solidFill>
                  <a:srgbClr val="FFFFFF"/>
                </a:solidFill>
                <a:latin typeface="Segoe UI Light"/>
                <a:ea typeface="微软雅黑"/>
                <a:cs typeface="Segoe UI Light"/>
              </a:rPr>
              <a:t>行距</a:t>
            </a:r>
            <a:endParaRPr lang="en-US" altLang="zh-CN" sz="1400" dirty="0">
              <a:solidFill>
                <a:srgbClr val="FFFFFF"/>
              </a:solidFill>
              <a:latin typeface="Segoe UI Light"/>
              <a:ea typeface="微软雅黑"/>
              <a:cs typeface="Segoe UI Light"/>
            </a:endParaRP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r>
              <a:rPr lang="zh-CN" altLang="en-US" sz="1400" dirty="0">
                <a:solidFill>
                  <a:srgbClr val="FFFFFF"/>
                </a:solidFill>
                <a:latin typeface="Segoe UI Light"/>
                <a:ea typeface="微软雅黑"/>
                <a:cs typeface="Segoe UI Light"/>
              </a:rPr>
              <a:t>背景图片出处</a:t>
            </a:r>
          </a:p>
          <a:p>
            <a:pPr defTabSz="609570">
              <a:lnSpc>
                <a:spcPct val="130000"/>
              </a:lnSpc>
            </a:pPr>
            <a:endParaRPr lang="zh-CN" altLang="en-US" sz="1400" dirty="0">
              <a:solidFill>
                <a:srgbClr val="FFFFFF"/>
              </a:solidFill>
              <a:latin typeface="Segoe UI Light"/>
              <a:ea typeface="微软雅黑"/>
              <a:cs typeface="Segoe UI Light"/>
            </a:endParaRPr>
          </a:p>
          <a:p>
            <a:pPr defTabSz="609570">
              <a:lnSpc>
                <a:spcPct val="130000"/>
              </a:lnSpc>
            </a:pPr>
            <a:endParaRPr lang="zh-CN" altLang="en-US" sz="1400" dirty="0">
              <a:solidFill>
                <a:srgbClr val="FFFFFF"/>
              </a:solidFill>
              <a:latin typeface="Segoe UI Light"/>
              <a:ea typeface="微软雅黑"/>
              <a:cs typeface="Segoe UI Light"/>
            </a:endParaRPr>
          </a:p>
          <a:p>
            <a:pPr defTabSz="609570">
              <a:lnSpc>
                <a:spcPct val="130000"/>
              </a:lnSpc>
            </a:pPr>
            <a:r>
              <a:rPr lang="zh-CN" altLang="en-US" sz="1400" dirty="0">
                <a:solidFill>
                  <a:srgbClr val="FFFFFF"/>
                </a:solidFill>
                <a:latin typeface="Segoe UI Light"/>
                <a:ea typeface="微软雅黑"/>
                <a:cs typeface="Segoe UI Light"/>
              </a:rPr>
              <a:t>声明</a:t>
            </a:r>
            <a:endParaRPr lang="en-US" altLang="zh-CN" sz="1400" dirty="0">
              <a:solidFill>
                <a:srgbClr val="FFFFFF"/>
              </a:solidFill>
              <a:latin typeface="Segoe UI Light"/>
              <a:ea typeface="微软雅黑"/>
              <a:cs typeface="Segoe UI Light"/>
            </a:endParaRPr>
          </a:p>
        </p:txBody>
      </p:sp>
      <p:sp>
        <p:nvSpPr>
          <p:cNvPr id="12" name="矩形 11"/>
          <p:cNvSpPr/>
          <p:nvPr userDrawn="1"/>
        </p:nvSpPr>
        <p:spPr>
          <a:xfrm>
            <a:off x="4153013" y="759876"/>
            <a:ext cx="7074345" cy="4239879"/>
          </a:xfrm>
          <a:prstGeom prst="rect">
            <a:avLst/>
          </a:prstGeom>
        </p:spPr>
        <p:txBody>
          <a:bodyPr wrap="square">
            <a:spAutoFit/>
          </a:bodyPr>
          <a:lstStyle/>
          <a:p>
            <a:pPr>
              <a:lnSpc>
                <a:spcPct val="130000"/>
              </a:lnSpc>
            </a:pPr>
            <a:r>
              <a:rPr lang="zh-CN" altLang="en-US" sz="1400" dirty="0">
                <a:solidFill>
                  <a:srgbClr val="FFFFFF"/>
                </a:solidFill>
                <a:latin typeface="Segoe UI Light"/>
                <a:ea typeface="微软雅黑"/>
                <a:cs typeface="Segoe UI Light"/>
              </a:rPr>
              <a:t>英文 </a:t>
            </a:r>
            <a:r>
              <a:rPr lang="en-US" altLang="zh-CN" sz="1400" dirty="0">
                <a:solidFill>
                  <a:srgbClr val="FFFFFF"/>
                </a:solidFill>
                <a:latin typeface="Segoe UI Light"/>
                <a:cs typeface="Segoe UI Light"/>
              </a:rPr>
              <a:t>Century Gothic</a:t>
            </a: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r>
              <a:rPr lang="zh-CN" altLang="en-US" sz="1400" dirty="0">
                <a:solidFill>
                  <a:srgbClr val="FFFFFF"/>
                </a:solidFill>
                <a:latin typeface="Segoe UI Light"/>
                <a:ea typeface="微软雅黑"/>
                <a:cs typeface="Segoe UI Light"/>
              </a:rPr>
              <a:t>中文 微软雅黑</a:t>
            </a:r>
            <a:endParaRPr lang="en-US" altLang="zh-CN" sz="1400" dirty="0">
              <a:solidFill>
                <a:srgbClr val="FFFFFF"/>
              </a:solidFill>
              <a:latin typeface="Segoe UI Light"/>
              <a:ea typeface="微软雅黑"/>
              <a:cs typeface="Segoe UI Light"/>
            </a:endParaRP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r>
              <a:rPr lang="zh-CN" altLang="en-US" sz="1400" dirty="0">
                <a:solidFill>
                  <a:srgbClr val="FFFFFF"/>
                </a:solidFill>
                <a:latin typeface="Segoe UI Light"/>
                <a:ea typeface="微软雅黑"/>
                <a:cs typeface="Segoe UI Light"/>
              </a:rPr>
              <a:t>正文 </a:t>
            </a:r>
            <a:r>
              <a:rPr lang="en-US" altLang="zh-CN" sz="1400" dirty="0">
                <a:solidFill>
                  <a:srgbClr val="FFFFFF"/>
                </a:solidFill>
                <a:latin typeface="Segoe UI Light"/>
                <a:ea typeface="微软雅黑"/>
                <a:cs typeface="Segoe UI Light"/>
              </a:rPr>
              <a:t>1.3</a:t>
            </a: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r>
              <a:rPr lang="en-US" altLang="zh-CN" sz="1400" dirty="0" err="1">
                <a:solidFill>
                  <a:srgbClr val="FFFFFF"/>
                </a:solidFill>
                <a:latin typeface="Segoe UI Light"/>
                <a:ea typeface="微软雅黑"/>
                <a:cs typeface="Segoe UI Light"/>
              </a:rPr>
              <a:t>cn.bing.com</a:t>
            </a:r>
            <a:endParaRPr lang="zh-CN" altLang="en-US" sz="1400" dirty="0">
              <a:solidFill>
                <a:srgbClr val="FFFFFF"/>
              </a:solidFill>
              <a:latin typeface="Segoe UI Light"/>
              <a:ea typeface="微软雅黑"/>
              <a:cs typeface="Segoe UI Light"/>
            </a:endParaRPr>
          </a:p>
          <a:p>
            <a:pPr defTabSz="609570">
              <a:lnSpc>
                <a:spcPct val="130000"/>
              </a:lnSpc>
            </a:pPr>
            <a:endParaRPr lang="zh-CN" altLang="en-US" sz="1400" dirty="0">
              <a:solidFill>
                <a:srgbClr val="FFFFFF"/>
              </a:solidFill>
              <a:latin typeface="Segoe UI Light"/>
              <a:ea typeface="微软雅黑"/>
              <a:cs typeface="Segoe UI Light"/>
            </a:endParaRPr>
          </a:p>
          <a:p>
            <a:pPr defTabSz="609570">
              <a:lnSpc>
                <a:spcPct val="130000"/>
              </a:lnSpc>
            </a:pPr>
            <a:endParaRPr lang="zh-CN" altLang="en-US" sz="1400" dirty="0">
              <a:solidFill>
                <a:srgbClr val="FFFFFF"/>
              </a:solidFill>
              <a:latin typeface="Segoe UI Light"/>
              <a:ea typeface="微软雅黑"/>
              <a:cs typeface="Segoe UI Light"/>
            </a:endParaRPr>
          </a:p>
          <a:p>
            <a:pPr marL="0" marR="0" lvl="0" indent="0" algn="l" defTabSz="609570"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6" y="182449"/>
            <a:ext cx="777777" cy="246221"/>
          </a:xfrm>
          <a:prstGeom prst="rect">
            <a:avLst/>
          </a:prstGeom>
        </p:spPr>
        <p:txBody>
          <a:bodyPr wrap="none">
            <a:spAutoFit/>
          </a:bodyPr>
          <a:lstStyle/>
          <a:p>
            <a:pPr defTabSz="609570"/>
            <a:r>
              <a:rPr kumimoji="1" lang="en-US" altLang="zh-CN" sz="1000" dirty="0">
                <a:solidFill>
                  <a:prstClr val="white"/>
                </a:solidFill>
                <a:latin typeface="Segoe UI Light"/>
                <a:ea typeface="微软雅黑" charset="0"/>
                <a:cs typeface="Segoe UI Light"/>
              </a:rPr>
              <a:t>OfficePLUS</a:t>
            </a:r>
            <a:endParaRPr lang="zh-CN" altLang="en-US" sz="1000" dirty="0">
              <a:solidFill>
                <a:prstClr val="white"/>
              </a:solidFill>
              <a:latin typeface="Segoe UI Light"/>
              <a:ea typeface="微软雅黑" charset="0"/>
              <a:cs typeface="Segoe UI Light"/>
            </a:endParaRPr>
          </a:p>
        </p:txBody>
      </p:sp>
    </p:spTree>
    <p:extLst>
      <p:ext uri="{BB962C8B-B14F-4D97-AF65-F5344CB8AC3E}">
        <p14:creationId xmlns:p14="http://schemas.microsoft.com/office/powerpoint/2010/main" val="1433925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7" name="文本框 6"/>
          <p:cNvSpPr txBox="1"/>
          <p:nvPr userDrawn="1"/>
        </p:nvSpPr>
        <p:spPr>
          <a:xfrm>
            <a:off x="4447958" y="4458725"/>
            <a:ext cx="3296095" cy="297454"/>
          </a:xfrm>
          <a:prstGeom prst="rect">
            <a:avLst/>
          </a:prstGeom>
          <a:noFill/>
        </p:spPr>
        <p:txBody>
          <a:bodyPr wrap="none" rtlCol="0">
            <a:spAutoFit/>
          </a:bodyPr>
          <a:lstStyle/>
          <a:p>
            <a:pPr algn="ctr" defTabSz="609570"/>
            <a:r>
              <a:rPr kumimoji="1" lang="zh-CN" altLang="en-US" sz="1333" dirty="0">
                <a:solidFill>
                  <a:srgbClr val="000000"/>
                </a:solidFill>
                <a:latin typeface="Century Gothic"/>
                <a:ea typeface="微软雅黑" charset="0"/>
              </a:rPr>
              <a:t>点击</a:t>
            </a:r>
            <a:r>
              <a:rPr kumimoji="1" lang="en-US" altLang="zh-CN" sz="1333" dirty="0">
                <a:solidFill>
                  <a:srgbClr val="000000"/>
                </a:solidFill>
                <a:latin typeface="Segoe UI Light" charset="0"/>
                <a:ea typeface="Segoe UI Light" charset="0"/>
                <a:cs typeface="Segoe UI Light" charset="0"/>
              </a:rPr>
              <a:t>Logo</a:t>
            </a:r>
            <a:r>
              <a:rPr kumimoji="1" lang="zh-CN" altLang="en-US" sz="1333" dirty="0">
                <a:solidFill>
                  <a:srgbClr val="000000"/>
                </a:solidFill>
                <a:latin typeface="Century Gothic"/>
                <a:ea typeface="微软雅黑" charset="0"/>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18439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2927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41500"/>
      </p:ext>
    </p:extLst>
  </p:cSld>
  <p:clrMap bg1="lt1" tx1="dk1" bg2="lt2" tx2="dk2" accent1="accent1" accent2="accent2" accent3="accent3" accent4="accent4" accent5="accent5" accent6="accent6" hlink="hlink" folHlink="folHlink"/>
  <p:sldLayoutIdLst>
    <p:sldLayoutId id="2147483678" r:id="rId1"/>
    <p:sldLayoutId id="2147483680" r:id="rId2"/>
    <p:sldLayoutId id="2147483679" r:id="rId3"/>
    <p:sldLayoutId id="2147483662" r:id="rId4"/>
    <p:sldLayoutId id="2147483664" r:id="rId5"/>
    <p:sldLayoutId id="2147483663" r:id="rId6"/>
    <p:sldLayoutId id="2147483665" r:id="rId7"/>
    <p:sldLayoutId id="2147483681" r:id="rId8"/>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11.tmp"/><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36.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slideLayout" Target="../slideLayouts/slideLayout8.xml"/><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tags" Target="../tags/tag34.xml"/><Relationship Id="rId2" Type="http://schemas.openxmlformats.org/officeDocument/2006/relationships/tags" Target="../tags/tag19.xml"/><Relationship Id="rId16" Type="http://schemas.openxmlformats.org/officeDocument/2006/relationships/tags" Target="../tags/tag33.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5" Type="http://schemas.openxmlformats.org/officeDocument/2006/relationships/tags" Target="../tags/tag22.xml"/><Relationship Id="rId15" Type="http://schemas.openxmlformats.org/officeDocument/2006/relationships/tags" Target="../tags/tag32.xml"/><Relationship Id="rId10" Type="http://schemas.openxmlformats.org/officeDocument/2006/relationships/tags" Target="../tags/tag27.xml"/><Relationship Id="rId19" Type="http://schemas.openxmlformats.org/officeDocument/2006/relationships/image" Target="../media/image11.tmp"/><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s>
</file>

<file path=ppt/slides/_rels/slide37.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tags" Target="../tags/tag47.xml"/><Relationship Id="rId18" Type="http://schemas.openxmlformats.org/officeDocument/2006/relationships/tags" Target="../tags/tag52.xml"/><Relationship Id="rId26" Type="http://schemas.openxmlformats.org/officeDocument/2006/relationships/tags" Target="../tags/tag60.xml"/><Relationship Id="rId3" Type="http://schemas.openxmlformats.org/officeDocument/2006/relationships/tags" Target="../tags/tag37.xml"/><Relationship Id="rId21" Type="http://schemas.openxmlformats.org/officeDocument/2006/relationships/tags" Target="../tags/tag55.xml"/><Relationship Id="rId7" Type="http://schemas.openxmlformats.org/officeDocument/2006/relationships/tags" Target="../tags/tag41.xml"/><Relationship Id="rId12" Type="http://schemas.openxmlformats.org/officeDocument/2006/relationships/tags" Target="../tags/tag46.xml"/><Relationship Id="rId17" Type="http://schemas.openxmlformats.org/officeDocument/2006/relationships/tags" Target="../tags/tag51.xml"/><Relationship Id="rId25" Type="http://schemas.openxmlformats.org/officeDocument/2006/relationships/tags" Target="../tags/tag59.xml"/><Relationship Id="rId2" Type="http://schemas.openxmlformats.org/officeDocument/2006/relationships/tags" Target="../tags/tag36.xml"/><Relationship Id="rId16" Type="http://schemas.openxmlformats.org/officeDocument/2006/relationships/tags" Target="../tags/tag50.xml"/><Relationship Id="rId20" Type="http://schemas.openxmlformats.org/officeDocument/2006/relationships/tags" Target="../tags/tag54.xml"/><Relationship Id="rId29" Type="http://schemas.openxmlformats.org/officeDocument/2006/relationships/image" Target="../media/image11.tmp"/><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tags" Target="../tags/tag45.xml"/><Relationship Id="rId24" Type="http://schemas.openxmlformats.org/officeDocument/2006/relationships/tags" Target="../tags/tag58.xml"/><Relationship Id="rId5" Type="http://schemas.openxmlformats.org/officeDocument/2006/relationships/tags" Target="../tags/tag39.xml"/><Relationship Id="rId15" Type="http://schemas.openxmlformats.org/officeDocument/2006/relationships/tags" Target="../tags/tag49.xml"/><Relationship Id="rId23" Type="http://schemas.openxmlformats.org/officeDocument/2006/relationships/tags" Target="../tags/tag57.xml"/><Relationship Id="rId28" Type="http://schemas.openxmlformats.org/officeDocument/2006/relationships/slideLayout" Target="../slideLayouts/slideLayout8.xml"/><Relationship Id="rId10" Type="http://schemas.openxmlformats.org/officeDocument/2006/relationships/tags" Target="../tags/tag44.xml"/><Relationship Id="rId19" Type="http://schemas.openxmlformats.org/officeDocument/2006/relationships/tags" Target="../tags/tag53.xml"/><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tags" Target="../tags/tag48.xml"/><Relationship Id="rId22" Type="http://schemas.openxmlformats.org/officeDocument/2006/relationships/tags" Target="../tags/tag56.xml"/><Relationship Id="rId27" Type="http://schemas.openxmlformats.org/officeDocument/2006/relationships/tags" Target="../tags/tag61.xml"/></Relationships>
</file>

<file path=ppt/slides/_rels/slide38.xml.rels><?xml version="1.0" encoding="UTF-8" standalone="yes"?>
<Relationships xmlns="http://schemas.openxmlformats.org/package/2006/relationships"><Relationship Id="rId8" Type="http://schemas.openxmlformats.org/officeDocument/2006/relationships/tags" Target="../tags/tag69.xml"/><Relationship Id="rId13" Type="http://schemas.openxmlformats.org/officeDocument/2006/relationships/tags" Target="../tags/tag74.xml"/><Relationship Id="rId18" Type="http://schemas.openxmlformats.org/officeDocument/2006/relationships/slideLayout" Target="../slideLayouts/slideLayout8.xml"/><Relationship Id="rId3" Type="http://schemas.openxmlformats.org/officeDocument/2006/relationships/tags" Target="../tags/tag64.xml"/><Relationship Id="rId7" Type="http://schemas.openxmlformats.org/officeDocument/2006/relationships/tags" Target="../tags/tag68.xml"/><Relationship Id="rId12" Type="http://schemas.openxmlformats.org/officeDocument/2006/relationships/tags" Target="../tags/tag73.xml"/><Relationship Id="rId17" Type="http://schemas.openxmlformats.org/officeDocument/2006/relationships/tags" Target="../tags/tag78.xml"/><Relationship Id="rId2" Type="http://schemas.openxmlformats.org/officeDocument/2006/relationships/tags" Target="../tags/tag63.xml"/><Relationship Id="rId16" Type="http://schemas.openxmlformats.org/officeDocument/2006/relationships/tags" Target="../tags/tag77.xml"/><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tags" Target="../tags/tag72.xml"/><Relationship Id="rId5" Type="http://schemas.openxmlformats.org/officeDocument/2006/relationships/tags" Target="../tags/tag66.xml"/><Relationship Id="rId15" Type="http://schemas.openxmlformats.org/officeDocument/2006/relationships/tags" Target="../tags/tag76.xml"/><Relationship Id="rId10" Type="http://schemas.openxmlformats.org/officeDocument/2006/relationships/tags" Target="../tags/tag71.xml"/><Relationship Id="rId19" Type="http://schemas.openxmlformats.org/officeDocument/2006/relationships/image" Target="../media/image11.tmp"/><Relationship Id="rId4" Type="http://schemas.openxmlformats.org/officeDocument/2006/relationships/tags" Target="../tags/tag65.xml"/><Relationship Id="rId9" Type="http://schemas.openxmlformats.org/officeDocument/2006/relationships/tags" Target="../tags/tag70.xml"/><Relationship Id="rId14" Type="http://schemas.openxmlformats.org/officeDocument/2006/relationships/tags" Target="../tags/tag75.xml"/></Relationships>
</file>

<file path=ppt/slides/_rels/slide39.xml.rels><?xml version="1.0" encoding="UTF-8" standalone="yes"?>
<Relationships xmlns="http://schemas.openxmlformats.org/package/2006/relationships"><Relationship Id="rId8" Type="http://schemas.openxmlformats.org/officeDocument/2006/relationships/tags" Target="../tags/tag86.xml"/><Relationship Id="rId13" Type="http://schemas.openxmlformats.org/officeDocument/2006/relationships/tags" Target="../tags/tag91.xml"/><Relationship Id="rId18" Type="http://schemas.openxmlformats.org/officeDocument/2006/relationships/slideLayout" Target="../slideLayouts/slideLayout8.xml"/><Relationship Id="rId3" Type="http://schemas.openxmlformats.org/officeDocument/2006/relationships/tags" Target="../tags/tag81.xml"/><Relationship Id="rId7" Type="http://schemas.openxmlformats.org/officeDocument/2006/relationships/tags" Target="../tags/tag85.xml"/><Relationship Id="rId12" Type="http://schemas.openxmlformats.org/officeDocument/2006/relationships/tags" Target="../tags/tag90.xml"/><Relationship Id="rId17" Type="http://schemas.openxmlformats.org/officeDocument/2006/relationships/tags" Target="../tags/tag95.xml"/><Relationship Id="rId2" Type="http://schemas.openxmlformats.org/officeDocument/2006/relationships/tags" Target="../tags/tag80.xml"/><Relationship Id="rId16" Type="http://schemas.openxmlformats.org/officeDocument/2006/relationships/tags" Target="../tags/tag94.xml"/><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tags" Target="../tags/tag89.xml"/><Relationship Id="rId5" Type="http://schemas.openxmlformats.org/officeDocument/2006/relationships/tags" Target="../tags/tag83.xml"/><Relationship Id="rId15" Type="http://schemas.openxmlformats.org/officeDocument/2006/relationships/tags" Target="../tags/tag93.xml"/><Relationship Id="rId10" Type="http://schemas.openxmlformats.org/officeDocument/2006/relationships/tags" Target="../tags/tag88.xml"/><Relationship Id="rId19" Type="http://schemas.openxmlformats.org/officeDocument/2006/relationships/image" Target="../media/image11.tmp"/><Relationship Id="rId4" Type="http://schemas.openxmlformats.org/officeDocument/2006/relationships/tags" Target="../tags/tag82.xml"/><Relationship Id="rId9" Type="http://schemas.openxmlformats.org/officeDocument/2006/relationships/tags" Target="../tags/tag87.xml"/><Relationship Id="rId14" Type="http://schemas.openxmlformats.org/officeDocument/2006/relationships/tags" Target="../tags/tag9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tags" Target="../tags/tag103.xml"/><Relationship Id="rId13" Type="http://schemas.openxmlformats.org/officeDocument/2006/relationships/tags" Target="../tags/tag108.xml"/><Relationship Id="rId18" Type="http://schemas.openxmlformats.org/officeDocument/2006/relationships/slideLayout" Target="../slideLayouts/slideLayout8.xml"/><Relationship Id="rId3" Type="http://schemas.openxmlformats.org/officeDocument/2006/relationships/tags" Target="../tags/tag98.xml"/><Relationship Id="rId7" Type="http://schemas.openxmlformats.org/officeDocument/2006/relationships/tags" Target="../tags/tag102.xml"/><Relationship Id="rId12" Type="http://schemas.openxmlformats.org/officeDocument/2006/relationships/tags" Target="../tags/tag107.xml"/><Relationship Id="rId17" Type="http://schemas.openxmlformats.org/officeDocument/2006/relationships/tags" Target="../tags/tag112.xml"/><Relationship Id="rId2" Type="http://schemas.openxmlformats.org/officeDocument/2006/relationships/tags" Target="../tags/tag97.xml"/><Relationship Id="rId16" Type="http://schemas.openxmlformats.org/officeDocument/2006/relationships/tags" Target="../tags/tag111.xml"/><Relationship Id="rId1" Type="http://schemas.openxmlformats.org/officeDocument/2006/relationships/tags" Target="../tags/tag96.xml"/><Relationship Id="rId6" Type="http://schemas.openxmlformats.org/officeDocument/2006/relationships/tags" Target="../tags/tag101.xml"/><Relationship Id="rId11" Type="http://schemas.openxmlformats.org/officeDocument/2006/relationships/tags" Target="../tags/tag106.xml"/><Relationship Id="rId5" Type="http://schemas.openxmlformats.org/officeDocument/2006/relationships/tags" Target="../tags/tag100.xml"/><Relationship Id="rId15" Type="http://schemas.openxmlformats.org/officeDocument/2006/relationships/tags" Target="../tags/tag110.xml"/><Relationship Id="rId10" Type="http://schemas.openxmlformats.org/officeDocument/2006/relationships/tags" Target="../tags/tag105.xml"/><Relationship Id="rId19" Type="http://schemas.openxmlformats.org/officeDocument/2006/relationships/image" Target="../media/image11.tmp"/><Relationship Id="rId4" Type="http://schemas.openxmlformats.org/officeDocument/2006/relationships/tags" Target="../tags/tag99.xml"/><Relationship Id="rId9" Type="http://schemas.openxmlformats.org/officeDocument/2006/relationships/tags" Target="../tags/tag104.xml"/><Relationship Id="rId14" Type="http://schemas.openxmlformats.org/officeDocument/2006/relationships/tags" Target="../tags/tag109.xml"/></Relationships>
</file>

<file path=ppt/slides/_rels/slide41.xml.rels><?xml version="1.0" encoding="UTF-8" standalone="yes"?>
<Relationships xmlns="http://schemas.openxmlformats.org/package/2006/relationships"><Relationship Id="rId8" Type="http://schemas.openxmlformats.org/officeDocument/2006/relationships/tags" Target="../tags/tag120.xml"/><Relationship Id="rId13" Type="http://schemas.openxmlformats.org/officeDocument/2006/relationships/tags" Target="../tags/tag125.xml"/><Relationship Id="rId18" Type="http://schemas.openxmlformats.org/officeDocument/2006/relationships/slideLayout" Target="../slideLayouts/slideLayout8.xml"/><Relationship Id="rId3" Type="http://schemas.openxmlformats.org/officeDocument/2006/relationships/tags" Target="../tags/tag115.xml"/><Relationship Id="rId7" Type="http://schemas.openxmlformats.org/officeDocument/2006/relationships/tags" Target="../tags/tag119.xml"/><Relationship Id="rId12" Type="http://schemas.openxmlformats.org/officeDocument/2006/relationships/tags" Target="../tags/tag124.xml"/><Relationship Id="rId17" Type="http://schemas.openxmlformats.org/officeDocument/2006/relationships/tags" Target="../tags/tag129.xml"/><Relationship Id="rId2" Type="http://schemas.openxmlformats.org/officeDocument/2006/relationships/tags" Target="../tags/tag114.xml"/><Relationship Id="rId16" Type="http://schemas.openxmlformats.org/officeDocument/2006/relationships/tags" Target="../tags/tag128.xml"/><Relationship Id="rId1" Type="http://schemas.openxmlformats.org/officeDocument/2006/relationships/tags" Target="../tags/tag113.xml"/><Relationship Id="rId6" Type="http://schemas.openxmlformats.org/officeDocument/2006/relationships/tags" Target="../tags/tag118.xml"/><Relationship Id="rId11" Type="http://schemas.openxmlformats.org/officeDocument/2006/relationships/tags" Target="../tags/tag123.xml"/><Relationship Id="rId5" Type="http://schemas.openxmlformats.org/officeDocument/2006/relationships/tags" Target="../tags/tag117.xml"/><Relationship Id="rId15" Type="http://schemas.openxmlformats.org/officeDocument/2006/relationships/tags" Target="../tags/tag127.xml"/><Relationship Id="rId10" Type="http://schemas.openxmlformats.org/officeDocument/2006/relationships/tags" Target="../tags/tag122.xml"/><Relationship Id="rId19" Type="http://schemas.openxmlformats.org/officeDocument/2006/relationships/image" Target="../media/image11.tmp"/><Relationship Id="rId4" Type="http://schemas.openxmlformats.org/officeDocument/2006/relationships/tags" Target="../tags/tag116.xml"/><Relationship Id="rId9" Type="http://schemas.openxmlformats.org/officeDocument/2006/relationships/tags" Target="../tags/tag121.xml"/><Relationship Id="rId14" Type="http://schemas.openxmlformats.org/officeDocument/2006/relationships/tags" Target="../tags/tag12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tags" Target="../tags/tag137.xml"/><Relationship Id="rId13" Type="http://schemas.openxmlformats.org/officeDocument/2006/relationships/tags" Target="../tags/tag142.xml"/><Relationship Id="rId18" Type="http://schemas.openxmlformats.org/officeDocument/2006/relationships/slideLayout" Target="../slideLayouts/slideLayout8.xml"/><Relationship Id="rId3" Type="http://schemas.openxmlformats.org/officeDocument/2006/relationships/tags" Target="../tags/tag132.xml"/><Relationship Id="rId7" Type="http://schemas.openxmlformats.org/officeDocument/2006/relationships/tags" Target="../tags/tag136.xml"/><Relationship Id="rId12" Type="http://schemas.openxmlformats.org/officeDocument/2006/relationships/tags" Target="../tags/tag141.xml"/><Relationship Id="rId17" Type="http://schemas.openxmlformats.org/officeDocument/2006/relationships/tags" Target="../tags/tag146.xml"/><Relationship Id="rId2" Type="http://schemas.openxmlformats.org/officeDocument/2006/relationships/tags" Target="../tags/tag131.xml"/><Relationship Id="rId16" Type="http://schemas.openxmlformats.org/officeDocument/2006/relationships/tags" Target="../tags/tag145.xml"/><Relationship Id="rId1" Type="http://schemas.openxmlformats.org/officeDocument/2006/relationships/tags" Target="../tags/tag130.xml"/><Relationship Id="rId6" Type="http://schemas.openxmlformats.org/officeDocument/2006/relationships/tags" Target="../tags/tag135.xml"/><Relationship Id="rId11" Type="http://schemas.openxmlformats.org/officeDocument/2006/relationships/tags" Target="../tags/tag140.xml"/><Relationship Id="rId5" Type="http://schemas.openxmlformats.org/officeDocument/2006/relationships/tags" Target="../tags/tag134.xml"/><Relationship Id="rId15" Type="http://schemas.openxmlformats.org/officeDocument/2006/relationships/tags" Target="../tags/tag144.xml"/><Relationship Id="rId10" Type="http://schemas.openxmlformats.org/officeDocument/2006/relationships/tags" Target="../tags/tag139.xml"/><Relationship Id="rId19" Type="http://schemas.openxmlformats.org/officeDocument/2006/relationships/image" Target="../media/image11.tmp"/><Relationship Id="rId4" Type="http://schemas.openxmlformats.org/officeDocument/2006/relationships/tags" Target="../tags/tag133.xml"/><Relationship Id="rId9" Type="http://schemas.openxmlformats.org/officeDocument/2006/relationships/tags" Target="../tags/tag138.xml"/><Relationship Id="rId14" Type="http://schemas.openxmlformats.org/officeDocument/2006/relationships/tags" Target="../tags/tag14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tags" Target="../tags/tag154.xml"/><Relationship Id="rId13" Type="http://schemas.openxmlformats.org/officeDocument/2006/relationships/tags" Target="../tags/tag159.xml"/><Relationship Id="rId18" Type="http://schemas.openxmlformats.org/officeDocument/2006/relationships/slideLayout" Target="../slideLayouts/slideLayout8.xml"/><Relationship Id="rId3" Type="http://schemas.openxmlformats.org/officeDocument/2006/relationships/tags" Target="../tags/tag149.xml"/><Relationship Id="rId7" Type="http://schemas.openxmlformats.org/officeDocument/2006/relationships/tags" Target="../tags/tag153.xml"/><Relationship Id="rId12" Type="http://schemas.openxmlformats.org/officeDocument/2006/relationships/tags" Target="../tags/tag158.xml"/><Relationship Id="rId17" Type="http://schemas.openxmlformats.org/officeDocument/2006/relationships/tags" Target="../tags/tag163.xml"/><Relationship Id="rId2" Type="http://schemas.openxmlformats.org/officeDocument/2006/relationships/tags" Target="../tags/tag148.xml"/><Relationship Id="rId16" Type="http://schemas.openxmlformats.org/officeDocument/2006/relationships/tags" Target="../tags/tag162.xml"/><Relationship Id="rId1" Type="http://schemas.openxmlformats.org/officeDocument/2006/relationships/tags" Target="../tags/tag147.xml"/><Relationship Id="rId6" Type="http://schemas.openxmlformats.org/officeDocument/2006/relationships/tags" Target="../tags/tag152.xml"/><Relationship Id="rId11" Type="http://schemas.openxmlformats.org/officeDocument/2006/relationships/tags" Target="../tags/tag157.xml"/><Relationship Id="rId5" Type="http://schemas.openxmlformats.org/officeDocument/2006/relationships/tags" Target="../tags/tag151.xml"/><Relationship Id="rId15" Type="http://schemas.openxmlformats.org/officeDocument/2006/relationships/tags" Target="../tags/tag161.xml"/><Relationship Id="rId10" Type="http://schemas.openxmlformats.org/officeDocument/2006/relationships/tags" Target="../tags/tag156.xml"/><Relationship Id="rId19" Type="http://schemas.openxmlformats.org/officeDocument/2006/relationships/image" Target="../media/image11.tmp"/><Relationship Id="rId4" Type="http://schemas.openxmlformats.org/officeDocument/2006/relationships/tags" Target="../tags/tag150.xml"/><Relationship Id="rId9" Type="http://schemas.openxmlformats.org/officeDocument/2006/relationships/tags" Target="../tags/tag155.xml"/><Relationship Id="rId14" Type="http://schemas.openxmlformats.org/officeDocument/2006/relationships/tags" Target="../tags/tag160.xml"/></Relationships>
</file>

<file path=ppt/slides/_rels/slide66.xml.rels><?xml version="1.0" encoding="UTF-8" standalone="yes"?>
<Relationships xmlns="http://schemas.openxmlformats.org/package/2006/relationships"><Relationship Id="rId8" Type="http://schemas.openxmlformats.org/officeDocument/2006/relationships/tags" Target="../tags/tag171.xml"/><Relationship Id="rId13" Type="http://schemas.openxmlformats.org/officeDocument/2006/relationships/tags" Target="../tags/tag176.xml"/><Relationship Id="rId18" Type="http://schemas.openxmlformats.org/officeDocument/2006/relationships/slideLayout" Target="../slideLayouts/slideLayout8.xml"/><Relationship Id="rId3" Type="http://schemas.openxmlformats.org/officeDocument/2006/relationships/tags" Target="../tags/tag166.xml"/><Relationship Id="rId7" Type="http://schemas.openxmlformats.org/officeDocument/2006/relationships/tags" Target="../tags/tag170.xml"/><Relationship Id="rId12" Type="http://schemas.openxmlformats.org/officeDocument/2006/relationships/tags" Target="../tags/tag175.xml"/><Relationship Id="rId17" Type="http://schemas.openxmlformats.org/officeDocument/2006/relationships/tags" Target="../tags/tag180.xml"/><Relationship Id="rId2" Type="http://schemas.openxmlformats.org/officeDocument/2006/relationships/tags" Target="../tags/tag165.xml"/><Relationship Id="rId16" Type="http://schemas.openxmlformats.org/officeDocument/2006/relationships/tags" Target="../tags/tag179.xml"/><Relationship Id="rId1" Type="http://schemas.openxmlformats.org/officeDocument/2006/relationships/tags" Target="../tags/tag164.xml"/><Relationship Id="rId6" Type="http://schemas.openxmlformats.org/officeDocument/2006/relationships/tags" Target="../tags/tag169.xml"/><Relationship Id="rId11" Type="http://schemas.openxmlformats.org/officeDocument/2006/relationships/tags" Target="../tags/tag174.xml"/><Relationship Id="rId5" Type="http://schemas.openxmlformats.org/officeDocument/2006/relationships/tags" Target="../tags/tag168.xml"/><Relationship Id="rId15" Type="http://schemas.openxmlformats.org/officeDocument/2006/relationships/tags" Target="../tags/tag178.xml"/><Relationship Id="rId10" Type="http://schemas.openxmlformats.org/officeDocument/2006/relationships/tags" Target="../tags/tag173.xml"/><Relationship Id="rId19" Type="http://schemas.openxmlformats.org/officeDocument/2006/relationships/image" Target="../media/image11.tmp"/><Relationship Id="rId4" Type="http://schemas.openxmlformats.org/officeDocument/2006/relationships/tags" Target="../tags/tag167.xml"/><Relationship Id="rId9" Type="http://schemas.openxmlformats.org/officeDocument/2006/relationships/tags" Target="../tags/tag172.xml"/><Relationship Id="rId14" Type="http://schemas.openxmlformats.org/officeDocument/2006/relationships/tags" Target="../tags/tag177.xml"/></Relationships>
</file>

<file path=ppt/slides/_rels/slide67.xml.rels><?xml version="1.0" encoding="UTF-8" standalone="yes"?>
<Relationships xmlns="http://schemas.openxmlformats.org/package/2006/relationships"><Relationship Id="rId8" Type="http://schemas.openxmlformats.org/officeDocument/2006/relationships/tags" Target="../tags/tag188.xml"/><Relationship Id="rId13" Type="http://schemas.openxmlformats.org/officeDocument/2006/relationships/tags" Target="../tags/tag193.xml"/><Relationship Id="rId18" Type="http://schemas.openxmlformats.org/officeDocument/2006/relationships/slideLayout" Target="../slideLayouts/slideLayout8.xml"/><Relationship Id="rId3" Type="http://schemas.openxmlformats.org/officeDocument/2006/relationships/tags" Target="../tags/tag183.xml"/><Relationship Id="rId7" Type="http://schemas.openxmlformats.org/officeDocument/2006/relationships/tags" Target="../tags/tag187.xml"/><Relationship Id="rId12" Type="http://schemas.openxmlformats.org/officeDocument/2006/relationships/tags" Target="../tags/tag192.xml"/><Relationship Id="rId17" Type="http://schemas.openxmlformats.org/officeDocument/2006/relationships/tags" Target="../tags/tag197.xml"/><Relationship Id="rId2" Type="http://schemas.openxmlformats.org/officeDocument/2006/relationships/tags" Target="../tags/tag182.xml"/><Relationship Id="rId16" Type="http://schemas.openxmlformats.org/officeDocument/2006/relationships/tags" Target="../tags/tag196.xml"/><Relationship Id="rId1" Type="http://schemas.openxmlformats.org/officeDocument/2006/relationships/tags" Target="../tags/tag181.xml"/><Relationship Id="rId6" Type="http://schemas.openxmlformats.org/officeDocument/2006/relationships/tags" Target="../tags/tag186.xml"/><Relationship Id="rId11" Type="http://schemas.openxmlformats.org/officeDocument/2006/relationships/tags" Target="../tags/tag191.xml"/><Relationship Id="rId5" Type="http://schemas.openxmlformats.org/officeDocument/2006/relationships/tags" Target="../tags/tag185.xml"/><Relationship Id="rId15" Type="http://schemas.openxmlformats.org/officeDocument/2006/relationships/tags" Target="../tags/tag195.xml"/><Relationship Id="rId10" Type="http://schemas.openxmlformats.org/officeDocument/2006/relationships/tags" Target="../tags/tag190.xml"/><Relationship Id="rId19" Type="http://schemas.openxmlformats.org/officeDocument/2006/relationships/image" Target="../media/image11.tmp"/><Relationship Id="rId4" Type="http://schemas.openxmlformats.org/officeDocument/2006/relationships/tags" Target="../tags/tag184.xml"/><Relationship Id="rId9" Type="http://schemas.openxmlformats.org/officeDocument/2006/relationships/tags" Target="../tags/tag189.xml"/><Relationship Id="rId14" Type="http://schemas.openxmlformats.org/officeDocument/2006/relationships/tags" Target="../tags/tag19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07775" y="3903131"/>
            <a:ext cx="2954655" cy="923330"/>
          </a:xfrm>
          <a:prstGeom prst="rect">
            <a:avLst/>
          </a:prstGeom>
          <a:noFill/>
        </p:spPr>
        <p:txBody>
          <a:bodyPr wrap="none" rtlCol="0">
            <a:spAutoFit/>
          </a:bodyPr>
          <a:lstStyle/>
          <a:p>
            <a:pPr algn="ctr"/>
            <a:r>
              <a:rPr lang="zh-CN" altLang="en-US" sz="5400" b="1" dirty="0">
                <a:solidFill>
                  <a:schemeClr val="accent1">
                    <a:lumMod val="50000"/>
                  </a:schemeClr>
                </a:solidFill>
                <a:latin typeface="微软雅黑" panose="020B0503020204020204" pitchFamily="34" charset="-122"/>
                <a:ea typeface="微软雅黑" panose="020B0503020204020204" pitchFamily="34" charset="-122"/>
              </a:rPr>
              <a:t>操作系统</a:t>
            </a:r>
            <a:endParaRPr lang="en-US" altLang="zh-CN" sz="54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2" y="3"/>
            <a:ext cx="12191999" cy="262467"/>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矩形 5"/>
          <p:cNvSpPr/>
          <p:nvPr/>
        </p:nvSpPr>
        <p:spPr>
          <a:xfrm>
            <a:off x="0" y="262470"/>
            <a:ext cx="12192000" cy="3522133"/>
          </a:xfrm>
          <a:prstGeom prst="rect">
            <a:avLst/>
          </a:prstGeom>
          <a:blipFill>
            <a:blip r:embed="rId3"/>
            <a:srcRect/>
            <a:stretch>
              <a:fillRect t="1" b="-82701"/>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832286" y="5868319"/>
            <a:ext cx="4516531" cy="338554"/>
          </a:xfrm>
          <a:prstGeom prst="rect">
            <a:avLst/>
          </a:prstGeom>
          <a:noFill/>
        </p:spPr>
        <p:txBody>
          <a:bodyPr wrap="square" rtlCol="0">
            <a:spAutoFit/>
          </a:bodyPr>
          <a:lstStyle/>
          <a:p>
            <a:pPr algn="ct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主讲教师：张志超</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授课班级：</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2019NIIT</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矩形 7"/>
          <p:cNvSpPr/>
          <p:nvPr/>
        </p:nvSpPr>
        <p:spPr>
          <a:xfrm>
            <a:off x="4607775" y="6402345"/>
            <a:ext cx="2965555" cy="338554"/>
          </a:xfrm>
          <a:prstGeom prst="rect">
            <a:avLst/>
          </a:prstGeom>
        </p:spPr>
        <p:txBody>
          <a:bodyPr wrap="square">
            <a:spAutoFit/>
          </a:bodyPr>
          <a:lstStyle/>
          <a:p>
            <a:pPr algn="ctr"/>
            <a:r>
              <a:rPr kumimoji="1" lang="en-US" altLang="zh-CN" sz="1600">
                <a:solidFill>
                  <a:schemeClr val="tx1">
                    <a:lumMod val="85000"/>
                    <a:lumOff val="15000"/>
                  </a:schemeClr>
                </a:solidFill>
                <a:latin typeface="微软雅黑" panose="020B0503020204020204" pitchFamily="34" charset="-122"/>
                <a:ea typeface="微软雅黑" panose="020B0503020204020204" pitchFamily="34" charset="-122"/>
              </a:rPr>
              <a:t>2021-2022 </a:t>
            </a:r>
            <a:r>
              <a:rPr kumimoji="1"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第</a:t>
            </a:r>
            <a:r>
              <a:rPr kumimoji="1"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1</a:t>
            </a:r>
            <a:r>
              <a:rPr kumimoji="1"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学期</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1" name="直接连接符 10"/>
          <p:cNvCxnSpPr>
            <a:cxnSpLocks/>
          </p:cNvCxnSpPr>
          <p:nvPr/>
        </p:nvCxnSpPr>
        <p:spPr>
          <a:xfrm>
            <a:off x="4650733" y="4878699"/>
            <a:ext cx="2924197" cy="0"/>
          </a:xfrm>
          <a:prstGeom prst="line">
            <a:avLst/>
          </a:prstGeom>
          <a:ln>
            <a:solidFill>
              <a:schemeClr val="tx1">
                <a:lumMod val="85000"/>
                <a:lumOff val="1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12430092-F62A-483A-BD38-5CB8E8336340}"/>
              </a:ext>
            </a:extLst>
          </p:cNvPr>
          <p:cNvSpPr txBox="1"/>
          <p:nvPr/>
        </p:nvSpPr>
        <p:spPr>
          <a:xfrm>
            <a:off x="4313889" y="5050344"/>
            <a:ext cx="3542425" cy="646331"/>
          </a:xfrm>
          <a:prstGeom prst="rect">
            <a:avLst/>
          </a:prstGeom>
          <a:noFill/>
        </p:spPr>
        <p:txBody>
          <a:bodyPr wrap="square" rtlCol="0">
            <a:spAutoFit/>
          </a:bodyPr>
          <a:lstStyle/>
          <a:p>
            <a:pPr algn="ctr"/>
            <a:r>
              <a:rPr lang="zh-CN" altLang="en-US" sz="3600" b="1" dirty="0">
                <a:solidFill>
                  <a:schemeClr val="accent1">
                    <a:lumMod val="50000"/>
                  </a:schemeClr>
                </a:solidFill>
                <a:latin typeface="微软雅黑" panose="020B0503020204020204" pitchFamily="34" charset="-122"/>
                <a:ea typeface="微软雅黑" panose="020B0503020204020204" pitchFamily="34" charset="-122"/>
              </a:rPr>
              <a:t>第四章 文件管理</a:t>
            </a:r>
            <a:endParaRPr lang="en-US" altLang="zh-CN" sz="3600" b="1" dirty="0">
              <a:solidFill>
                <a:schemeClr val="accent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8169277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p:spPr>
        <p:txBody>
          <a:bodyPr/>
          <a:lstStyle/>
          <a:p>
            <a:r>
              <a:rPr lang="en-US" altLang="zh-CN" dirty="0"/>
              <a:t>01 </a:t>
            </a:r>
            <a:r>
              <a:rPr lang="zh-CN" altLang="en-US" dirty="0"/>
              <a:t>基本概念</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177030" y="72410"/>
            <a:ext cx="1822935" cy="369332"/>
          </a:xfrm>
        </p:spPr>
        <p:txBody>
          <a:bodyPr/>
          <a:lstStyle/>
          <a:p>
            <a:r>
              <a:rPr lang="en-US" altLang="zh-CN" dirty="0"/>
              <a:t>02 </a:t>
            </a:r>
            <a:r>
              <a:rPr lang="zh-CN" altLang="en-US" dirty="0"/>
              <a:t>共享与保护</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312773" y="72410"/>
            <a:ext cx="1566454" cy="369332"/>
          </a:xfrm>
        </p:spPr>
        <p:txBody>
          <a:bodyPr/>
          <a:lstStyle/>
          <a:p>
            <a:r>
              <a:rPr lang="en-US" altLang="zh-CN" dirty="0"/>
              <a:t>03 </a:t>
            </a:r>
            <a:r>
              <a:rPr lang="zh-CN" altLang="en-US" dirty="0"/>
              <a:t>系统实现</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磁盘结构</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磁盘调度算法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3877985" cy="535531"/>
          </a:xfrm>
        </p:spPr>
        <p:txBody>
          <a:bodyPr/>
          <a:lstStyle/>
          <a:p>
            <a:pPr marL="0" indent="0">
              <a:buNone/>
            </a:pPr>
            <a:r>
              <a:rPr lang="zh-CN" altLang="en-US" dirty="0"/>
              <a:t>打开文件的相关信息</a:t>
            </a:r>
          </a:p>
        </p:txBody>
      </p:sp>
      <p:sp>
        <p:nvSpPr>
          <p:cNvPr id="52" name="文本框 51">
            <a:extLst>
              <a:ext uri="{FF2B5EF4-FFF2-40B4-BE49-F238E27FC236}">
                <a16:creationId xmlns:a16="http://schemas.microsoft.com/office/drawing/2014/main" id="{1CDA7887-31E4-4A69-93A5-C992AE666D6A}"/>
              </a:ext>
            </a:extLst>
          </p:cNvPr>
          <p:cNvSpPr txBox="1"/>
          <p:nvPr/>
        </p:nvSpPr>
        <p:spPr>
          <a:xfrm>
            <a:off x="868618" y="1680619"/>
            <a:ext cx="10454764" cy="5011821"/>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文件指针：</a:t>
            </a:r>
            <a:r>
              <a:rPr lang="zh-CN" altLang="en-US" sz="2400" dirty="0"/>
              <a:t>系统跟踪上次读写位置作为当前文件位置指针，这种指针</a:t>
            </a:r>
            <a:r>
              <a:rPr lang="zh-CN" altLang="en-US" sz="2400" dirty="0">
                <a:solidFill>
                  <a:srgbClr val="FF0000"/>
                </a:solidFill>
              </a:rPr>
              <a:t>对打开文件的某个进程是唯一的</a:t>
            </a:r>
            <a:r>
              <a:rPr lang="zh-CN" altLang="en-US" sz="2400" dirty="0"/>
              <a:t>，因此必须与磁盘文件属性分开保存</a:t>
            </a:r>
            <a:r>
              <a:rPr lang="zh-CN" altLang="en-US" sz="2400" b="1" dirty="0"/>
              <a:t>。</a:t>
            </a:r>
            <a:endParaRPr lang="en-US" altLang="zh-CN" sz="2400" b="1" dirty="0"/>
          </a:p>
          <a:p>
            <a:pPr marL="342900" indent="-342900" algn="l">
              <a:lnSpc>
                <a:spcPct val="150000"/>
              </a:lnSpc>
              <a:buFont typeface="Wingdings" panose="05000000000000000000" pitchFamily="2" charset="2"/>
              <a:buChar char="Ø"/>
            </a:pPr>
            <a:r>
              <a:rPr lang="zh-CN" altLang="en-US" sz="2400" b="1" dirty="0"/>
              <a:t>文件打开计数：</a:t>
            </a:r>
            <a:r>
              <a:rPr lang="zh-CN" altLang="en-US" sz="2400" dirty="0"/>
              <a:t>因为多个进程可能</a:t>
            </a:r>
            <a:r>
              <a:rPr lang="zh-CN" altLang="en-US" sz="2400" dirty="0">
                <a:solidFill>
                  <a:srgbClr val="FF0000"/>
                </a:solidFill>
              </a:rPr>
              <a:t>同时打开相同文件</a:t>
            </a:r>
            <a:r>
              <a:rPr lang="zh-CN" altLang="en-US" sz="2400" dirty="0"/>
              <a:t>，所以系统在删除打开文件条目之前，必须等待最后一个进程关闭文件</a:t>
            </a:r>
            <a:r>
              <a:rPr lang="zh-CN" altLang="en-US" sz="2400" b="1" dirty="0"/>
              <a:t>。</a:t>
            </a:r>
            <a:endParaRPr lang="en-US" altLang="zh-CN" sz="2400" b="1" dirty="0"/>
          </a:p>
          <a:p>
            <a:pPr marL="342900" indent="-342900" algn="l">
              <a:lnSpc>
                <a:spcPct val="150000"/>
              </a:lnSpc>
              <a:buFont typeface="Wingdings" panose="05000000000000000000" pitchFamily="2" charset="2"/>
              <a:buChar char="Ø"/>
            </a:pPr>
            <a:r>
              <a:rPr lang="zh-CN" altLang="en-US" sz="2400" b="1" dirty="0"/>
              <a:t>文件磁盘位置：</a:t>
            </a:r>
            <a:r>
              <a:rPr lang="zh-CN" altLang="en-US" sz="2400" dirty="0"/>
              <a:t>绝大多数文件操作都要求系统修改文件数据，该信息保存在内存中，以免每个操作都从磁盘中读取</a:t>
            </a:r>
            <a:endParaRPr lang="en-US" altLang="zh-CN" sz="2400" dirty="0"/>
          </a:p>
          <a:p>
            <a:pPr marL="342900" indent="-342900">
              <a:lnSpc>
                <a:spcPct val="150000"/>
              </a:lnSpc>
              <a:buFont typeface="Wingdings" panose="05000000000000000000" pitchFamily="2" charset="2"/>
              <a:buChar char="Ø"/>
            </a:pPr>
            <a:r>
              <a:rPr lang="zh-CN" altLang="en-US" sz="2400" b="1" dirty="0"/>
              <a:t>访问权限：</a:t>
            </a:r>
            <a:r>
              <a:rPr lang="zh-CN" altLang="en-US" sz="2400" dirty="0"/>
              <a:t>每个进程打开文件都需要有一个访问模式（创建、只读、读写、添加等）。该信息保存在进程的打开文件表中，以便操作系统能允许或拒绝之后的</a:t>
            </a:r>
            <a:r>
              <a:rPr lang="en-US" altLang="zh-CN" sz="2400" dirty="0"/>
              <a:t>IO</a:t>
            </a:r>
            <a:r>
              <a:rPr lang="zh-CN" altLang="en-US" sz="2400" dirty="0"/>
              <a:t>请求</a:t>
            </a:r>
            <a:endParaRPr lang="zh-CN" altLang="en-US" sz="2400" b="1" dirty="0"/>
          </a:p>
        </p:txBody>
      </p:sp>
    </p:spTree>
    <p:extLst>
      <p:ext uri="{BB962C8B-B14F-4D97-AF65-F5344CB8AC3E}">
        <p14:creationId xmlns:p14="http://schemas.microsoft.com/office/powerpoint/2010/main" val="1544030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p:spPr>
        <p:txBody>
          <a:bodyPr/>
          <a:lstStyle/>
          <a:p>
            <a:r>
              <a:rPr lang="en-US" altLang="zh-CN" dirty="0"/>
              <a:t>01 </a:t>
            </a:r>
            <a:r>
              <a:rPr lang="zh-CN" altLang="en-US" dirty="0"/>
              <a:t>基本概念</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177030" y="72410"/>
            <a:ext cx="1822935" cy="369332"/>
          </a:xfrm>
        </p:spPr>
        <p:txBody>
          <a:bodyPr/>
          <a:lstStyle/>
          <a:p>
            <a:r>
              <a:rPr lang="en-US" altLang="zh-CN" dirty="0"/>
              <a:t>02 </a:t>
            </a:r>
            <a:r>
              <a:rPr lang="zh-CN" altLang="en-US" dirty="0"/>
              <a:t>共享与保护</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312773" y="72410"/>
            <a:ext cx="1566454" cy="369332"/>
          </a:xfrm>
        </p:spPr>
        <p:txBody>
          <a:bodyPr/>
          <a:lstStyle/>
          <a:p>
            <a:r>
              <a:rPr lang="en-US" altLang="zh-CN" dirty="0"/>
              <a:t>03 </a:t>
            </a:r>
            <a:r>
              <a:rPr lang="zh-CN" altLang="en-US" dirty="0"/>
              <a:t>系统实现</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磁盘结构</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磁盘调度算法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2236510" cy="535531"/>
          </a:xfrm>
        </p:spPr>
        <p:txBody>
          <a:bodyPr/>
          <a:lstStyle/>
          <a:p>
            <a:pPr marL="0" indent="0">
              <a:buNone/>
            </a:pPr>
            <a:r>
              <a:rPr lang="zh-CN" altLang="en-US" dirty="0"/>
              <a:t>文件的结构</a:t>
            </a:r>
          </a:p>
        </p:txBody>
      </p:sp>
      <p:sp>
        <p:nvSpPr>
          <p:cNvPr id="52" name="文本框 51">
            <a:extLst>
              <a:ext uri="{FF2B5EF4-FFF2-40B4-BE49-F238E27FC236}">
                <a16:creationId xmlns:a16="http://schemas.microsoft.com/office/drawing/2014/main" id="{1CDA7887-31E4-4A69-93A5-C992AE666D6A}"/>
              </a:ext>
            </a:extLst>
          </p:cNvPr>
          <p:cNvSpPr txBox="1"/>
          <p:nvPr/>
        </p:nvSpPr>
        <p:spPr>
          <a:xfrm>
            <a:off x="868618" y="1680619"/>
            <a:ext cx="10454764" cy="4452886"/>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solidFill>
                  <a:srgbClr val="FF0000"/>
                </a:solidFill>
              </a:rPr>
              <a:t>文件的逻辑结构</a:t>
            </a:r>
            <a:r>
              <a:rPr lang="zh-CN" altLang="en-US" sz="2400" b="1" dirty="0"/>
              <a:t>是从用户观点出发看到的文件的组织性质</a:t>
            </a:r>
            <a:endParaRPr lang="en-US" altLang="zh-CN" sz="2400" b="1" dirty="0"/>
          </a:p>
          <a:p>
            <a:pPr marL="342900" indent="-342900" algn="l">
              <a:lnSpc>
                <a:spcPct val="150000"/>
              </a:lnSpc>
              <a:buFont typeface="Wingdings" panose="05000000000000000000" pitchFamily="2" charset="2"/>
              <a:buChar char="Ø"/>
            </a:pPr>
            <a:r>
              <a:rPr lang="zh-CN" altLang="en-US" sz="2400" b="1" dirty="0">
                <a:solidFill>
                  <a:srgbClr val="FF0000"/>
                </a:solidFill>
              </a:rPr>
              <a:t>文件的物理结构</a:t>
            </a:r>
            <a:r>
              <a:rPr lang="zh-CN" altLang="en-US" sz="2400" b="1" dirty="0"/>
              <a:t>是从实现的观点出发，又称为文件的存储结构，是指文件在外存上的存储形式</a:t>
            </a:r>
            <a:endParaRPr lang="en-US" altLang="zh-CN" sz="2400" b="1" dirty="0"/>
          </a:p>
          <a:p>
            <a:pPr marL="342900" indent="-342900" algn="l">
              <a:lnSpc>
                <a:spcPct val="150000"/>
              </a:lnSpc>
              <a:buFont typeface="Wingdings" panose="05000000000000000000" pitchFamily="2" charset="2"/>
              <a:buChar char="Ø"/>
            </a:pPr>
            <a:r>
              <a:rPr lang="zh-CN" altLang="en-US" sz="2400" b="1" dirty="0"/>
              <a:t>文件的逻辑结构与存储介质无关，但文件的物理结构与存储介质的特性有很大关系</a:t>
            </a:r>
            <a:endParaRPr lang="en-US" altLang="zh-CN" sz="2400" b="1" dirty="0"/>
          </a:p>
          <a:p>
            <a:pPr marL="342900" indent="-342900">
              <a:lnSpc>
                <a:spcPct val="150000"/>
              </a:lnSpc>
              <a:buFont typeface="Wingdings" panose="05000000000000000000" pitchFamily="2" charset="2"/>
              <a:buChar char="Ø"/>
            </a:pPr>
            <a:r>
              <a:rPr lang="zh-CN" altLang="en-US" sz="2400" b="1" dirty="0">
                <a:solidFill>
                  <a:srgbClr val="FF0000"/>
                </a:solidFill>
              </a:rPr>
              <a:t>文件系统中的基本操作单位是数据块</a:t>
            </a:r>
            <a:endParaRPr lang="en-US" altLang="zh-CN" sz="2400" b="1" dirty="0">
              <a:solidFill>
                <a:srgbClr val="FF0000"/>
              </a:solidFill>
            </a:endParaRPr>
          </a:p>
          <a:p>
            <a:pPr marL="800089" lvl="1" indent="-342900">
              <a:lnSpc>
                <a:spcPct val="150000"/>
              </a:lnSpc>
              <a:buFont typeface="Wingdings" panose="05000000000000000000" pitchFamily="2" charset="2"/>
              <a:buChar char="Ø"/>
            </a:pPr>
            <a:r>
              <a:rPr lang="zh-CN" altLang="en-US" sz="2400" b="1" dirty="0"/>
              <a:t>数据块是逻辑存储单元，而扇区是物理存储单元</a:t>
            </a:r>
            <a:endParaRPr lang="en-US" altLang="zh-CN" sz="2400" b="1" dirty="0"/>
          </a:p>
          <a:p>
            <a:pPr marL="800089" lvl="1" indent="-342900">
              <a:lnSpc>
                <a:spcPct val="150000"/>
              </a:lnSpc>
              <a:buFont typeface="Wingdings" panose="05000000000000000000" pitchFamily="2" charset="2"/>
              <a:buChar char="Ø"/>
            </a:pPr>
            <a:r>
              <a:rPr lang="en-US" altLang="zh-CN" sz="2400" b="1" dirty="0" err="1"/>
              <a:t>getc</a:t>
            </a:r>
            <a:r>
              <a:rPr lang="en-US" altLang="zh-CN" sz="2400" b="1" dirty="0"/>
              <a:t>(),</a:t>
            </a:r>
            <a:r>
              <a:rPr lang="en-US" altLang="zh-CN" sz="2400" b="1" dirty="0" err="1"/>
              <a:t>putc</a:t>
            </a:r>
            <a:r>
              <a:rPr lang="en-US" altLang="zh-CN" sz="2400" b="1" dirty="0"/>
              <a:t>()</a:t>
            </a:r>
            <a:r>
              <a:rPr lang="zh-CN" altLang="en-US" sz="2400" b="1" dirty="0"/>
              <a:t>每次只访问</a:t>
            </a:r>
            <a:r>
              <a:rPr lang="en-US" altLang="zh-CN" sz="2400" b="1" dirty="0"/>
              <a:t>1</a:t>
            </a:r>
            <a:r>
              <a:rPr lang="zh-CN" altLang="en-US" sz="2400" b="1" dirty="0"/>
              <a:t>字节的数据，也需要缓存目标数据</a:t>
            </a:r>
            <a:r>
              <a:rPr lang="en-US" altLang="zh-CN" sz="2400" b="1" dirty="0"/>
              <a:t>4096</a:t>
            </a:r>
            <a:r>
              <a:rPr lang="zh-CN" altLang="en-US" sz="2400" b="1" dirty="0"/>
              <a:t>字节</a:t>
            </a:r>
            <a:endParaRPr lang="en-US" altLang="zh-CN" sz="2400" b="1" dirty="0"/>
          </a:p>
        </p:txBody>
      </p:sp>
    </p:spTree>
    <p:extLst>
      <p:ext uri="{BB962C8B-B14F-4D97-AF65-F5344CB8AC3E}">
        <p14:creationId xmlns:p14="http://schemas.microsoft.com/office/powerpoint/2010/main" val="320814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p:spPr>
        <p:txBody>
          <a:bodyPr/>
          <a:lstStyle/>
          <a:p>
            <a:r>
              <a:rPr lang="en-US" altLang="zh-CN" dirty="0"/>
              <a:t>01 </a:t>
            </a:r>
            <a:r>
              <a:rPr lang="zh-CN" altLang="en-US" dirty="0"/>
              <a:t>基本概念</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177030" y="72410"/>
            <a:ext cx="1822935" cy="369332"/>
          </a:xfrm>
        </p:spPr>
        <p:txBody>
          <a:bodyPr/>
          <a:lstStyle/>
          <a:p>
            <a:r>
              <a:rPr lang="en-US" altLang="zh-CN" dirty="0"/>
              <a:t>02 </a:t>
            </a:r>
            <a:r>
              <a:rPr lang="zh-CN" altLang="en-US" dirty="0"/>
              <a:t>共享与保护</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312773" y="72410"/>
            <a:ext cx="1566454" cy="369332"/>
          </a:xfrm>
        </p:spPr>
        <p:txBody>
          <a:bodyPr/>
          <a:lstStyle/>
          <a:p>
            <a:r>
              <a:rPr lang="en-US" altLang="zh-CN" dirty="0"/>
              <a:t>03 </a:t>
            </a:r>
            <a:r>
              <a:rPr lang="zh-CN" altLang="en-US" dirty="0"/>
              <a:t>系统实现</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磁盘结构</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磁盘调度算法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4698722" cy="535531"/>
          </a:xfrm>
        </p:spPr>
        <p:txBody>
          <a:bodyPr/>
          <a:lstStyle/>
          <a:p>
            <a:pPr marL="0" indent="0">
              <a:buNone/>
            </a:pPr>
            <a:r>
              <a:rPr lang="zh-CN" altLang="en-US" dirty="0"/>
              <a:t>无结构文件（流式文件）</a:t>
            </a:r>
            <a:endParaRPr lang="en-US" altLang="zh-CN" dirty="0"/>
          </a:p>
        </p:txBody>
      </p:sp>
      <p:sp>
        <p:nvSpPr>
          <p:cNvPr id="52" name="文本框 51">
            <a:extLst>
              <a:ext uri="{FF2B5EF4-FFF2-40B4-BE49-F238E27FC236}">
                <a16:creationId xmlns:a16="http://schemas.microsoft.com/office/drawing/2014/main" id="{1CDA7887-31E4-4A69-93A5-C992AE666D6A}"/>
              </a:ext>
            </a:extLst>
          </p:cNvPr>
          <p:cNvSpPr txBox="1"/>
          <p:nvPr/>
        </p:nvSpPr>
        <p:spPr>
          <a:xfrm>
            <a:off x="868618" y="1680619"/>
            <a:ext cx="10454764" cy="2241832"/>
          </a:xfrm>
          <a:prstGeom prst="rect">
            <a:avLst/>
          </a:prstGeom>
          <a:noFill/>
        </p:spPr>
        <p:txBody>
          <a:bodyPr wrap="square" rtlCol="0">
            <a:spAutoFit/>
          </a:bodyPr>
          <a:lstStyle/>
          <a:p>
            <a:pPr marL="800089" lvl="1" indent="-342900">
              <a:lnSpc>
                <a:spcPct val="150000"/>
              </a:lnSpc>
              <a:buFont typeface="Wingdings" panose="05000000000000000000" pitchFamily="2" charset="2"/>
              <a:buChar char="Ø"/>
            </a:pPr>
            <a:r>
              <a:rPr lang="zh-CN" altLang="en-US" sz="2400" b="1" dirty="0"/>
              <a:t>最简单的文件组织形式</a:t>
            </a:r>
            <a:endParaRPr lang="en-US" altLang="zh-CN" sz="2400" b="1" dirty="0"/>
          </a:p>
          <a:p>
            <a:pPr marL="800089" lvl="1" indent="-342900">
              <a:lnSpc>
                <a:spcPct val="150000"/>
              </a:lnSpc>
              <a:buFont typeface="Wingdings" panose="05000000000000000000" pitchFamily="2" charset="2"/>
              <a:buChar char="Ø"/>
            </a:pPr>
            <a:r>
              <a:rPr lang="zh-CN" altLang="en-US" sz="2400" b="1" dirty="0"/>
              <a:t>将数据按顺序组织成记录并累积保存，是有序相关信息项的集合</a:t>
            </a:r>
            <a:endParaRPr lang="en-US" altLang="zh-CN" sz="2400" b="1" dirty="0"/>
          </a:p>
          <a:p>
            <a:pPr marL="800089" lvl="1" indent="-342900">
              <a:lnSpc>
                <a:spcPct val="150000"/>
              </a:lnSpc>
              <a:buFont typeface="Wingdings" panose="05000000000000000000" pitchFamily="2" charset="2"/>
              <a:buChar char="Ø"/>
            </a:pPr>
            <a:r>
              <a:rPr lang="zh-CN" altLang="en-US" sz="2400" b="1" dirty="0"/>
              <a:t>对无结构文件的的访问只能通过穷举搜索的方式</a:t>
            </a:r>
            <a:endParaRPr lang="en-US" altLang="zh-CN" sz="2400" b="1" dirty="0"/>
          </a:p>
          <a:p>
            <a:pPr marL="800089" lvl="1" indent="-342900">
              <a:lnSpc>
                <a:spcPct val="150000"/>
              </a:lnSpc>
              <a:buFont typeface="Wingdings" panose="05000000000000000000" pitchFamily="2" charset="2"/>
              <a:buChar char="Ø"/>
            </a:pPr>
            <a:r>
              <a:rPr lang="zh-CN" altLang="en-US" sz="2400" b="1" dirty="0"/>
              <a:t>适用于字符流的操作，源程序文件、目标代码文件等</a:t>
            </a:r>
          </a:p>
        </p:txBody>
      </p:sp>
    </p:spTree>
    <p:extLst>
      <p:ext uri="{BB962C8B-B14F-4D97-AF65-F5344CB8AC3E}">
        <p14:creationId xmlns:p14="http://schemas.microsoft.com/office/powerpoint/2010/main" val="2903126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p:spPr>
        <p:txBody>
          <a:bodyPr/>
          <a:lstStyle/>
          <a:p>
            <a:r>
              <a:rPr lang="en-US" altLang="zh-CN" dirty="0"/>
              <a:t>01 </a:t>
            </a:r>
            <a:r>
              <a:rPr lang="zh-CN" altLang="en-US" dirty="0"/>
              <a:t>基本概念</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177030" y="72410"/>
            <a:ext cx="1822935" cy="369332"/>
          </a:xfrm>
        </p:spPr>
        <p:txBody>
          <a:bodyPr/>
          <a:lstStyle/>
          <a:p>
            <a:r>
              <a:rPr lang="en-US" altLang="zh-CN" dirty="0"/>
              <a:t>02 </a:t>
            </a:r>
            <a:r>
              <a:rPr lang="zh-CN" altLang="en-US" dirty="0"/>
              <a:t>共享与保护</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312773" y="72410"/>
            <a:ext cx="1566454" cy="369332"/>
          </a:xfrm>
        </p:spPr>
        <p:txBody>
          <a:bodyPr/>
          <a:lstStyle/>
          <a:p>
            <a:r>
              <a:rPr lang="en-US" altLang="zh-CN" dirty="0"/>
              <a:t>03 </a:t>
            </a:r>
            <a:r>
              <a:rPr lang="zh-CN" altLang="en-US" dirty="0"/>
              <a:t>系统实现</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磁盘结构</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磁盘调度算法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1826141" cy="535531"/>
          </a:xfrm>
        </p:spPr>
        <p:txBody>
          <a:bodyPr/>
          <a:lstStyle/>
          <a:p>
            <a:pPr marL="0" indent="0">
              <a:buNone/>
            </a:pPr>
            <a:r>
              <a:rPr lang="zh-CN" altLang="en-US" dirty="0"/>
              <a:t>顺序文件</a:t>
            </a:r>
          </a:p>
        </p:txBody>
      </p:sp>
      <p:sp>
        <p:nvSpPr>
          <p:cNvPr id="52" name="文本框 51">
            <a:extLst>
              <a:ext uri="{FF2B5EF4-FFF2-40B4-BE49-F238E27FC236}">
                <a16:creationId xmlns:a16="http://schemas.microsoft.com/office/drawing/2014/main" id="{1CDA7887-31E4-4A69-93A5-C992AE666D6A}"/>
              </a:ext>
            </a:extLst>
          </p:cNvPr>
          <p:cNvSpPr txBox="1"/>
          <p:nvPr/>
        </p:nvSpPr>
        <p:spPr>
          <a:xfrm>
            <a:off x="868618" y="1680619"/>
            <a:ext cx="10454764" cy="3903826"/>
          </a:xfrm>
          <a:prstGeom prst="rect">
            <a:avLst/>
          </a:prstGeom>
          <a:noFill/>
        </p:spPr>
        <p:txBody>
          <a:bodyPr wrap="square" rtlCol="0">
            <a:spAutoFit/>
          </a:bodyPr>
          <a:lstStyle/>
          <a:p>
            <a:pPr marL="800089" lvl="1" indent="-342900">
              <a:lnSpc>
                <a:spcPct val="150000"/>
              </a:lnSpc>
              <a:buFont typeface="Wingdings" panose="05000000000000000000" pitchFamily="2" charset="2"/>
              <a:buChar char="Ø"/>
            </a:pPr>
            <a:r>
              <a:rPr lang="zh-CN" altLang="en-US" sz="2400" b="1" dirty="0"/>
              <a:t>文件中的记录一个接一个的顺序排列，记录通常是</a:t>
            </a:r>
            <a:r>
              <a:rPr lang="zh-CN" altLang="en-US" sz="2400" b="1" dirty="0">
                <a:solidFill>
                  <a:srgbClr val="FF0000"/>
                </a:solidFill>
              </a:rPr>
              <a:t>定长</a:t>
            </a:r>
            <a:r>
              <a:rPr lang="zh-CN" altLang="en-US" sz="2400" b="1" dirty="0"/>
              <a:t>的，可以顺序存储或者以链表的形式存储，在访问时需要顺序搜索文件</a:t>
            </a:r>
            <a:endParaRPr lang="en-US" altLang="zh-CN" sz="2400" b="1" dirty="0"/>
          </a:p>
          <a:p>
            <a:pPr marL="1257277" lvl="2" indent="-342900">
              <a:lnSpc>
                <a:spcPct val="150000"/>
              </a:lnSpc>
              <a:buFont typeface="Wingdings" panose="05000000000000000000" pitchFamily="2" charset="2"/>
              <a:buChar char="Ø"/>
            </a:pPr>
            <a:r>
              <a:rPr lang="zh-CN" altLang="en-US" sz="2400" b="1" dirty="0"/>
              <a:t>串结构，记录之间的顺序与关键字无关。通常由时间决定</a:t>
            </a:r>
            <a:endParaRPr lang="en-US" altLang="zh-CN" sz="2400" b="1" dirty="0"/>
          </a:p>
          <a:p>
            <a:pPr marL="1257277" lvl="2" indent="-342900">
              <a:lnSpc>
                <a:spcPct val="150000"/>
              </a:lnSpc>
              <a:buFont typeface="Wingdings" panose="05000000000000000000" pitchFamily="2" charset="2"/>
              <a:buChar char="Ø"/>
            </a:pPr>
            <a:r>
              <a:rPr lang="zh-CN" altLang="en-US" sz="2400" b="1" dirty="0"/>
              <a:t>顺序结构，指文件中所有记录按关键字顺序排列</a:t>
            </a:r>
            <a:endParaRPr lang="en-US" altLang="zh-CN" sz="2400" b="1" dirty="0"/>
          </a:p>
          <a:p>
            <a:pPr marL="800089" lvl="1" indent="-342900">
              <a:lnSpc>
                <a:spcPct val="150000"/>
              </a:lnSpc>
              <a:buFont typeface="Wingdings" panose="05000000000000000000" pitchFamily="2" charset="2"/>
              <a:buChar char="Ø"/>
            </a:pPr>
            <a:r>
              <a:rPr lang="zh-CN" altLang="en-US" sz="2400" b="1" dirty="0"/>
              <a:t>对记录进行</a:t>
            </a:r>
            <a:r>
              <a:rPr lang="zh-CN" altLang="en-US" sz="2400" b="1" dirty="0">
                <a:solidFill>
                  <a:srgbClr val="FF0000"/>
                </a:solidFill>
              </a:rPr>
              <a:t>批量操作</a:t>
            </a:r>
            <a:r>
              <a:rPr lang="zh-CN" altLang="en-US" sz="2400" b="1" dirty="0"/>
              <a:t>时，对顺序文件的</a:t>
            </a:r>
            <a:r>
              <a:rPr lang="zh-CN" altLang="en-US" sz="2400" b="1" dirty="0">
                <a:solidFill>
                  <a:srgbClr val="FF0000"/>
                </a:solidFill>
              </a:rPr>
              <a:t>效率</a:t>
            </a:r>
            <a:r>
              <a:rPr lang="zh-CN" altLang="en-US" sz="2400" b="1" dirty="0"/>
              <a:t>是所有逻辑文件中最高的。</a:t>
            </a:r>
            <a:endParaRPr lang="en-US" altLang="zh-CN" sz="2400" b="1" dirty="0"/>
          </a:p>
          <a:p>
            <a:pPr marL="800089" lvl="1" indent="-342900">
              <a:lnSpc>
                <a:spcPct val="150000"/>
              </a:lnSpc>
              <a:buFont typeface="Wingdings" panose="05000000000000000000" pitchFamily="2" charset="2"/>
              <a:buChar char="Ø"/>
            </a:pPr>
            <a:r>
              <a:rPr lang="zh-CN" altLang="en-US" sz="2400" b="1" dirty="0"/>
              <a:t>只有顺序文件才能存储在磁带上</a:t>
            </a:r>
            <a:endParaRPr lang="en-US" altLang="zh-CN" sz="2400" b="1" dirty="0"/>
          </a:p>
          <a:p>
            <a:pPr marL="800089" lvl="1" indent="-342900">
              <a:lnSpc>
                <a:spcPct val="150000"/>
              </a:lnSpc>
              <a:buFont typeface="Wingdings" panose="05000000000000000000" pitchFamily="2" charset="2"/>
              <a:buChar char="Ø"/>
            </a:pPr>
            <a:r>
              <a:rPr lang="zh-CN" altLang="en-US" sz="2400" b="1" dirty="0"/>
              <a:t>顺序文件对查找、修改增加或删除单个记录的操作比较困难</a:t>
            </a:r>
            <a:endParaRPr lang="en-US" altLang="zh-CN" sz="2400" b="1" dirty="0"/>
          </a:p>
        </p:txBody>
      </p:sp>
    </p:spTree>
    <p:extLst>
      <p:ext uri="{BB962C8B-B14F-4D97-AF65-F5344CB8AC3E}">
        <p14:creationId xmlns:p14="http://schemas.microsoft.com/office/powerpoint/2010/main" val="1710454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p:spPr>
        <p:txBody>
          <a:bodyPr/>
          <a:lstStyle/>
          <a:p>
            <a:r>
              <a:rPr lang="en-US" altLang="zh-CN" dirty="0"/>
              <a:t>01 </a:t>
            </a:r>
            <a:r>
              <a:rPr lang="zh-CN" altLang="en-US" dirty="0"/>
              <a:t>基本概念</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177030" y="72410"/>
            <a:ext cx="1822935" cy="369332"/>
          </a:xfrm>
        </p:spPr>
        <p:txBody>
          <a:bodyPr/>
          <a:lstStyle/>
          <a:p>
            <a:r>
              <a:rPr lang="en-US" altLang="zh-CN" dirty="0"/>
              <a:t>02 </a:t>
            </a:r>
            <a:r>
              <a:rPr lang="zh-CN" altLang="en-US" dirty="0"/>
              <a:t>共享与保护</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312773" y="72410"/>
            <a:ext cx="1566454" cy="369332"/>
          </a:xfrm>
        </p:spPr>
        <p:txBody>
          <a:bodyPr/>
          <a:lstStyle/>
          <a:p>
            <a:r>
              <a:rPr lang="en-US" altLang="zh-CN" dirty="0"/>
              <a:t>03 </a:t>
            </a:r>
            <a:r>
              <a:rPr lang="zh-CN" altLang="en-US" dirty="0"/>
              <a:t>系统实现</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磁盘结构</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磁盘调度算法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1826141" cy="535531"/>
          </a:xfrm>
        </p:spPr>
        <p:txBody>
          <a:bodyPr/>
          <a:lstStyle/>
          <a:p>
            <a:pPr marL="0" indent="0">
              <a:buNone/>
            </a:pPr>
            <a:r>
              <a:rPr lang="zh-CN" altLang="en-US" dirty="0"/>
              <a:t>索引文件</a:t>
            </a:r>
          </a:p>
        </p:txBody>
      </p:sp>
      <p:sp>
        <p:nvSpPr>
          <p:cNvPr id="52" name="文本框 51">
            <a:extLst>
              <a:ext uri="{FF2B5EF4-FFF2-40B4-BE49-F238E27FC236}">
                <a16:creationId xmlns:a16="http://schemas.microsoft.com/office/drawing/2014/main" id="{1CDA7887-31E4-4A69-93A5-C992AE666D6A}"/>
              </a:ext>
            </a:extLst>
          </p:cNvPr>
          <p:cNvSpPr txBox="1"/>
          <p:nvPr/>
        </p:nvSpPr>
        <p:spPr>
          <a:xfrm>
            <a:off x="868618" y="1680619"/>
            <a:ext cx="10454764" cy="1687834"/>
          </a:xfrm>
          <a:prstGeom prst="rect">
            <a:avLst/>
          </a:prstGeom>
          <a:noFill/>
        </p:spPr>
        <p:txBody>
          <a:bodyPr wrap="square" rtlCol="0">
            <a:spAutoFit/>
          </a:bodyPr>
          <a:lstStyle/>
          <a:p>
            <a:pPr marL="800089" lvl="1" indent="-342900">
              <a:lnSpc>
                <a:spcPct val="150000"/>
              </a:lnSpc>
              <a:buFont typeface="Wingdings" panose="05000000000000000000" pitchFamily="2" charset="2"/>
              <a:buChar char="Ø"/>
            </a:pPr>
            <a:r>
              <a:rPr lang="zh-CN" altLang="en-US" sz="2400" b="1" dirty="0"/>
              <a:t>变长记录文件只能顺序查找，系统开销较大</a:t>
            </a:r>
            <a:endParaRPr lang="en-US" altLang="zh-CN" sz="2400" b="1" dirty="0"/>
          </a:p>
          <a:p>
            <a:pPr marL="800089" lvl="1" indent="-342900">
              <a:lnSpc>
                <a:spcPct val="150000"/>
              </a:lnSpc>
              <a:buFont typeface="Wingdings" panose="05000000000000000000" pitchFamily="2" charset="2"/>
              <a:buChar char="Ø"/>
            </a:pPr>
            <a:r>
              <a:rPr lang="zh-CN" altLang="en-US" sz="2400" b="1" dirty="0"/>
              <a:t>建立一张索引表以加快检索速度，通过索引可以</a:t>
            </a:r>
            <a:r>
              <a:rPr lang="zh-CN" altLang="en-US" sz="2400" b="1" dirty="0">
                <a:solidFill>
                  <a:srgbClr val="FF0000"/>
                </a:solidFill>
              </a:rPr>
              <a:t>极大的提高访问速度</a:t>
            </a:r>
            <a:endParaRPr lang="en-US" altLang="zh-CN" sz="2400" b="1" dirty="0">
              <a:solidFill>
                <a:srgbClr val="FF0000"/>
              </a:solidFill>
            </a:endParaRPr>
          </a:p>
          <a:p>
            <a:pPr marL="800089" lvl="1" indent="-342900">
              <a:lnSpc>
                <a:spcPct val="150000"/>
              </a:lnSpc>
              <a:buFont typeface="Wingdings" panose="05000000000000000000" pitchFamily="2" charset="2"/>
              <a:buChar char="Ø"/>
            </a:pPr>
            <a:r>
              <a:rPr lang="zh-CN" altLang="en-US" sz="2400" b="1" dirty="0">
                <a:solidFill>
                  <a:srgbClr val="FF0000"/>
                </a:solidFill>
              </a:rPr>
              <a:t>索引表</a:t>
            </a:r>
            <a:r>
              <a:rPr lang="zh-CN" altLang="en-US" sz="2400" b="1" dirty="0"/>
              <a:t>本身是定长记录的顺序文件</a:t>
            </a:r>
            <a:endParaRPr lang="en-US" altLang="zh-CN" sz="2400" b="1" dirty="0"/>
          </a:p>
        </p:txBody>
      </p:sp>
      <p:pic>
        <p:nvPicPr>
          <p:cNvPr id="34" name="图片 33">
            <a:extLst>
              <a:ext uri="{FF2B5EF4-FFF2-40B4-BE49-F238E27FC236}">
                <a16:creationId xmlns:a16="http://schemas.microsoft.com/office/drawing/2014/main" id="{BED6EF7E-5290-45CF-9F3C-C706FC99B19F}"/>
              </a:ext>
            </a:extLst>
          </p:cNvPr>
          <p:cNvPicPr>
            <a:picLocks noChangeAspect="1"/>
          </p:cNvPicPr>
          <p:nvPr/>
        </p:nvPicPr>
        <p:blipFill>
          <a:blip r:embed="rId2"/>
          <a:stretch>
            <a:fillRect/>
          </a:stretch>
        </p:blipFill>
        <p:spPr>
          <a:xfrm>
            <a:off x="2689426" y="3996696"/>
            <a:ext cx="6813148" cy="2693571"/>
          </a:xfrm>
          <a:prstGeom prst="rect">
            <a:avLst/>
          </a:prstGeom>
        </p:spPr>
      </p:pic>
    </p:spTree>
    <p:extLst>
      <p:ext uri="{BB962C8B-B14F-4D97-AF65-F5344CB8AC3E}">
        <p14:creationId xmlns:p14="http://schemas.microsoft.com/office/powerpoint/2010/main" val="1379106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p:spPr>
        <p:txBody>
          <a:bodyPr/>
          <a:lstStyle/>
          <a:p>
            <a:r>
              <a:rPr lang="en-US" altLang="zh-CN" dirty="0"/>
              <a:t>01 </a:t>
            </a:r>
            <a:r>
              <a:rPr lang="zh-CN" altLang="en-US" dirty="0"/>
              <a:t>基本概念</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177030" y="72410"/>
            <a:ext cx="1822935" cy="369332"/>
          </a:xfrm>
        </p:spPr>
        <p:txBody>
          <a:bodyPr/>
          <a:lstStyle/>
          <a:p>
            <a:r>
              <a:rPr lang="en-US" altLang="zh-CN" dirty="0"/>
              <a:t>02 </a:t>
            </a:r>
            <a:r>
              <a:rPr lang="zh-CN" altLang="en-US" dirty="0"/>
              <a:t>共享与保护</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312773" y="72410"/>
            <a:ext cx="1566454" cy="369332"/>
          </a:xfrm>
        </p:spPr>
        <p:txBody>
          <a:bodyPr/>
          <a:lstStyle/>
          <a:p>
            <a:r>
              <a:rPr lang="en-US" altLang="zh-CN" dirty="0"/>
              <a:t>03 </a:t>
            </a:r>
            <a:r>
              <a:rPr lang="zh-CN" altLang="en-US" dirty="0"/>
              <a:t>系统实现</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磁盘结构</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磁盘调度算法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2646878" cy="535531"/>
          </a:xfrm>
        </p:spPr>
        <p:txBody>
          <a:bodyPr/>
          <a:lstStyle/>
          <a:p>
            <a:pPr marL="0" indent="0">
              <a:buNone/>
            </a:pPr>
            <a:r>
              <a:rPr lang="zh-CN" altLang="en-US" dirty="0"/>
              <a:t>索引顺序文件</a:t>
            </a:r>
          </a:p>
        </p:txBody>
      </p:sp>
      <p:sp>
        <p:nvSpPr>
          <p:cNvPr id="52" name="文本框 51">
            <a:extLst>
              <a:ext uri="{FF2B5EF4-FFF2-40B4-BE49-F238E27FC236}">
                <a16:creationId xmlns:a16="http://schemas.microsoft.com/office/drawing/2014/main" id="{1CDA7887-31E4-4A69-93A5-C992AE666D6A}"/>
              </a:ext>
            </a:extLst>
          </p:cNvPr>
          <p:cNvSpPr txBox="1"/>
          <p:nvPr/>
        </p:nvSpPr>
        <p:spPr>
          <a:xfrm>
            <a:off x="868618" y="1494007"/>
            <a:ext cx="10454764" cy="2241832"/>
          </a:xfrm>
          <a:prstGeom prst="rect">
            <a:avLst/>
          </a:prstGeom>
          <a:noFill/>
        </p:spPr>
        <p:txBody>
          <a:bodyPr wrap="square" rtlCol="0">
            <a:spAutoFit/>
          </a:bodyPr>
          <a:lstStyle/>
          <a:p>
            <a:pPr marL="800089" lvl="1" indent="-342900">
              <a:lnSpc>
                <a:spcPct val="150000"/>
              </a:lnSpc>
              <a:buFont typeface="Wingdings" panose="05000000000000000000" pitchFamily="2" charset="2"/>
              <a:buChar char="Ø"/>
            </a:pPr>
            <a:r>
              <a:rPr lang="zh-CN" altLang="en-US" sz="2400" b="1" dirty="0"/>
              <a:t>索引和顺序两种模式的结合</a:t>
            </a:r>
            <a:endParaRPr lang="en-US" altLang="zh-CN" sz="2400" b="1" dirty="0"/>
          </a:p>
          <a:p>
            <a:pPr marL="800089" lvl="1" indent="-342900">
              <a:lnSpc>
                <a:spcPct val="150000"/>
              </a:lnSpc>
              <a:buFont typeface="Wingdings" panose="05000000000000000000" pitchFamily="2" charset="2"/>
              <a:buChar char="Ø"/>
            </a:pPr>
            <a:r>
              <a:rPr lang="zh-CN" altLang="en-US" sz="2400" b="1" dirty="0"/>
              <a:t>将顺序文件中的所有记录分为若干组，为顺序文件建立</a:t>
            </a:r>
            <a:r>
              <a:rPr lang="zh-CN" altLang="en-US" sz="2400" b="1" dirty="0">
                <a:solidFill>
                  <a:srgbClr val="FF0000"/>
                </a:solidFill>
              </a:rPr>
              <a:t>一张</a:t>
            </a:r>
            <a:r>
              <a:rPr lang="zh-CN" altLang="en-US" sz="2400" b="1" dirty="0"/>
              <a:t>索引表</a:t>
            </a:r>
            <a:endParaRPr lang="en-US" altLang="zh-CN" sz="2400" b="1" dirty="0"/>
          </a:p>
          <a:p>
            <a:pPr marL="800089" lvl="1" indent="-342900">
              <a:lnSpc>
                <a:spcPct val="150000"/>
              </a:lnSpc>
              <a:buFont typeface="Wingdings" panose="05000000000000000000" pitchFamily="2" charset="2"/>
              <a:buChar char="Ø"/>
            </a:pPr>
            <a:r>
              <a:rPr lang="zh-CN" altLang="en-US" sz="2400" b="1" dirty="0"/>
              <a:t>在索引表中为</a:t>
            </a:r>
            <a:r>
              <a:rPr lang="zh-CN" altLang="en-US" sz="2400" b="1" dirty="0">
                <a:solidFill>
                  <a:srgbClr val="FF0000"/>
                </a:solidFill>
              </a:rPr>
              <a:t>每组中的第一个记录</a:t>
            </a:r>
            <a:r>
              <a:rPr lang="zh-CN" altLang="en-US" sz="2400" b="1" dirty="0"/>
              <a:t>建立一个索引项，其中含有记录的关键字和指向该记录的指针</a:t>
            </a:r>
            <a:endParaRPr lang="en-US" altLang="zh-CN" sz="2400" b="1" dirty="0"/>
          </a:p>
        </p:txBody>
      </p:sp>
      <p:pic>
        <p:nvPicPr>
          <p:cNvPr id="9" name="图片 8">
            <a:extLst>
              <a:ext uri="{FF2B5EF4-FFF2-40B4-BE49-F238E27FC236}">
                <a16:creationId xmlns:a16="http://schemas.microsoft.com/office/drawing/2014/main" id="{130BCB00-89DE-488B-9144-CC26E0CFB549}"/>
              </a:ext>
            </a:extLst>
          </p:cNvPr>
          <p:cNvPicPr>
            <a:picLocks noChangeAspect="1"/>
          </p:cNvPicPr>
          <p:nvPr/>
        </p:nvPicPr>
        <p:blipFill>
          <a:blip r:embed="rId2"/>
          <a:stretch>
            <a:fillRect/>
          </a:stretch>
        </p:blipFill>
        <p:spPr>
          <a:xfrm>
            <a:off x="1527690" y="3863578"/>
            <a:ext cx="6001358" cy="2810959"/>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D1B82741-78F2-49A4-9E11-3DC5D538CDA9}"/>
                  </a:ext>
                </a:extLst>
              </p:cNvPr>
              <p:cNvSpPr txBox="1"/>
              <p:nvPr/>
            </p:nvSpPr>
            <p:spPr>
              <a:xfrm>
                <a:off x="7996336" y="4357396"/>
                <a:ext cx="2967134" cy="1135054"/>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altLang="zh-CN" sz="2400" b="1" dirty="0"/>
                  <a:t>n</a:t>
                </a:r>
                <a:r>
                  <a:rPr lang="zh-CN" altLang="en-US" sz="2400" b="1" dirty="0"/>
                  <a:t>个记录的平均查找次数为</a:t>
                </a:r>
                <a14:m>
                  <m:oMath xmlns:m="http://schemas.openxmlformats.org/officeDocument/2006/math">
                    <m:rad>
                      <m:radPr>
                        <m:degHide m:val="on"/>
                        <m:ctrlPr>
                          <a:rPr lang="zh-CN" altLang="zh-CN" sz="2400" b="1" i="1">
                            <a:latin typeface="Cambria Math" panose="02040503050406030204" pitchFamily="18" charset="0"/>
                          </a:rPr>
                        </m:ctrlPr>
                      </m:radPr>
                      <m:deg/>
                      <m:e>
                        <m:r>
                          <a:rPr lang="en-US" altLang="zh-CN" sz="2400" b="1" i="1">
                            <a:latin typeface="Cambria Math" panose="02040503050406030204" pitchFamily="18" charset="0"/>
                          </a:rPr>
                          <m:t>𝒏</m:t>
                        </m:r>
                      </m:e>
                    </m:rad>
                  </m:oMath>
                </a14:m>
                <a:endParaRPr lang="zh-CN" altLang="zh-CN" b="1" dirty="0"/>
              </a:p>
            </p:txBody>
          </p:sp>
        </mc:Choice>
        <mc:Fallback xmlns="">
          <p:sp>
            <p:nvSpPr>
              <p:cNvPr id="10" name="文本框 9">
                <a:extLst>
                  <a:ext uri="{FF2B5EF4-FFF2-40B4-BE49-F238E27FC236}">
                    <a16:creationId xmlns:a16="http://schemas.microsoft.com/office/drawing/2014/main" id="{D1B82741-78F2-49A4-9E11-3DC5D538CDA9}"/>
                  </a:ext>
                </a:extLst>
              </p:cNvPr>
              <p:cNvSpPr txBox="1">
                <a:spLocks noRot="1" noChangeAspect="1" noMove="1" noResize="1" noEditPoints="1" noAdjustHandles="1" noChangeArrowheads="1" noChangeShapeType="1" noTextEdit="1"/>
              </p:cNvSpPr>
              <p:nvPr/>
            </p:nvSpPr>
            <p:spPr>
              <a:xfrm>
                <a:off x="7996336" y="4357396"/>
                <a:ext cx="2967134" cy="1135054"/>
              </a:xfrm>
              <a:prstGeom prst="rect">
                <a:avLst/>
              </a:prstGeom>
              <a:blipFill>
                <a:blip r:embed="rId3"/>
                <a:stretch>
                  <a:fillRect l="-2881" b="-1236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03972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p:spPr>
        <p:txBody>
          <a:bodyPr/>
          <a:lstStyle/>
          <a:p>
            <a:r>
              <a:rPr lang="en-US" altLang="zh-CN" dirty="0"/>
              <a:t>01 </a:t>
            </a:r>
            <a:r>
              <a:rPr lang="zh-CN" altLang="en-US" dirty="0"/>
              <a:t>基本概念</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177030" y="72410"/>
            <a:ext cx="1822935" cy="369332"/>
          </a:xfrm>
        </p:spPr>
        <p:txBody>
          <a:bodyPr/>
          <a:lstStyle/>
          <a:p>
            <a:r>
              <a:rPr lang="en-US" altLang="zh-CN" dirty="0"/>
              <a:t>02 </a:t>
            </a:r>
            <a:r>
              <a:rPr lang="zh-CN" altLang="en-US" dirty="0"/>
              <a:t>共享与保护</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312773" y="72410"/>
            <a:ext cx="1566454" cy="369332"/>
          </a:xfrm>
        </p:spPr>
        <p:txBody>
          <a:bodyPr/>
          <a:lstStyle/>
          <a:p>
            <a:r>
              <a:rPr lang="en-US" altLang="zh-CN" dirty="0"/>
              <a:t>03 </a:t>
            </a:r>
            <a:r>
              <a:rPr lang="zh-CN" altLang="en-US" dirty="0"/>
              <a:t>系统实现</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磁盘结构</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磁盘调度算法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3877985" cy="535531"/>
          </a:xfrm>
        </p:spPr>
        <p:txBody>
          <a:bodyPr/>
          <a:lstStyle/>
          <a:p>
            <a:pPr marL="0" indent="0">
              <a:buNone/>
            </a:pPr>
            <a:r>
              <a:rPr lang="zh-CN" altLang="en-US" dirty="0"/>
              <a:t>直接文件或散列文件</a:t>
            </a:r>
          </a:p>
        </p:txBody>
      </p:sp>
      <p:sp>
        <p:nvSpPr>
          <p:cNvPr id="52" name="文本框 51">
            <a:extLst>
              <a:ext uri="{FF2B5EF4-FFF2-40B4-BE49-F238E27FC236}">
                <a16:creationId xmlns:a16="http://schemas.microsoft.com/office/drawing/2014/main" id="{1CDA7887-31E4-4A69-93A5-C992AE666D6A}"/>
              </a:ext>
            </a:extLst>
          </p:cNvPr>
          <p:cNvSpPr txBox="1"/>
          <p:nvPr/>
        </p:nvSpPr>
        <p:spPr>
          <a:xfrm>
            <a:off x="868618" y="1979199"/>
            <a:ext cx="10454764" cy="1682897"/>
          </a:xfrm>
          <a:prstGeom prst="rect">
            <a:avLst/>
          </a:prstGeom>
          <a:noFill/>
        </p:spPr>
        <p:txBody>
          <a:bodyPr wrap="square" rtlCol="0">
            <a:spAutoFit/>
          </a:bodyPr>
          <a:lstStyle/>
          <a:p>
            <a:pPr marL="800089" lvl="1" indent="-342900">
              <a:lnSpc>
                <a:spcPct val="150000"/>
              </a:lnSpc>
              <a:buFont typeface="Wingdings" panose="05000000000000000000" pitchFamily="2" charset="2"/>
              <a:buChar char="Ø"/>
            </a:pPr>
            <a:r>
              <a:rPr lang="zh-CN" altLang="en-US" sz="2400" b="1" dirty="0"/>
              <a:t>给定记录的键值或通过</a:t>
            </a:r>
            <a:r>
              <a:rPr lang="en-US" altLang="zh-CN" sz="2400" b="1" dirty="0"/>
              <a:t>Hash</a:t>
            </a:r>
            <a:r>
              <a:rPr lang="zh-CN" altLang="en-US" sz="2400" b="1" dirty="0"/>
              <a:t>函数转换的键值</a:t>
            </a:r>
            <a:r>
              <a:rPr lang="zh-CN" altLang="en-US" sz="2400" b="1" dirty="0">
                <a:solidFill>
                  <a:srgbClr val="FF0000"/>
                </a:solidFill>
              </a:rPr>
              <a:t>直接</a:t>
            </a:r>
            <a:r>
              <a:rPr lang="zh-CN" altLang="en-US" sz="2400" b="1" dirty="0"/>
              <a:t>决定记录的物理地址</a:t>
            </a:r>
            <a:endParaRPr lang="en-US" altLang="zh-CN" sz="2400" b="1" dirty="0"/>
          </a:p>
          <a:p>
            <a:pPr marL="800089" lvl="1" indent="-342900">
              <a:lnSpc>
                <a:spcPct val="150000"/>
              </a:lnSpc>
              <a:buFont typeface="Wingdings" panose="05000000000000000000" pitchFamily="2" charset="2"/>
              <a:buChar char="Ø"/>
            </a:pPr>
            <a:r>
              <a:rPr lang="zh-CN" altLang="en-US" sz="2400" b="1" dirty="0"/>
              <a:t>不同于顺序文件或索引文件，</a:t>
            </a:r>
            <a:r>
              <a:rPr lang="zh-CN" altLang="en-US" sz="2400" b="1" dirty="0">
                <a:solidFill>
                  <a:srgbClr val="FF0000"/>
                </a:solidFill>
              </a:rPr>
              <a:t>没有顺序的特性</a:t>
            </a:r>
            <a:endParaRPr lang="en-US" altLang="zh-CN" sz="2400" b="1" dirty="0">
              <a:solidFill>
                <a:srgbClr val="FF0000"/>
              </a:solidFill>
            </a:endParaRPr>
          </a:p>
          <a:p>
            <a:pPr marL="800089" lvl="1" indent="-342900">
              <a:lnSpc>
                <a:spcPct val="150000"/>
              </a:lnSpc>
              <a:buFont typeface="Wingdings" panose="05000000000000000000" pitchFamily="2" charset="2"/>
              <a:buChar char="Ø"/>
            </a:pPr>
            <a:r>
              <a:rPr lang="zh-CN" altLang="en-US" sz="2400" b="1" dirty="0"/>
              <a:t>存取速度很高，但应注意冲突问题</a:t>
            </a:r>
            <a:endParaRPr lang="en-US" altLang="zh-CN" sz="2400" b="1" dirty="0"/>
          </a:p>
        </p:txBody>
      </p:sp>
    </p:spTree>
    <p:extLst>
      <p:ext uri="{BB962C8B-B14F-4D97-AF65-F5344CB8AC3E}">
        <p14:creationId xmlns:p14="http://schemas.microsoft.com/office/powerpoint/2010/main" val="2842154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p:spPr>
        <p:txBody>
          <a:bodyPr/>
          <a:lstStyle/>
          <a:p>
            <a:r>
              <a:rPr lang="en-US" altLang="zh-CN" dirty="0"/>
              <a:t>01 </a:t>
            </a:r>
            <a:r>
              <a:rPr lang="zh-CN" altLang="en-US" dirty="0"/>
              <a:t>基本概念</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177030" y="72410"/>
            <a:ext cx="1822935" cy="369332"/>
          </a:xfrm>
        </p:spPr>
        <p:txBody>
          <a:bodyPr/>
          <a:lstStyle/>
          <a:p>
            <a:r>
              <a:rPr lang="en-US" altLang="zh-CN" dirty="0"/>
              <a:t>02 </a:t>
            </a:r>
            <a:r>
              <a:rPr lang="zh-CN" altLang="en-US" dirty="0"/>
              <a:t>共享与保护</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312773" y="72410"/>
            <a:ext cx="1566454" cy="369332"/>
          </a:xfrm>
        </p:spPr>
        <p:txBody>
          <a:bodyPr/>
          <a:lstStyle/>
          <a:p>
            <a:r>
              <a:rPr lang="en-US" altLang="zh-CN" dirty="0"/>
              <a:t>03 </a:t>
            </a:r>
            <a:r>
              <a:rPr lang="zh-CN" altLang="en-US" dirty="0"/>
              <a:t>系统实现</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磁盘结构</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磁盘调度算法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1005403" cy="535531"/>
          </a:xfrm>
        </p:spPr>
        <p:txBody>
          <a:bodyPr/>
          <a:lstStyle/>
          <a:p>
            <a:pPr marL="0" indent="0">
              <a:buNone/>
            </a:pPr>
            <a:r>
              <a:rPr lang="zh-CN" altLang="en-US" dirty="0"/>
              <a:t>目录</a:t>
            </a:r>
          </a:p>
        </p:txBody>
      </p:sp>
      <p:sp>
        <p:nvSpPr>
          <p:cNvPr id="8" name="文本框 7">
            <a:extLst>
              <a:ext uri="{FF2B5EF4-FFF2-40B4-BE49-F238E27FC236}">
                <a16:creationId xmlns:a16="http://schemas.microsoft.com/office/drawing/2014/main" id="{212D5E42-CF78-4EC9-A0C6-5E9775DC4000}"/>
              </a:ext>
            </a:extLst>
          </p:cNvPr>
          <p:cNvSpPr txBox="1"/>
          <p:nvPr/>
        </p:nvSpPr>
        <p:spPr>
          <a:xfrm>
            <a:off x="867747" y="1744824"/>
            <a:ext cx="10886103" cy="4452886"/>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文件</a:t>
            </a:r>
            <a:r>
              <a:rPr lang="zh-CN" altLang="en-US" sz="2400" b="1" dirty="0">
                <a:solidFill>
                  <a:srgbClr val="FF0000"/>
                </a:solidFill>
              </a:rPr>
              <a:t>“外部”</a:t>
            </a:r>
            <a:r>
              <a:rPr lang="zh-CN" altLang="en-US" sz="2400" b="1" dirty="0"/>
              <a:t>的逻辑结构问题，多个文件间在逻辑上是如何组织的</a:t>
            </a:r>
            <a:endParaRPr lang="en-US" altLang="zh-CN" sz="2400" b="1" dirty="0"/>
          </a:p>
          <a:p>
            <a:pPr marL="342900" indent="-342900" algn="l">
              <a:lnSpc>
                <a:spcPct val="150000"/>
              </a:lnSpc>
              <a:buFont typeface="Wingdings" panose="05000000000000000000" pitchFamily="2" charset="2"/>
              <a:buChar char="Ø"/>
            </a:pPr>
            <a:r>
              <a:rPr lang="zh-CN" altLang="en-US" sz="2400" b="1" dirty="0"/>
              <a:t>从用户角度看，目录在用户需要的文件名和文件之间提供一种映射，目录管理要实现</a:t>
            </a:r>
            <a:r>
              <a:rPr lang="zh-CN" altLang="en-US" sz="2400" b="1" dirty="0">
                <a:solidFill>
                  <a:srgbClr val="FF0000"/>
                </a:solidFill>
              </a:rPr>
              <a:t>“按名存取”</a:t>
            </a:r>
            <a:endParaRPr lang="en-US" altLang="zh-CN" sz="2400" b="1" dirty="0">
              <a:solidFill>
                <a:srgbClr val="FF0000"/>
              </a:solidFill>
            </a:endParaRPr>
          </a:p>
          <a:p>
            <a:pPr marL="342900" indent="-342900" algn="l">
              <a:lnSpc>
                <a:spcPct val="150000"/>
              </a:lnSpc>
              <a:buFont typeface="Wingdings" panose="05000000000000000000" pitchFamily="2" charset="2"/>
              <a:buChar char="Ø"/>
            </a:pPr>
            <a:r>
              <a:rPr lang="zh-CN" altLang="en-US" sz="2400" b="1" dirty="0"/>
              <a:t>共享系统中，目录还需要提供用于控制文件访问的信息</a:t>
            </a:r>
            <a:endParaRPr lang="en-US" altLang="zh-CN" sz="2400" b="1" dirty="0"/>
          </a:p>
          <a:p>
            <a:pPr marL="342900" indent="-342900" algn="l">
              <a:lnSpc>
                <a:spcPct val="150000"/>
              </a:lnSpc>
              <a:buFont typeface="Wingdings" panose="05000000000000000000" pitchFamily="2" charset="2"/>
              <a:buChar char="Ø"/>
            </a:pPr>
            <a:r>
              <a:rPr lang="zh-CN" altLang="en-US" sz="2400" b="1" dirty="0"/>
              <a:t>需要提高对目录的检索速度</a:t>
            </a:r>
            <a:endParaRPr lang="en-US" altLang="zh-CN" sz="2400" b="1" dirty="0"/>
          </a:p>
          <a:p>
            <a:pPr marL="342900" indent="-342900" algn="l">
              <a:lnSpc>
                <a:spcPct val="150000"/>
              </a:lnSpc>
              <a:buFont typeface="Wingdings" panose="05000000000000000000" pitchFamily="2" charset="2"/>
              <a:buChar char="Ø"/>
            </a:pPr>
            <a:r>
              <a:rPr lang="zh-CN" altLang="en-US" sz="2400" b="1" dirty="0"/>
              <a:t>允许文件重名</a:t>
            </a:r>
            <a:endParaRPr lang="en-US" altLang="zh-CN" sz="2400" b="1" dirty="0"/>
          </a:p>
          <a:p>
            <a:pPr marL="342900" indent="-342900" algn="l">
              <a:lnSpc>
                <a:spcPct val="150000"/>
              </a:lnSpc>
              <a:buFont typeface="Wingdings" panose="05000000000000000000" pitchFamily="2" charset="2"/>
              <a:buChar char="Ø"/>
            </a:pPr>
            <a:endParaRPr lang="en-US" altLang="zh-CN" sz="2400" b="1" dirty="0"/>
          </a:p>
          <a:p>
            <a:pPr marL="342900" indent="-342900" algn="l">
              <a:lnSpc>
                <a:spcPct val="150000"/>
              </a:lnSpc>
              <a:buFont typeface="Wingdings" panose="05000000000000000000" pitchFamily="2" charset="2"/>
              <a:buChar char="Ø"/>
            </a:pPr>
            <a:r>
              <a:rPr lang="zh-CN" altLang="en-US" sz="2400" b="1" dirty="0"/>
              <a:t>通过</a:t>
            </a:r>
            <a:r>
              <a:rPr lang="zh-CN" altLang="en-US" sz="2400" b="1" dirty="0">
                <a:solidFill>
                  <a:srgbClr val="FF0000"/>
                </a:solidFill>
              </a:rPr>
              <a:t>树形结构</a:t>
            </a:r>
            <a:r>
              <a:rPr lang="zh-CN" altLang="en-US" sz="2400" b="1" dirty="0"/>
              <a:t>来解决和实现上述问题</a:t>
            </a:r>
          </a:p>
        </p:txBody>
      </p:sp>
    </p:spTree>
    <p:extLst>
      <p:ext uri="{BB962C8B-B14F-4D97-AF65-F5344CB8AC3E}">
        <p14:creationId xmlns:p14="http://schemas.microsoft.com/office/powerpoint/2010/main" val="1046844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p:spPr>
        <p:txBody>
          <a:bodyPr/>
          <a:lstStyle/>
          <a:p>
            <a:r>
              <a:rPr lang="en-US" altLang="zh-CN" dirty="0"/>
              <a:t>01 </a:t>
            </a:r>
            <a:r>
              <a:rPr lang="zh-CN" altLang="en-US" dirty="0"/>
              <a:t>基本概念</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177030" y="72410"/>
            <a:ext cx="1822935" cy="369332"/>
          </a:xfrm>
        </p:spPr>
        <p:txBody>
          <a:bodyPr/>
          <a:lstStyle/>
          <a:p>
            <a:r>
              <a:rPr lang="en-US" altLang="zh-CN" dirty="0"/>
              <a:t>02 </a:t>
            </a:r>
            <a:r>
              <a:rPr lang="zh-CN" altLang="en-US" dirty="0"/>
              <a:t>共享与保护</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312773" y="72410"/>
            <a:ext cx="1566454" cy="369332"/>
          </a:xfrm>
        </p:spPr>
        <p:txBody>
          <a:bodyPr/>
          <a:lstStyle/>
          <a:p>
            <a:r>
              <a:rPr lang="en-US" altLang="zh-CN" dirty="0"/>
              <a:t>03 </a:t>
            </a:r>
            <a:r>
              <a:rPr lang="zh-CN" altLang="en-US" dirty="0"/>
              <a:t>系统实现</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磁盘结构</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磁盘调度算法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3813865" cy="535531"/>
          </a:xfrm>
        </p:spPr>
        <p:txBody>
          <a:bodyPr/>
          <a:lstStyle/>
          <a:p>
            <a:pPr marL="0" indent="0">
              <a:buNone/>
            </a:pPr>
            <a:r>
              <a:rPr lang="zh-CN" altLang="en-US" dirty="0"/>
              <a:t>文件控制块（</a:t>
            </a:r>
            <a:r>
              <a:rPr lang="en-US" altLang="zh-CN" dirty="0"/>
              <a:t>FCB</a:t>
            </a:r>
            <a:r>
              <a:rPr lang="zh-CN" altLang="en-US" dirty="0"/>
              <a:t>）</a:t>
            </a:r>
          </a:p>
        </p:txBody>
      </p:sp>
      <p:sp>
        <p:nvSpPr>
          <p:cNvPr id="8" name="文本框 7">
            <a:extLst>
              <a:ext uri="{FF2B5EF4-FFF2-40B4-BE49-F238E27FC236}">
                <a16:creationId xmlns:a16="http://schemas.microsoft.com/office/drawing/2014/main" id="{212D5E42-CF78-4EC9-A0C6-5E9775DC4000}"/>
              </a:ext>
            </a:extLst>
          </p:cNvPr>
          <p:cNvSpPr txBox="1"/>
          <p:nvPr/>
        </p:nvSpPr>
        <p:spPr>
          <a:xfrm>
            <a:off x="867747" y="1744824"/>
            <a:ext cx="10886103" cy="3344890"/>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en-US" altLang="zh-CN" sz="2400" b="1" dirty="0">
                <a:solidFill>
                  <a:srgbClr val="FF0000"/>
                </a:solidFill>
              </a:rPr>
              <a:t>FCB</a:t>
            </a:r>
            <a:r>
              <a:rPr lang="zh-CN" altLang="en-US" sz="2400" b="1" dirty="0"/>
              <a:t>是用来存放控制文件需要的各种信息的数据结构，以实现“按名存取”</a:t>
            </a:r>
            <a:endParaRPr lang="en-US" altLang="zh-CN" sz="2400" b="1" dirty="0"/>
          </a:p>
          <a:p>
            <a:pPr marL="342900" indent="-342900" algn="l">
              <a:lnSpc>
                <a:spcPct val="150000"/>
              </a:lnSpc>
              <a:buFont typeface="Wingdings" panose="05000000000000000000" pitchFamily="2" charset="2"/>
              <a:buChar char="Ø"/>
            </a:pPr>
            <a:r>
              <a:rPr lang="en-US" altLang="zh-CN" sz="2400" b="1" dirty="0"/>
              <a:t>FCB</a:t>
            </a:r>
            <a:r>
              <a:rPr lang="zh-CN" altLang="en-US" sz="2400" b="1" dirty="0"/>
              <a:t>的有序集合称为</a:t>
            </a:r>
            <a:r>
              <a:rPr lang="zh-CN" altLang="en-US" sz="2400" b="1" dirty="0">
                <a:solidFill>
                  <a:srgbClr val="FF0000"/>
                </a:solidFill>
              </a:rPr>
              <a:t>文件目录</a:t>
            </a:r>
            <a:r>
              <a:rPr lang="zh-CN" altLang="en-US" sz="2400" b="1" dirty="0"/>
              <a:t>，一个</a:t>
            </a:r>
            <a:r>
              <a:rPr lang="en-US" altLang="zh-CN" sz="2400" b="1" dirty="0"/>
              <a:t>FCB</a:t>
            </a:r>
            <a:r>
              <a:rPr lang="zh-CN" altLang="en-US" sz="2400" b="1" dirty="0"/>
              <a:t>是一个文件目录项</a:t>
            </a:r>
            <a:endParaRPr lang="en-US" altLang="zh-CN" sz="2400" b="1" dirty="0"/>
          </a:p>
          <a:p>
            <a:pPr marL="342900" indent="-342900" algn="l">
              <a:lnSpc>
                <a:spcPct val="150000"/>
              </a:lnSpc>
              <a:buFont typeface="Wingdings" panose="05000000000000000000" pitchFamily="2" charset="2"/>
              <a:buChar char="Ø"/>
            </a:pPr>
            <a:r>
              <a:rPr lang="zh-CN" altLang="en-US" sz="2400" b="1" dirty="0"/>
              <a:t>包括一下信息</a:t>
            </a:r>
            <a:endParaRPr lang="en-US" altLang="zh-CN" sz="2400" b="1" dirty="0"/>
          </a:p>
          <a:p>
            <a:pPr marL="800089" lvl="1" indent="-342900">
              <a:lnSpc>
                <a:spcPct val="150000"/>
              </a:lnSpc>
              <a:buFont typeface="Wingdings" panose="05000000000000000000" pitchFamily="2" charset="2"/>
              <a:buChar char="Ø"/>
            </a:pPr>
            <a:r>
              <a:rPr lang="zh-CN" altLang="en-US" sz="2400" b="1" dirty="0"/>
              <a:t>基本信息：文件名、物理位置、逻辑结构、物理结构等</a:t>
            </a:r>
            <a:endParaRPr lang="en-US" altLang="zh-CN" sz="2400" b="1" dirty="0"/>
          </a:p>
          <a:p>
            <a:pPr marL="800089" lvl="1" indent="-342900">
              <a:lnSpc>
                <a:spcPct val="150000"/>
              </a:lnSpc>
              <a:buFont typeface="Wingdings" panose="05000000000000000000" pitchFamily="2" charset="2"/>
              <a:buChar char="Ø"/>
            </a:pPr>
            <a:r>
              <a:rPr lang="zh-CN" altLang="en-US" sz="2400" b="1" dirty="0"/>
              <a:t>存取控制信息：存取权限等</a:t>
            </a:r>
            <a:endParaRPr lang="en-US" altLang="zh-CN" sz="2400" b="1" dirty="0"/>
          </a:p>
          <a:p>
            <a:pPr marL="800089" lvl="1" indent="-342900">
              <a:lnSpc>
                <a:spcPct val="150000"/>
              </a:lnSpc>
              <a:buFont typeface="Wingdings" panose="05000000000000000000" pitchFamily="2" charset="2"/>
              <a:buChar char="Ø"/>
            </a:pPr>
            <a:r>
              <a:rPr lang="zh-CN" altLang="en-US" sz="2400" b="1" dirty="0"/>
              <a:t>引用信息：文件建立时间、修改时间等</a:t>
            </a:r>
          </a:p>
        </p:txBody>
      </p:sp>
    </p:spTree>
    <p:extLst>
      <p:ext uri="{BB962C8B-B14F-4D97-AF65-F5344CB8AC3E}">
        <p14:creationId xmlns:p14="http://schemas.microsoft.com/office/powerpoint/2010/main" val="223910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p:spPr>
        <p:txBody>
          <a:bodyPr/>
          <a:lstStyle/>
          <a:p>
            <a:r>
              <a:rPr lang="en-US" altLang="zh-CN" dirty="0"/>
              <a:t>01 </a:t>
            </a:r>
            <a:r>
              <a:rPr lang="zh-CN" altLang="en-US" dirty="0"/>
              <a:t>基本概念</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177030" y="72410"/>
            <a:ext cx="1822935" cy="369332"/>
          </a:xfrm>
        </p:spPr>
        <p:txBody>
          <a:bodyPr/>
          <a:lstStyle/>
          <a:p>
            <a:r>
              <a:rPr lang="en-US" altLang="zh-CN" dirty="0"/>
              <a:t>02 </a:t>
            </a:r>
            <a:r>
              <a:rPr lang="zh-CN" altLang="en-US" dirty="0"/>
              <a:t>共享与保护</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312773" y="72410"/>
            <a:ext cx="1566454" cy="369332"/>
          </a:xfrm>
        </p:spPr>
        <p:txBody>
          <a:bodyPr/>
          <a:lstStyle/>
          <a:p>
            <a:r>
              <a:rPr lang="en-US" altLang="zh-CN" dirty="0"/>
              <a:t>03 </a:t>
            </a:r>
            <a:r>
              <a:rPr lang="zh-CN" altLang="en-US" dirty="0"/>
              <a:t>系统实现</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磁盘结构</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磁盘调度算法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1826141" cy="535531"/>
          </a:xfrm>
        </p:spPr>
        <p:txBody>
          <a:bodyPr/>
          <a:lstStyle/>
          <a:p>
            <a:pPr marL="0" indent="0">
              <a:buNone/>
            </a:pPr>
            <a:r>
              <a:rPr lang="zh-CN" altLang="en-US" dirty="0"/>
              <a:t>索引结点</a:t>
            </a:r>
          </a:p>
        </p:txBody>
      </p:sp>
      <p:sp>
        <p:nvSpPr>
          <p:cNvPr id="8" name="文本框 7">
            <a:extLst>
              <a:ext uri="{FF2B5EF4-FFF2-40B4-BE49-F238E27FC236}">
                <a16:creationId xmlns:a16="http://schemas.microsoft.com/office/drawing/2014/main" id="{212D5E42-CF78-4EC9-A0C6-5E9775DC4000}"/>
              </a:ext>
            </a:extLst>
          </p:cNvPr>
          <p:cNvSpPr txBox="1"/>
          <p:nvPr/>
        </p:nvSpPr>
        <p:spPr>
          <a:xfrm>
            <a:off x="867747" y="1744824"/>
            <a:ext cx="10886103" cy="4457823"/>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检索目录文件过程中，只用文件名，当找到目录项时，才需要从目录项中读除该文件的物理地址</a:t>
            </a:r>
            <a:endParaRPr lang="en-US" altLang="zh-CN" sz="2400" b="1" dirty="0"/>
          </a:p>
          <a:p>
            <a:pPr marL="342900" indent="-342900" algn="l">
              <a:lnSpc>
                <a:spcPct val="150000"/>
              </a:lnSpc>
              <a:buFont typeface="Wingdings" panose="05000000000000000000" pitchFamily="2" charset="2"/>
              <a:buChar char="Ø"/>
            </a:pPr>
            <a:r>
              <a:rPr lang="zh-CN" altLang="en-US" sz="2400" b="1" dirty="0"/>
              <a:t>检索目录时，文件的其他描述信息不会用到，也不需要调入内存</a:t>
            </a:r>
            <a:endParaRPr lang="en-US" altLang="zh-CN" sz="2400" b="1" dirty="0"/>
          </a:p>
          <a:p>
            <a:pPr marL="342900" indent="-342900" algn="l">
              <a:lnSpc>
                <a:spcPct val="150000"/>
              </a:lnSpc>
              <a:buFont typeface="Wingdings" panose="05000000000000000000" pitchFamily="2" charset="2"/>
              <a:buChar char="Ø"/>
            </a:pPr>
            <a:r>
              <a:rPr lang="en-US" altLang="zh-CN" sz="2400" b="1" dirty="0"/>
              <a:t>UNIX</a:t>
            </a:r>
          </a:p>
          <a:p>
            <a:pPr marL="800089" lvl="1" indent="-342900">
              <a:lnSpc>
                <a:spcPct val="150000"/>
              </a:lnSpc>
              <a:buFont typeface="Wingdings" panose="05000000000000000000" pitchFamily="2" charset="2"/>
              <a:buChar char="Ø"/>
            </a:pPr>
            <a:r>
              <a:rPr lang="zh-CN" altLang="en-US" sz="2400" b="1" dirty="0"/>
              <a:t>文件名和文件描述分离</a:t>
            </a:r>
            <a:endParaRPr lang="en-US" altLang="zh-CN" sz="2400" b="1" dirty="0"/>
          </a:p>
          <a:p>
            <a:pPr marL="800089" lvl="1" indent="-342900">
              <a:lnSpc>
                <a:spcPct val="150000"/>
              </a:lnSpc>
              <a:buFont typeface="Wingdings" panose="05000000000000000000" pitchFamily="2" charset="2"/>
              <a:buChar char="Ø"/>
            </a:pPr>
            <a:r>
              <a:rPr lang="zh-CN" altLang="en-US" sz="2400" b="1" dirty="0"/>
              <a:t>文件描述单独形成一个称为索引结点的数据结构</a:t>
            </a:r>
            <a:endParaRPr lang="en-US" altLang="zh-CN" sz="2400" b="1" dirty="0"/>
          </a:p>
          <a:p>
            <a:pPr marL="800089" lvl="1" indent="-342900">
              <a:lnSpc>
                <a:spcPct val="150000"/>
              </a:lnSpc>
              <a:buFont typeface="Wingdings" panose="05000000000000000000" pitchFamily="2" charset="2"/>
              <a:buChar char="Ø"/>
            </a:pPr>
            <a:r>
              <a:rPr lang="zh-CN" altLang="en-US" sz="2400" b="1" dirty="0"/>
              <a:t>文件目录中的每一个目录项仅由文件名和指向该文件所对应的索引结点的指针构成</a:t>
            </a:r>
          </a:p>
        </p:txBody>
      </p:sp>
    </p:spTree>
    <p:extLst>
      <p:ext uri="{BB962C8B-B14F-4D97-AF65-F5344CB8AC3E}">
        <p14:creationId xmlns:p14="http://schemas.microsoft.com/office/powerpoint/2010/main" val="58034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05457" y="1744135"/>
            <a:ext cx="1435008" cy="1446550"/>
          </a:xfrm>
          <a:prstGeom prst="rect">
            <a:avLst/>
          </a:prstGeom>
          <a:noFill/>
        </p:spPr>
        <p:txBody>
          <a:bodyPr wrap="none" rtlCol="0">
            <a:spAutoFit/>
          </a:bodyPr>
          <a:lstStyle/>
          <a:p>
            <a:r>
              <a:rPr lang="en-US" altLang="zh-CN" sz="8800" dirty="0">
                <a:solidFill>
                  <a:schemeClr val="accent1">
                    <a:lumMod val="50000"/>
                  </a:schemeClr>
                </a:solidFill>
              </a:rPr>
              <a:t>01</a:t>
            </a:r>
            <a:endParaRPr lang="zh-CN" altLang="en-US" sz="8800" dirty="0">
              <a:solidFill>
                <a:schemeClr val="accent1">
                  <a:lumMod val="50000"/>
                </a:schemeClr>
              </a:solidFill>
            </a:endParaRPr>
          </a:p>
        </p:txBody>
      </p:sp>
      <p:sp>
        <p:nvSpPr>
          <p:cNvPr id="3" name="文本框 2"/>
          <p:cNvSpPr txBox="1"/>
          <p:nvPr/>
        </p:nvSpPr>
        <p:spPr>
          <a:xfrm>
            <a:off x="3241977" y="1744135"/>
            <a:ext cx="1435008" cy="1446550"/>
          </a:xfrm>
          <a:prstGeom prst="rect">
            <a:avLst/>
          </a:prstGeom>
          <a:noFill/>
        </p:spPr>
        <p:txBody>
          <a:bodyPr wrap="none" rtlCol="0">
            <a:spAutoFit/>
          </a:bodyPr>
          <a:lstStyle/>
          <a:p>
            <a:r>
              <a:rPr lang="en-US" altLang="zh-CN" sz="8800" dirty="0">
                <a:solidFill>
                  <a:schemeClr val="accent1">
                    <a:lumMod val="50000"/>
                  </a:schemeClr>
                </a:solidFill>
              </a:rPr>
              <a:t>02</a:t>
            </a:r>
            <a:endParaRPr lang="zh-CN" altLang="en-US" sz="8800" dirty="0">
              <a:solidFill>
                <a:schemeClr val="accent1">
                  <a:lumMod val="50000"/>
                </a:schemeClr>
              </a:solidFill>
            </a:endParaRPr>
          </a:p>
        </p:txBody>
      </p:sp>
      <p:sp>
        <p:nvSpPr>
          <p:cNvPr id="4" name="文本框 3"/>
          <p:cNvSpPr txBox="1"/>
          <p:nvPr/>
        </p:nvSpPr>
        <p:spPr>
          <a:xfrm>
            <a:off x="5378497" y="1744135"/>
            <a:ext cx="1435008" cy="1446550"/>
          </a:xfrm>
          <a:prstGeom prst="rect">
            <a:avLst/>
          </a:prstGeom>
          <a:noFill/>
        </p:spPr>
        <p:txBody>
          <a:bodyPr wrap="none" rtlCol="0">
            <a:spAutoFit/>
          </a:bodyPr>
          <a:lstStyle/>
          <a:p>
            <a:r>
              <a:rPr lang="en-US" altLang="zh-CN" sz="8800" dirty="0">
                <a:solidFill>
                  <a:schemeClr val="accent1">
                    <a:lumMod val="50000"/>
                  </a:schemeClr>
                </a:solidFill>
              </a:rPr>
              <a:t>03</a:t>
            </a:r>
            <a:endParaRPr lang="zh-CN" altLang="en-US" sz="8800" dirty="0">
              <a:solidFill>
                <a:schemeClr val="accent1">
                  <a:lumMod val="50000"/>
                </a:schemeClr>
              </a:solidFill>
            </a:endParaRPr>
          </a:p>
        </p:txBody>
      </p:sp>
      <p:sp>
        <p:nvSpPr>
          <p:cNvPr id="5" name="文本框 4"/>
          <p:cNvSpPr txBox="1"/>
          <p:nvPr/>
        </p:nvSpPr>
        <p:spPr>
          <a:xfrm>
            <a:off x="7515017" y="1744135"/>
            <a:ext cx="1435008" cy="1446550"/>
          </a:xfrm>
          <a:prstGeom prst="rect">
            <a:avLst/>
          </a:prstGeom>
          <a:noFill/>
        </p:spPr>
        <p:txBody>
          <a:bodyPr wrap="none" rtlCol="0">
            <a:spAutoFit/>
          </a:bodyPr>
          <a:lstStyle/>
          <a:p>
            <a:r>
              <a:rPr lang="en-US" altLang="zh-CN" sz="8800" dirty="0">
                <a:solidFill>
                  <a:schemeClr val="accent1">
                    <a:lumMod val="50000"/>
                  </a:schemeClr>
                </a:solidFill>
              </a:rPr>
              <a:t>04</a:t>
            </a:r>
            <a:endParaRPr lang="zh-CN" altLang="en-US" sz="8800" dirty="0">
              <a:solidFill>
                <a:schemeClr val="accent1">
                  <a:lumMod val="50000"/>
                </a:schemeClr>
              </a:solidFill>
            </a:endParaRPr>
          </a:p>
        </p:txBody>
      </p:sp>
      <p:sp>
        <p:nvSpPr>
          <p:cNvPr id="6" name="文本框 5"/>
          <p:cNvSpPr txBox="1"/>
          <p:nvPr/>
        </p:nvSpPr>
        <p:spPr>
          <a:xfrm>
            <a:off x="9651537" y="1744135"/>
            <a:ext cx="1435008" cy="1446550"/>
          </a:xfrm>
          <a:prstGeom prst="rect">
            <a:avLst/>
          </a:prstGeom>
          <a:noFill/>
        </p:spPr>
        <p:txBody>
          <a:bodyPr wrap="none" rtlCol="0">
            <a:spAutoFit/>
          </a:bodyPr>
          <a:lstStyle/>
          <a:p>
            <a:r>
              <a:rPr lang="en-US" altLang="zh-CN" sz="8800" dirty="0">
                <a:solidFill>
                  <a:schemeClr val="accent1">
                    <a:lumMod val="50000"/>
                  </a:schemeClr>
                </a:solidFill>
              </a:rPr>
              <a:t>05</a:t>
            </a:r>
            <a:endParaRPr lang="zh-CN" altLang="en-US" sz="8800" dirty="0">
              <a:solidFill>
                <a:schemeClr val="accent1">
                  <a:lumMod val="50000"/>
                </a:schemeClr>
              </a:solidFill>
            </a:endParaRPr>
          </a:p>
        </p:txBody>
      </p:sp>
      <p:grpSp>
        <p:nvGrpSpPr>
          <p:cNvPr id="12" name="组合 11"/>
          <p:cNvGrpSpPr/>
          <p:nvPr/>
        </p:nvGrpSpPr>
        <p:grpSpPr>
          <a:xfrm rot="21345802">
            <a:off x="658677" y="1192420"/>
            <a:ext cx="1049867" cy="4725785"/>
            <a:chOff x="575734" y="1277082"/>
            <a:chExt cx="1049866" cy="4725785"/>
          </a:xfrm>
        </p:grpSpPr>
        <p:cxnSp>
          <p:nvCxnSpPr>
            <p:cNvPr id="8" name="直接连接符 7"/>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1" name="矩形 10"/>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3" name="组合 12"/>
          <p:cNvGrpSpPr/>
          <p:nvPr/>
        </p:nvGrpSpPr>
        <p:grpSpPr>
          <a:xfrm rot="21345802">
            <a:off x="2767136" y="1192422"/>
            <a:ext cx="1049867" cy="4725785"/>
            <a:chOff x="575734" y="1277082"/>
            <a:chExt cx="1049866" cy="4725785"/>
          </a:xfrm>
        </p:grpSpPr>
        <p:cxnSp>
          <p:nvCxnSpPr>
            <p:cNvPr id="14" name="直接连接符 13"/>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矩形 14"/>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6" name="组合 15"/>
          <p:cNvGrpSpPr/>
          <p:nvPr/>
        </p:nvGrpSpPr>
        <p:grpSpPr>
          <a:xfrm rot="21345802">
            <a:off x="4889140" y="1192422"/>
            <a:ext cx="1049867" cy="4725785"/>
            <a:chOff x="575734" y="1277082"/>
            <a:chExt cx="1049866" cy="4725785"/>
          </a:xfrm>
        </p:grpSpPr>
        <p:cxnSp>
          <p:nvCxnSpPr>
            <p:cNvPr id="17" name="直接连接符 16"/>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矩形 17"/>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9" name="组合 18"/>
          <p:cNvGrpSpPr/>
          <p:nvPr/>
        </p:nvGrpSpPr>
        <p:grpSpPr>
          <a:xfrm rot="21345802">
            <a:off x="7054489" y="1192422"/>
            <a:ext cx="1049867" cy="4725785"/>
            <a:chOff x="575734" y="1277082"/>
            <a:chExt cx="1049866" cy="4725785"/>
          </a:xfrm>
        </p:grpSpPr>
        <p:cxnSp>
          <p:nvCxnSpPr>
            <p:cNvPr id="20" name="直接连接符 19"/>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1" name="矩形 20"/>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2" name="组合 21"/>
          <p:cNvGrpSpPr/>
          <p:nvPr/>
        </p:nvGrpSpPr>
        <p:grpSpPr>
          <a:xfrm rot="21345802">
            <a:off x="9162180" y="1192424"/>
            <a:ext cx="1049867" cy="4725785"/>
            <a:chOff x="575734" y="1277082"/>
            <a:chExt cx="1049866" cy="4725785"/>
          </a:xfrm>
        </p:grpSpPr>
        <p:cxnSp>
          <p:nvCxnSpPr>
            <p:cNvPr id="23" name="直接连接符 22"/>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4" name="矩形 23"/>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5" name="文本框 24"/>
          <p:cNvSpPr txBox="1"/>
          <p:nvPr/>
        </p:nvSpPr>
        <p:spPr>
          <a:xfrm>
            <a:off x="997364" y="5093216"/>
            <a:ext cx="1415772" cy="461665"/>
          </a:xfrm>
          <a:prstGeom prst="rect">
            <a:avLst/>
          </a:prstGeom>
          <a:noFill/>
        </p:spPr>
        <p:txBody>
          <a:bodyPr wrap="none" rtlCol="0">
            <a:spAutoFit/>
          </a:bodyPr>
          <a:lstStyle/>
          <a:p>
            <a:r>
              <a:rPr lang="zh-CN" altLang="en-US" sz="2400" b="1" dirty="0">
                <a:solidFill>
                  <a:schemeClr val="accent1">
                    <a:lumMod val="50000"/>
                  </a:schemeClr>
                </a:solidFill>
              </a:rPr>
              <a:t>基本概念</a:t>
            </a:r>
          </a:p>
        </p:txBody>
      </p:sp>
      <p:sp>
        <p:nvSpPr>
          <p:cNvPr id="26" name="文本框 25"/>
          <p:cNvSpPr txBox="1"/>
          <p:nvPr/>
        </p:nvSpPr>
        <p:spPr>
          <a:xfrm>
            <a:off x="3123048" y="5093218"/>
            <a:ext cx="1723549" cy="461665"/>
          </a:xfrm>
          <a:prstGeom prst="rect">
            <a:avLst/>
          </a:prstGeom>
          <a:noFill/>
        </p:spPr>
        <p:txBody>
          <a:bodyPr wrap="none" rtlCol="0">
            <a:spAutoFit/>
          </a:bodyPr>
          <a:lstStyle/>
          <a:p>
            <a:r>
              <a:rPr lang="zh-CN" altLang="en-US" sz="2400" b="1" dirty="0">
                <a:solidFill>
                  <a:schemeClr val="accent1">
                    <a:lumMod val="50000"/>
                  </a:schemeClr>
                </a:solidFill>
              </a:rPr>
              <a:t>共享与保护</a:t>
            </a:r>
          </a:p>
        </p:txBody>
      </p:sp>
      <p:sp>
        <p:nvSpPr>
          <p:cNvPr id="27" name="文本框 26"/>
          <p:cNvSpPr txBox="1"/>
          <p:nvPr/>
        </p:nvSpPr>
        <p:spPr>
          <a:xfrm>
            <a:off x="5248731" y="5093218"/>
            <a:ext cx="1415772" cy="461665"/>
          </a:xfrm>
          <a:prstGeom prst="rect">
            <a:avLst/>
          </a:prstGeom>
          <a:noFill/>
        </p:spPr>
        <p:txBody>
          <a:bodyPr wrap="none" rtlCol="0">
            <a:spAutoFit/>
          </a:bodyPr>
          <a:lstStyle/>
          <a:p>
            <a:r>
              <a:rPr lang="zh-CN" altLang="en-US" sz="2400" b="1" dirty="0">
                <a:solidFill>
                  <a:schemeClr val="accent1">
                    <a:lumMod val="50000"/>
                  </a:schemeClr>
                </a:solidFill>
              </a:rPr>
              <a:t>系统实现</a:t>
            </a:r>
          </a:p>
        </p:txBody>
      </p:sp>
      <p:sp>
        <p:nvSpPr>
          <p:cNvPr id="28" name="文本框 27"/>
          <p:cNvSpPr txBox="1"/>
          <p:nvPr/>
        </p:nvSpPr>
        <p:spPr>
          <a:xfrm>
            <a:off x="7374415" y="5093218"/>
            <a:ext cx="1415772" cy="461665"/>
          </a:xfrm>
          <a:prstGeom prst="rect">
            <a:avLst/>
          </a:prstGeom>
          <a:noFill/>
        </p:spPr>
        <p:txBody>
          <a:bodyPr wrap="none" rtlCol="0">
            <a:spAutoFit/>
          </a:bodyPr>
          <a:lstStyle/>
          <a:p>
            <a:r>
              <a:rPr lang="zh-CN" altLang="en-US" sz="2400" b="1" dirty="0">
                <a:solidFill>
                  <a:schemeClr val="accent1">
                    <a:lumMod val="50000"/>
                  </a:schemeClr>
                </a:solidFill>
              </a:rPr>
              <a:t>磁盘结构</a:t>
            </a:r>
          </a:p>
        </p:txBody>
      </p:sp>
      <p:sp>
        <p:nvSpPr>
          <p:cNvPr id="29" name="文本框 28"/>
          <p:cNvSpPr txBox="1"/>
          <p:nvPr/>
        </p:nvSpPr>
        <p:spPr>
          <a:xfrm>
            <a:off x="9500099" y="5093218"/>
            <a:ext cx="2031325" cy="461665"/>
          </a:xfrm>
          <a:prstGeom prst="rect">
            <a:avLst/>
          </a:prstGeom>
          <a:noFill/>
        </p:spPr>
        <p:txBody>
          <a:bodyPr wrap="none" rtlCol="0">
            <a:spAutoFit/>
          </a:bodyPr>
          <a:lstStyle/>
          <a:p>
            <a:r>
              <a:rPr lang="zh-CN" altLang="en-US" sz="2400" b="1" dirty="0">
                <a:solidFill>
                  <a:schemeClr val="accent1">
                    <a:lumMod val="50000"/>
                  </a:schemeClr>
                </a:solidFill>
              </a:rPr>
              <a:t>磁盘调度算法</a:t>
            </a:r>
          </a:p>
        </p:txBody>
      </p:sp>
      <p:sp>
        <p:nvSpPr>
          <p:cNvPr id="31" name="矩形 30"/>
          <p:cNvSpPr/>
          <p:nvPr/>
        </p:nvSpPr>
        <p:spPr>
          <a:xfrm>
            <a:off x="0" y="228609"/>
            <a:ext cx="12191999" cy="1015663"/>
          </a:xfrm>
          <a:prstGeom prst="rect">
            <a:avLst/>
          </a:prstGeom>
        </p:spPr>
        <p:txBody>
          <a:bodyPr wrap="square">
            <a:spAutoFit/>
          </a:bodyPr>
          <a:lstStyle/>
          <a:p>
            <a:pPr algn="ctr"/>
            <a:r>
              <a:rPr lang="zh-CN" altLang="en-US" sz="6000" b="1" dirty="0">
                <a:solidFill>
                  <a:schemeClr val="accent1">
                    <a:lumMod val="50000"/>
                  </a:schemeClr>
                </a:solidFill>
              </a:rPr>
              <a:t>文件管理</a:t>
            </a:r>
          </a:p>
        </p:txBody>
      </p:sp>
      <p:cxnSp>
        <p:nvCxnSpPr>
          <p:cNvPr id="32" name="直接连接符 31"/>
          <p:cNvCxnSpPr>
            <a:cxnSpLocks/>
          </p:cNvCxnSpPr>
          <p:nvPr/>
        </p:nvCxnSpPr>
        <p:spPr>
          <a:xfrm>
            <a:off x="4538820" y="1298043"/>
            <a:ext cx="3114708" cy="0"/>
          </a:xfrm>
          <a:prstGeom prst="line">
            <a:avLst/>
          </a:prstGeom>
          <a:ln>
            <a:solidFill>
              <a:schemeClr val="tx1">
                <a:lumMod val="85000"/>
                <a:lumOff val="1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2549752"/>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p:spPr>
        <p:txBody>
          <a:bodyPr/>
          <a:lstStyle/>
          <a:p>
            <a:r>
              <a:rPr lang="en-US" altLang="zh-CN" dirty="0"/>
              <a:t>01 </a:t>
            </a:r>
            <a:r>
              <a:rPr lang="zh-CN" altLang="en-US" dirty="0"/>
              <a:t>基本概念</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177030" y="72410"/>
            <a:ext cx="1822935" cy="369332"/>
          </a:xfrm>
        </p:spPr>
        <p:txBody>
          <a:bodyPr/>
          <a:lstStyle/>
          <a:p>
            <a:r>
              <a:rPr lang="en-US" altLang="zh-CN" dirty="0"/>
              <a:t>02 </a:t>
            </a:r>
            <a:r>
              <a:rPr lang="zh-CN" altLang="en-US" dirty="0"/>
              <a:t>共享与保护</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312773" y="72410"/>
            <a:ext cx="1566454" cy="369332"/>
          </a:xfrm>
        </p:spPr>
        <p:txBody>
          <a:bodyPr/>
          <a:lstStyle/>
          <a:p>
            <a:r>
              <a:rPr lang="en-US" altLang="zh-CN" dirty="0"/>
              <a:t>03 </a:t>
            </a:r>
            <a:r>
              <a:rPr lang="zh-CN" altLang="en-US" dirty="0"/>
              <a:t>系统实现</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磁盘结构</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磁盘调度算法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1826141" cy="535531"/>
          </a:xfrm>
        </p:spPr>
        <p:txBody>
          <a:bodyPr/>
          <a:lstStyle/>
          <a:p>
            <a:pPr marL="0" indent="0">
              <a:buNone/>
            </a:pPr>
            <a:r>
              <a:rPr lang="zh-CN" altLang="en-US" dirty="0"/>
              <a:t>索引结点</a:t>
            </a:r>
          </a:p>
        </p:txBody>
      </p:sp>
      <p:sp>
        <p:nvSpPr>
          <p:cNvPr id="8" name="文本框 7">
            <a:extLst>
              <a:ext uri="{FF2B5EF4-FFF2-40B4-BE49-F238E27FC236}">
                <a16:creationId xmlns:a16="http://schemas.microsoft.com/office/drawing/2014/main" id="{212D5E42-CF78-4EC9-A0C6-5E9775DC4000}"/>
              </a:ext>
            </a:extLst>
          </p:cNvPr>
          <p:cNvSpPr txBox="1"/>
          <p:nvPr/>
        </p:nvSpPr>
        <p:spPr>
          <a:xfrm>
            <a:off x="867747" y="1744824"/>
            <a:ext cx="10886103" cy="3898888"/>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实例</a:t>
            </a:r>
            <a:endParaRPr lang="en-US" altLang="zh-CN" sz="2400" b="1" dirty="0"/>
          </a:p>
          <a:p>
            <a:pPr marL="800089" lvl="1" indent="-342900">
              <a:lnSpc>
                <a:spcPct val="150000"/>
              </a:lnSpc>
              <a:buFont typeface="Wingdings" panose="05000000000000000000" pitchFamily="2" charset="2"/>
              <a:buChar char="Ø"/>
            </a:pPr>
            <a:r>
              <a:rPr lang="zh-CN" altLang="en-US" sz="2400" b="1" dirty="0"/>
              <a:t>假设一个</a:t>
            </a:r>
            <a:r>
              <a:rPr lang="en-US" altLang="zh-CN" sz="2400" b="1" dirty="0"/>
              <a:t>FCB</a:t>
            </a:r>
            <a:r>
              <a:rPr lang="zh-CN" altLang="en-US" sz="2400" b="1" dirty="0"/>
              <a:t>的大小是</a:t>
            </a:r>
            <a:r>
              <a:rPr lang="en-US" altLang="zh-CN" sz="2400" b="1" dirty="0"/>
              <a:t>64</a:t>
            </a:r>
            <a:r>
              <a:rPr lang="zh-CN" altLang="en-US" sz="2400" b="1" dirty="0"/>
              <a:t>字节，盘块大小是</a:t>
            </a:r>
            <a:r>
              <a:rPr lang="en-US" altLang="zh-CN" sz="2400" b="1" dirty="0"/>
              <a:t>1KB</a:t>
            </a:r>
          </a:p>
          <a:p>
            <a:pPr marL="800089" lvl="1" indent="-342900">
              <a:lnSpc>
                <a:spcPct val="150000"/>
              </a:lnSpc>
              <a:buFont typeface="Wingdings" panose="05000000000000000000" pitchFamily="2" charset="2"/>
              <a:buChar char="Ø"/>
            </a:pPr>
            <a:r>
              <a:rPr lang="zh-CN" altLang="en-US" sz="2400" b="1" dirty="0"/>
              <a:t>则每一个盘块可以存放</a:t>
            </a:r>
            <a:r>
              <a:rPr lang="en-US" altLang="zh-CN" sz="2400" b="1" dirty="0"/>
              <a:t>16</a:t>
            </a:r>
            <a:r>
              <a:rPr lang="zh-CN" altLang="en-US" sz="2400" b="1" dirty="0"/>
              <a:t>个</a:t>
            </a:r>
            <a:r>
              <a:rPr lang="en-US" altLang="zh-CN" sz="2400" b="1" dirty="0"/>
              <a:t>FCB</a:t>
            </a:r>
          </a:p>
          <a:p>
            <a:pPr marL="800089" lvl="1" indent="-342900">
              <a:lnSpc>
                <a:spcPct val="150000"/>
              </a:lnSpc>
              <a:buFont typeface="Wingdings" panose="05000000000000000000" pitchFamily="2" charset="2"/>
              <a:buChar char="Ø"/>
            </a:pPr>
            <a:r>
              <a:rPr lang="en-US" altLang="zh-CN" sz="2400" b="1" dirty="0"/>
              <a:t>UNIX</a:t>
            </a:r>
            <a:r>
              <a:rPr lang="zh-CN" altLang="en-US" sz="2400" b="1" dirty="0"/>
              <a:t>中，一个目录项仅占</a:t>
            </a:r>
            <a:r>
              <a:rPr lang="en-US" altLang="zh-CN" sz="2400" b="1" dirty="0"/>
              <a:t>16</a:t>
            </a:r>
            <a:r>
              <a:rPr lang="zh-CN" altLang="en-US" sz="2400" b="1" dirty="0"/>
              <a:t>字节，其中</a:t>
            </a:r>
            <a:r>
              <a:rPr lang="en-US" altLang="zh-CN" sz="2400" b="1" dirty="0"/>
              <a:t>14</a:t>
            </a:r>
            <a:r>
              <a:rPr lang="zh-CN" altLang="en-US" sz="2400" b="1" dirty="0"/>
              <a:t>字节是文件名，</a:t>
            </a:r>
            <a:r>
              <a:rPr lang="en-US" altLang="zh-CN" sz="2400" b="1" dirty="0"/>
              <a:t>2</a:t>
            </a:r>
            <a:r>
              <a:rPr lang="zh-CN" altLang="en-US" sz="2400" b="1" dirty="0"/>
              <a:t>字节是索引结点指针</a:t>
            </a:r>
            <a:endParaRPr lang="en-US" altLang="zh-CN" sz="2400" b="1" dirty="0"/>
          </a:p>
          <a:p>
            <a:pPr marL="800089" lvl="1" indent="-342900">
              <a:lnSpc>
                <a:spcPct val="150000"/>
              </a:lnSpc>
              <a:buFont typeface="Wingdings" panose="05000000000000000000" pitchFamily="2" charset="2"/>
              <a:buChar char="Ø"/>
            </a:pPr>
            <a:r>
              <a:rPr lang="zh-CN" altLang="en-US" sz="2400" b="1" dirty="0"/>
              <a:t>这样，一个盘块能存放</a:t>
            </a:r>
            <a:r>
              <a:rPr lang="en-US" altLang="zh-CN" sz="2400" b="1" dirty="0"/>
              <a:t>64</a:t>
            </a:r>
            <a:r>
              <a:rPr lang="zh-CN" altLang="en-US" sz="2400" b="1" dirty="0"/>
              <a:t>个目录项</a:t>
            </a:r>
            <a:endParaRPr lang="en-US" altLang="zh-CN" sz="2400" b="1" dirty="0"/>
          </a:p>
          <a:p>
            <a:pPr marL="800089" lvl="1" indent="-342900">
              <a:lnSpc>
                <a:spcPct val="150000"/>
              </a:lnSpc>
              <a:buFont typeface="Wingdings" panose="05000000000000000000" pitchFamily="2" charset="2"/>
              <a:buChar char="Ø"/>
            </a:pPr>
            <a:r>
              <a:rPr lang="zh-CN" altLang="en-US" sz="2400" b="1" dirty="0"/>
              <a:t>使得查找文件时的平均启动磁盘次数减小到原来的</a:t>
            </a:r>
            <a:r>
              <a:rPr lang="en-US" altLang="zh-CN" sz="2400" b="1" dirty="0"/>
              <a:t>1/4</a:t>
            </a:r>
            <a:r>
              <a:rPr lang="zh-CN" altLang="en-US" sz="2400" b="1" dirty="0"/>
              <a:t>，提高了系统效率</a:t>
            </a:r>
          </a:p>
        </p:txBody>
      </p:sp>
    </p:spTree>
    <p:extLst>
      <p:ext uri="{BB962C8B-B14F-4D97-AF65-F5344CB8AC3E}">
        <p14:creationId xmlns:p14="http://schemas.microsoft.com/office/powerpoint/2010/main" val="644732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p:spPr>
        <p:txBody>
          <a:bodyPr/>
          <a:lstStyle/>
          <a:p>
            <a:r>
              <a:rPr lang="en-US" altLang="zh-CN" dirty="0"/>
              <a:t>01 </a:t>
            </a:r>
            <a:r>
              <a:rPr lang="zh-CN" altLang="en-US" dirty="0"/>
              <a:t>基本概念</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177030" y="72410"/>
            <a:ext cx="1822935" cy="369332"/>
          </a:xfrm>
        </p:spPr>
        <p:txBody>
          <a:bodyPr/>
          <a:lstStyle/>
          <a:p>
            <a:r>
              <a:rPr lang="en-US" altLang="zh-CN" dirty="0"/>
              <a:t>02 </a:t>
            </a:r>
            <a:r>
              <a:rPr lang="zh-CN" altLang="en-US" dirty="0"/>
              <a:t>共享与保护</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312773" y="72410"/>
            <a:ext cx="1566454" cy="369332"/>
          </a:xfrm>
        </p:spPr>
        <p:txBody>
          <a:bodyPr/>
          <a:lstStyle/>
          <a:p>
            <a:r>
              <a:rPr lang="en-US" altLang="zh-CN" dirty="0"/>
              <a:t>03 </a:t>
            </a:r>
            <a:r>
              <a:rPr lang="zh-CN" altLang="en-US" dirty="0"/>
              <a:t>系统实现</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磁盘结构</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磁盘调度算法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3057247" cy="535531"/>
          </a:xfrm>
        </p:spPr>
        <p:txBody>
          <a:bodyPr/>
          <a:lstStyle/>
          <a:p>
            <a:pPr marL="0" indent="0">
              <a:buNone/>
            </a:pPr>
            <a:r>
              <a:rPr lang="zh-CN" altLang="en-US" dirty="0"/>
              <a:t>索引结点的信息</a:t>
            </a:r>
          </a:p>
        </p:txBody>
      </p:sp>
      <p:sp>
        <p:nvSpPr>
          <p:cNvPr id="8" name="文本框 7">
            <a:extLst>
              <a:ext uri="{FF2B5EF4-FFF2-40B4-BE49-F238E27FC236}">
                <a16:creationId xmlns:a16="http://schemas.microsoft.com/office/drawing/2014/main" id="{212D5E42-CF78-4EC9-A0C6-5E9775DC4000}"/>
              </a:ext>
            </a:extLst>
          </p:cNvPr>
          <p:cNvSpPr txBox="1"/>
          <p:nvPr/>
        </p:nvSpPr>
        <p:spPr>
          <a:xfrm>
            <a:off x="867747" y="1744824"/>
            <a:ext cx="10886103" cy="5006883"/>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en-US" altLang="zh-CN" sz="2400" b="1" dirty="0"/>
              <a:t>UNIX</a:t>
            </a:r>
            <a:r>
              <a:rPr lang="zh-CN" altLang="en-US" sz="2400" b="1" dirty="0"/>
              <a:t>中每一个文件都有一个唯一的索引结点</a:t>
            </a:r>
            <a:endParaRPr lang="en-US" altLang="zh-CN" sz="2400" b="1" dirty="0"/>
          </a:p>
          <a:p>
            <a:pPr marL="800089" lvl="1" indent="-342900">
              <a:lnSpc>
                <a:spcPct val="150000"/>
              </a:lnSpc>
              <a:buFont typeface="Wingdings" panose="05000000000000000000" pitchFamily="2" charset="2"/>
              <a:buChar char="Ø"/>
            </a:pPr>
            <a:r>
              <a:rPr lang="zh-CN" altLang="en-US" sz="2400" b="1" dirty="0"/>
              <a:t>文件主标识，</a:t>
            </a:r>
            <a:r>
              <a:rPr lang="zh-CN" altLang="en-US" sz="2400" dirty="0"/>
              <a:t>拥有该文件的个人或小组标识符</a:t>
            </a:r>
            <a:endParaRPr lang="en-US" altLang="zh-CN" sz="2400" dirty="0"/>
          </a:p>
          <a:p>
            <a:pPr marL="800089" lvl="1" indent="-342900">
              <a:lnSpc>
                <a:spcPct val="150000"/>
              </a:lnSpc>
              <a:buFont typeface="Wingdings" panose="05000000000000000000" pitchFamily="2" charset="2"/>
              <a:buChar char="Ø"/>
            </a:pPr>
            <a:r>
              <a:rPr lang="zh-CN" altLang="en-US" sz="2400" b="1" dirty="0"/>
              <a:t>文件类型，</a:t>
            </a:r>
            <a:r>
              <a:rPr lang="zh-CN" altLang="en-US" sz="2400" dirty="0"/>
              <a:t>普通文件，目录文件或特别文件</a:t>
            </a:r>
            <a:endParaRPr lang="en-US" altLang="zh-CN" sz="2400" dirty="0"/>
          </a:p>
          <a:p>
            <a:pPr marL="800089" lvl="1" indent="-342900">
              <a:lnSpc>
                <a:spcPct val="150000"/>
              </a:lnSpc>
              <a:buFont typeface="Wingdings" panose="05000000000000000000" pitchFamily="2" charset="2"/>
              <a:buChar char="Ø"/>
            </a:pPr>
            <a:r>
              <a:rPr lang="zh-CN" altLang="en-US" sz="2400" b="1" dirty="0"/>
              <a:t>文件存取权限，</a:t>
            </a:r>
            <a:r>
              <a:rPr lang="zh-CN" altLang="en-US" sz="2400" dirty="0"/>
              <a:t>各类用户对文件的存取权限</a:t>
            </a:r>
            <a:endParaRPr lang="en-US" altLang="zh-CN" sz="2400" dirty="0"/>
          </a:p>
          <a:p>
            <a:pPr marL="800089" lvl="1" indent="-342900">
              <a:lnSpc>
                <a:spcPct val="150000"/>
              </a:lnSpc>
              <a:buFont typeface="Wingdings" panose="05000000000000000000" pitchFamily="2" charset="2"/>
              <a:buChar char="Ø"/>
            </a:pPr>
            <a:r>
              <a:rPr lang="zh-CN" altLang="en-US" sz="2400" b="1" dirty="0"/>
              <a:t>文件物理地址，</a:t>
            </a:r>
            <a:r>
              <a:rPr lang="en-US" altLang="zh-CN" sz="2400" dirty="0"/>
              <a:t>13</a:t>
            </a:r>
            <a:r>
              <a:rPr lang="zh-CN" altLang="en-US" sz="2400" dirty="0"/>
              <a:t>个地址项，给出文件所在盘块的编号</a:t>
            </a:r>
            <a:endParaRPr lang="en-US" altLang="zh-CN" sz="2400" dirty="0"/>
          </a:p>
          <a:p>
            <a:pPr marL="800089" lvl="1" indent="-342900">
              <a:lnSpc>
                <a:spcPct val="150000"/>
              </a:lnSpc>
              <a:buFont typeface="Wingdings" panose="05000000000000000000" pitchFamily="2" charset="2"/>
              <a:buChar char="Ø"/>
            </a:pPr>
            <a:r>
              <a:rPr lang="zh-CN" altLang="en-US" sz="2400" b="1" dirty="0"/>
              <a:t>文件长度，</a:t>
            </a:r>
            <a:r>
              <a:rPr lang="zh-CN" altLang="en-US" sz="2400" dirty="0"/>
              <a:t>字节为单位</a:t>
            </a:r>
            <a:endParaRPr lang="en-US" altLang="zh-CN" sz="2400" dirty="0"/>
          </a:p>
          <a:p>
            <a:pPr marL="800089" lvl="1" indent="-342900">
              <a:lnSpc>
                <a:spcPct val="150000"/>
              </a:lnSpc>
              <a:buFont typeface="Wingdings" panose="05000000000000000000" pitchFamily="2" charset="2"/>
              <a:buChar char="Ø"/>
            </a:pPr>
            <a:r>
              <a:rPr lang="zh-CN" altLang="en-US" sz="2400" b="1" dirty="0"/>
              <a:t>索引结点编号，</a:t>
            </a:r>
            <a:r>
              <a:rPr lang="zh-CN" altLang="en-US" sz="2400" dirty="0"/>
              <a:t>用于表示内存索引结点</a:t>
            </a:r>
            <a:endParaRPr lang="en-US" altLang="zh-CN" sz="2400" dirty="0"/>
          </a:p>
          <a:p>
            <a:pPr marL="800089" lvl="1" indent="-342900">
              <a:lnSpc>
                <a:spcPct val="150000"/>
              </a:lnSpc>
              <a:buFont typeface="Wingdings" panose="05000000000000000000" pitchFamily="2" charset="2"/>
              <a:buChar char="Ø"/>
            </a:pPr>
            <a:r>
              <a:rPr lang="zh-CN" altLang="en-US" sz="2400" b="1" dirty="0"/>
              <a:t>逻辑设备号，</a:t>
            </a:r>
            <a:r>
              <a:rPr lang="zh-CN" altLang="en-US" sz="2400" dirty="0"/>
              <a:t>文件所属文件系统的逻辑设备编号</a:t>
            </a:r>
            <a:endParaRPr lang="en-US" altLang="zh-CN" sz="2400" dirty="0"/>
          </a:p>
          <a:p>
            <a:pPr marL="800089" lvl="1" indent="-342900">
              <a:lnSpc>
                <a:spcPct val="150000"/>
              </a:lnSpc>
              <a:buFont typeface="Wingdings" panose="05000000000000000000" pitchFamily="2" charset="2"/>
              <a:buChar char="Ø"/>
            </a:pPr>
            <a:r>
              <a:rPr lang="en-US" altLang="zh-CN" sz="2400" b="1" dirty="0"/>
              <a:t>……</a:t>
            </a:r>
            <a:endParaRPr lang="zh-CN" altLang="en-US" sz="2400" b="1" dirty="0"/>
          </a:p>
        </p:txBody>
      </p:sp>
    </p:spTree>
    <p:extLst>
      <p:ext uri="{BB962C8B-B14F-4D97-AF65-F5344CB8AC3E}">
        <p14:creationId xmlns:p14="http://schemas.microsoft.com/office/powerpoint/2010/main" val="68876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p:spPr>
        <p:txBody>
          <a:bodyPr/>
          <a:lstStyle/>
          <a:p>
            <a:r>
              <a:rPr lang="en-US" altLang="zh-CN" dirty="0"/>
              <a:t>01 </a:t>
            </a:r>
            <a:r>
              <a:rPr lang="zh-CN" altLang="en-US" dirty="0"/>
              <a:t>基本概念</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177030" y="72410"/>
            <a:ext cx="1822935" cy="369332"/>
          </a:xfrm>
        </p:spPr>
        <p:txBody>
          <a:bodyPr/>
          <a:lstStyle/>
          <a:p>
            <a:r>
              <a:rPr lang="en-US" altLang="zh-CN" dirty="0"/>
              <a:t>02 </a:t>
            </a:r>
            <a:r>
              <a:rPr lang="zh-CN" altLang="en-US" dirty="0"/>
              <a:t>共享与保护</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312773" y="72410"/>
            <a:ext cx="1566454" cy="369332"/>
          </a:xfrm>
        </p:spPr>
        <p:txBody>
          <a:bodyPr/>
          <a:lstStyle/>
          <a:p>
            <a:r>
              <a:rPr lang="en-US" altLang="zh-CN" dirty="0"/>
              <a:t>03 </a:t>
            </a:r>
            <a:r>
              <a:rPr lang="zh-CN" altLang="en-US" dirty="0"/>
              <a:t>系统实现</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磁盘结构</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磁盘调度算法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1826141" cy="535531"/>
          </a:xfrm>
        </p:spPr>
        <p:txBody>
          <a:bodyPr/>
          <a:lstStyle/>
          <a:p>
            <a:pPr marL="0" indent="0">
              <a:buNone/>
            </a:pPr>
            <a:r>
              <a:rPr lang="zh-CN" altLang="en-US" dirty="0"/>
              <a:t>目录操作</a:t>
            </a:r>
          </a:p>
        </p:txBody>
      </p:sp>
      <p:sp>
        <p:nvSpPr>
          <p:cNvPr id="8" name="文本框 7">
            <a:extLst>
              <a:ext uri="{FF2B5EF4-FFF2-40B4-BE49-F238E27FC236}">
                <a16:creationId xmlns:a16="http://schemas.microsoft.com/office/drawing/2014/main" id="{212D5E42-CF78-4EC9-A0C6-5E9775DC4000}"/>
              </a:ext>
            </a:extLst>
          </p:cNvPr>
          <p:cNvSpPr txBox="1"/>
          <p:nvPr/>
        </p:nvSpPr>
        <p:spPr>
          <a:xfrm>
            <a:off x="867747" y="1744824"/>
            <a:ext cx="10886103" cy="3903826"/>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搜索：</a:t>
            </a:r>
            <a:r>
              <a:rPr lang="zh-CN" altLang="en-US" sz="2400" dirty="0"/>
              <a:t>当用户使用一个文件时，需要搜索目录，易找到该文件的对应目录项</a:t>
            </a:r>
            <a:endParaRPr lang="en-US" altLang="zh-CN" sz="2400" dirty="0"/>
          </a:p>
          <a:p>
            <a:pPr marL="342900" indent="-342900" algn="l">
              <a:lnSpc>
                <a:spcPct val="150000"/>
              </a:lnSpc>
              <a:buFont typeface="Wingdings" panose="05000000000000000000" pitchFamily="2" charset="2"/>
              <a:buChar char="Ø"/>
            </a:pPr>
            <a:r>
              <a:rPr lang="zh-CN" altLang="en-US" sz="2400" b="1" dirty="0"/>
              <a:t>创建文件：</a:t>
            </a:r>
            <a:r>
              <a:rPr lang="zh-CN" altLang="en-US" sz="2400" dirty="0"/>
              <a:t>当创建一个新文件时，需要在目录中增加一个目录项</a:t>
            </a:r>
            <a:endParaRPr lang="en-US" altLang="zh-CN" sz="2400" dirty="0"/>
          </a:p>
          <a:p>
            <a:pPr marL="342900" indent="-342900" algn="l">
              <a:lnSpc>
                <a:spcPct val="150000"/>
              </a:lnSpc>
              <a:buFont typeface="Wingdings" panose="05000000000000000000" pitchFamily="2" charset="2"/>
              <a:buChar char="Ø"/>
            </a:pPr>
            <a:r>
              <a:rPr lang="zh-CN" altLang="en-US" sz="2400" b="1" dirty="0"/>
              <a:t>删除文件：</a:t>
            </a:r>
            <a:r>
              <a:rPr lang="zh-CN" altLang="en-US" sz="2400" dirty="0"/>
              <a:t>当删除一个文件时，需要在目录中删除相应的目录项</a:t>
            </a:r>
            <a:endParaRPr lang="en-US" altLang="zh-CN" sz="2400" dirty="0"/>
          </a:p>
          <a:p>
            <a:pPr marL="342900" indent="-342900" algn="l">
              <a:lnSpc>
                <a:spcPct val="150000"/>
              </a:lnSpc>
              <a:buFont typeface="Wingdings" panose="05000000000000000000" pitchFamily="2" charset="2"/>
              <a:buChar char="Ø"/>
            </a:pPr>
            <a:r>
              <a:rPr lang="zh-CN" altLang="en-US" sz="2400" b="1" dirty="0"/>
              <a:t>显示目录：</a:t>
            </a:r>
            <a:r>
              <a:rPr lang="zh-CN" altLang="en-US" sz="2400" dirty="0"/>
              <a:t>用户可以请求显示目录的内容，如显示该用户目录中的所有文件及属性</a:t>
            </a:r>
            <a:endParaRPr lang="en-US" altLang="zh-CN" sz="2400" dirty="0"/>
          </a:p>
          <a:p>
            <a:pPr marL="342900" indent="-342900" algn="l">
              <a:lnSpc>
                <a:spcPct val="150000"/>
              </a:lnSpc>
              <a:buFont typeface="Wingdings" panose="05000000000000000000" pitchFamily="2" charset="2"/>
              <a:buChar char="Ø"/>
            </a:pPr>
            <a:r>
              <a:rPr lang="zh-CN" altLang="en-US" sz="2400" b="1" dirty="0"/>
              <a:t>修改目录：</a:t>
            </a:r>
            <a:r>
              <a:rPr lang="zh-CN" altLang="en-US" sz="2400" dirty="0"/>
              <a:t>某些文件属性保存在目录中，因此这些属性的变化需要改变相应的目录项</a:t>
            </a:r>
          </a:p>
        </p:txBody>
      </p:sp>
    </p:spTree>
    <p:extLst>
      <p:ext uri="{BB962C8B-B14F-4D97-AF65-F5344CB8AC3E}">
        <p14:creationId xmlns:p14="http://schemas.microsoft.com/office/powerpoint/2010/main" val="6462724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p:spPr>
        <p:txBody>
          <a:bodyPr/>
          <a:lstStyle/>
          <a:p>
            <a:r>
              <a:rPr lang="en-US" altLang="zh-CN" dirty="0"/>
              <a:t>01 </a:t>
            </a:r>
            <a:r>
              <a:rPr lang="zh-CN" altLang="en-US" dirty="0"/>
              <a:t>基本概念</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177030" y="72410"/>
            <a:ext cx="1822935" cy="369332"/>
          </a:xfrm>
        </p:spPr>
        <p:txBody>
          <a:bodyPr/>
          <a:lstStyle/>
          <a:p>
            <a:r>
              <a:rPr lang="en-US" altLang="zh-CN" dirty="0"/>
              <a:t>02 </a:t>
            </a:r>
            <a:r>
              <a:rPr lang="zh-CN" altLang="en-US" dirty="0"/>
              <a:t>共享与保护</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312773" y="72410"/>
            <a:ext cx="1566454" cy="369332"/>
          </a:xfrm>
        </p:spPr>
        <p:txBody>
          <a:bodyPr/>
          <a:lstStyle/>
          <a:p>
            <a:r>
              <a:rPr lang="en-US" altLang="zh-CN" dirty="0"/>
              <a:t>03 </a:t>
            </a:r>
            <a:r>
              <a:rPr lang="zh-CN" altLang="en-US" dirty="0"/>
              <a:t>系统实现</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磁盘结构</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磁盘调度算法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2646878" cy="535531"/>
          </a:xfrm>
        </p:spPr>
        <p:txBody>
          <a:bodyPr/>
          <a:lstStyle/>
          <a:p>
            <a:pPr marL="0" indent="0">
              <a:buNone/>
            </a:pPr>
            <a:r>
              <a:rPr lang="zh-CN" altLang="en-US" dirty="0"/>
              <a:t>单极目录结构</a:t>
            </a:r>
          </a:p>
        </p:txBody>
      </p:sp>
      <p:sp>
        <p:nvSpPr>
          <p:cNvPr id="8" name="文本框 7">
            <a:extLst>
              <a:ext uri="{FF2B5EF4-FFF2-40B4-BE49-F238E27FC236}">
                <a16:creationId xmlns:a16="http://schemas.microsoft.com/office/drawing/2014/main" id="{212D5E42-CF78-4EC9-A0C6-5E9775DC4000}"/>
              </a:ext>
            </a:extLst>
          </p:cNvPr>
          <p:cNvSpPr txBox="1"/>
          <p:nvPr/>
        </p:nvSpPr>
        <p:spPr>
          <a:xfrm>
            <a:off x="867747" y="1744824"/>
            <a:ext cx="10886103" cy="576120"/>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整个文件系统只建立一张目录表，每个文件占一个目录项</a:t>
            </a:r>
          </a:p>
        </p:txBody>
      </p:sp>
      <p:sp>
        <p:nvSpPr>
          <p:cNvPr id="138" name="矩形 137">
            <a:extLst>
              <a:ext uri="{FF2B5EF4-FFF2-40B4-BE49-F238E27FC236}">
                <a16:creationId xmlns:a16="http://schemas.microsoft.com/office/drawing/2014/main" id="{3500946B-908B-49EC-83A6-E165B6EE74EA}"/>
              </a:ext>
            </a:extLst>
          </p:cNvPr>
          <p:cNvSpPr/>
          <p:nvPr/>
        </p:nvSpPr>
        <p:spPr>
          <a:xfrm>
            <a:off x="2481943" y="2699500"/>
            <a:ext cx="1147665" cy="57612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dirty="0"/>
              <a:t>FCB1</a:t>
            </a:r>
            <a:endParaRPr lang="zh-CN" altLang="en-US" dirty="0"/>
          </a:p>
        </p:txBody>
      </p:sp>
      <p:sp>
        <p:nvSpPr>
          <p:cNvPr id="139" name="矩形 138">
            <a:extLst>
              <a:ext uri="{FF2B5EF4-FFF2-40B4-BE49-F238E27FC236}">
                <a16:creationId xmlns:a16="http://schemas.microsoft.com/office/drawing/2014/main" id="{7D2259E5-D4DF-44D1-BB2C-A56FEF0EA622}"/>
              </a:ext>
            </a:extLst>
          </p:cNvPr>
          <p:cNvSpPr/>
          <p:nvPr/>
        </p:nvSpPr>
        <p:spPr>
          <a:xfrm>
            <a:off x="3629608" y="2699500"/>
            <a:ext cx="1147665" cy="57612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dirty="0"/>
              <a:t>FCB2</a:t>
            </a:r>
            <a:endParaRPr lang="zh-CN" altLang="en-US" dirty="0"/>
          </a:p>
        </p:txBody>
      </p:sp>
      <p:sp>
        <p:nvSpPr>
          <p:cNvPr id="140" name="矩形 139">
            <a:extLst>
              <a:ext uri="{FF2B5EF4-FFF2-40B4-BE49-F238E27FC236}">
                <a16:creationId xmlns:a16="http://schemas.microsoft.com/office/drawing/2014/main" id="{13476ED8-9F88-4379-B242-61CD93DB6F70}"/>
              </a:ext>
            </a:extLst>
          </p:cNvPr>
          <p:cNvSpPr/>
          <p:nvPr/>
        </p:nvSpPr>
        <p:spPr>
          <a:xfrm>
            <a:off x="4777273" y="2699500"/>
            <a:ext cx="1147665" cy="57612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dirty="0"/>
              <a:t>FCB3</a:t>
            </a:r>
            <a:endParaRPr lang="zh-CN" altLang="en-US" dirty="0"/>
          </a:p>
        </p:txBody>
      </p:sp>
      <p:sp>
        <p:nvSpPr>
          <p:cNvPr id="141" name="矩形 140">
            <a:extLst>
              <a:ext uri="{FF2B5EF4-FFF2-40B4-BE49-F238E27FC236}">
                <a16:creationId xmlns:a16="http://schemas.microsoft.com/office/drawing/2014/main" id="{8A170DB9-CCAF-4FFC-A9C4-0F87CEAE7C3B}"/>
              </a:ext>
            </a:extLst>
          </p:cNvPr>
          <p:cNvSpPr/>
          <p:nvPr/>
        </p:nvSpPr>
        <p:spPr>
          <a:xfrm>
            <a:off x="5924938" y="2699500"/>
            <a:ext cx="1147665" cy="57612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dirty="0"/>
              <a:t>FCB4</a:t>
            </a:r>
            <a:endParaRPr lang="zh-CN" altLang="en-US" dirty="0"/>
          </a:p>
        </p:txBody>
      </p:sp>
      <p:sp>
        <p:nvSpPr>
          <p:cNvPr id="142" name="矩形 141">
            <a:extLst>
              <a:ext uri="{FF2B5EF4-FFF2-40B4-BE49-F238E27FC236}">
                <a16:creationId xmlns:a16="http://schemas.microsoft.com/office/drawing/2014/main" id="{6B19B056-A461-427D-85C5-C513D5F7B1A3}"/>
              </a:ext>
            </a:extLst>
          </p:cNvPr>
          <p:cNvSpPr/>
          <p:nvPr/>
        </p:nvSpPr>
        <p:spPr>
          <a:xfrm>
            <a:off x="7072603" y="2699500"/>
            <a:ext cx="1147665" cy="57612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dirty="0"/>
              <a:t>…….</a:t>
            </a:r>
            <a:endParaRPr lang="zh-CN" altLang="en-US" dirty="0"/>
          </a:p>
        </p:txBody>
      </p:sp>
      <p:sp>
        <p:nvSpPr>
          <p:cNvPr id="143" name="矩形 142">
            <a:extLst>
              <a:ext uri="{FF2B5EF4-FFF2-40B4-BE49-F238E27FC236}">
                <a16:creationId xmlns:a16="http://schemas.microsoft.com/office/drawing/2014/main" id="{FE87BBC2-CAF2-4888-83DC-DFB0FAF19170}"/>
              </a:ext>
            </a:extLst>
          </p:cNvPr>
          <p:cNvSpPr/>
          <p:nvPr/>
        </p:nvSpPr>
        <p:spPr>
          <a:xfrm>
            <a:off x="8220268" y="2699500"/>
            <a:ext cx="1147665" cy="57612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dirty="0" err="1"/>
              <a:t>FCBn</a:t>
            </a:r>
            <a:endParaRPr lang="en-US" altLang="zh-CN" dirty="0"/>
          </a:p>
        </p:txBody>
      </p:sp>
      <p:sp>
        <p:nvSpPr>
          <p:cNvPr id="146" name="椭圆 145">
            <a:extLst>
              <a:ext uri="{FF2B5EF4-FFF2-40B4-BE49-F238E27FC236}">
                <a16:creationId xmlns:a16="http://schemas.microsoft.com/office/drawing/2014/main" id="{7ACBF8CB-7A5F-4B64-BCFC-0E97948E343D}"/>
              </a:ext>
            </a:extLst>
          </p:cNvPr>
          <p:cNvSpPr/>
          <p:nvPr/>
        </p:nvSpPr>
        <p:spPr>
          <a:xfrm>
            <a:off x="2537926" y="4117753"/>
            <a:ext cx="1035697" cy="44786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t>文件</a:t>
            </a:r>
            <a:r>
              <a:rPr lang="en-US" altLang="zh-CN" sz="1600" dirty="0"/>
              <a:t>1</a:t>
            </a:r>
            <a:endParaRPr lang="zh-CN" altLang="en-US" sz="1600" dirty="0"/>
          </a:p>
        </p:txBody>
      </p:sp>
      <p:sp>
        <p:nvSpPr>
          <p:cNvPr id="147" name="椭圆 146">
            <a:extLst>
              <a:ext uri="{FF2B5EF4-FFF2-40B4-BE49-F238E27FC236}">
                <a16:creationId xmlns:a16="http://schemas.microsoft.com/office/drawing/2014/main" id="{463378E4-A370-464E-865A-AA15268528A5}"/>
              </a:ext>
            </a:extLst>
          </p:cNvPr>
          <p:cNvSpPr/>
          <p:nvPr/>
        </p:nvSpPr>
        <p:spPr>
          <a:xfrm>
            <a:off x="3685591" y="4117752"/>
            <a:ext cx="1035697" cy="44786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t>文件</a:t>
            </a:r>
            <a:r>
              <a:rPr lang="en-US" altLang="zh-CN" sz="1600" dirty="0"/>
              <a:t>2</a:t>
            </a:r>
            <a:endParaRPr lang="zh-CN" altLang="en-US" sz="1600" dirty="0"/>
          </a:p>
        </p:txBody>
      </p:sp>
      <p:sp>
        <p:nvSpPr>
          <p:cNvPr id="148" name="椭圆 147">
            <a:extLst>
              <a:ext uri="{FF2B5EF4-FFF2-40B4-BE49-F238E27FC236}">
                <a16:creationId xmlns:a16="http://schemas.microsoft.com/office/drawing/2014/main" id="{D70641BF-04ED-479C-B9BB-A22ADDA96B97}"/>
              </a:ext>
            </a:extLst>
          </p:cNvPr>
          <p:cNvSpPr/>
          <p:nvPr/>
        </p:nvSpPr>
        <p:spPr>
          <a:xfrm>
            <a:off x="4833256" y="4117753"/>
            <a:ext cx="1035697" cy="44786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t>文件</a:t>
            </a:r>
            <a:r>
              <a:rPr lang="en-US" altLang="zh-CN" sz="1600" dirty="0"/>
              <a:t>3</a:t>
            </a:r>
            <a:endParaRPr lang="zh-CN" altLang="en-US" sz="1600" dirty="0"/>
          </a:p>
        </p:txBody>
      </p:sp>
      <p:sp>
        <p:nvSpPr>
          <p:cNvPr id="149" name="椭圆 148">
            <a:extLst>
              <a:ext uri="{FF2B5EF4-FFF2-40B4-BE49-F238E27FC236}">
                <a16:creationId xmlns:a16="http://schemas.microsoft.com/office/drawing/2014/main" id="{9E6FFFB6-AE8B-4835-95FB-4746043399A5}"/>
              </a:ext>
            </a:extLst>
          </p:cNvPr>
          <p:cNvSpPr/>
          <p:nvPr/>
        </p:nvSpPr>
        <p:spPr>
          <a:xfrm>
            <a:off x="5980921" y="4117753"/>
            <a:ext cx="1035697" cy="44786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t>文件</a:t>
            </a:r>
            <a:r>
              <a:rPr lang="en-US" altLang="zh-CN" sz="1600" dirty="0"/>
              <a:t>4</a:t>
            </a:r>
            <a:endParaRPr lang="zh-CN" altLang="en-US" sz="1600" dirty="0"/>
          </a:p>
        </p:txBody>
      </p:sp>
      <p:sp>
        <p:nvSpPr>
          <p:cNvPr id="150" name="椭圆 149">
            <a:extLst>
              <a:ext uri="{FF2B5EF4-FFF2-40B4-BE49-F238E27FC236}">
                <a16:creationId xmlns:a16="http://schemas.microsoft.com/office/drawing/2014/main" id="{038CA7DB-015A-4564-8D0A-813C9111DA25}"/>
              </a:ext>
            </a:extLst>
          </p:cNvPr>
          <p:cNvSpPr/>
          <p:nvPr/>
        </p:nvSpPr>
        <p:spPr>
          <a:xfrm>
            <a:off x="7201134" y="4117753"/>
            <a:ext cx="1035697" cy="447869"/>
          </a:xfrm>
          <a:prstGeom prst="ellipse">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1600" dirty="0"/>
              <a:t>……</a:t>
            </a:r>
            <a:endParaRPr lang="zh-CN" altLang="en-US" sz="1600" dirty="0"/>
          </a:p>
        </p:txBody>
      </p:sp>
      <p:sp>
        <p:nvSpPr>
          <p:cNvPr id="151" name="椭圆 150">
            <a:extLst>
              <a:ext uri="{FF2B5EF4-FFF2-40B4-BE49-F238E27FC236}">
                <a16:creationId xmlns:a16="http://schemas.microsoft.com/office/drawing/2014/main" id="{861C3F1C-2CF5-4E75-A0C0-934EB8EA1EAE}"/>
              </a:ext>
            </a:extLst>
          </p:cNvPr>
          <p:cNvSpPr/>
          <p:nvPr/>
        </p:nvSpPr>
        <p:spPr>
          <a:xfrm>
            <a:off x="8276252" y="4117751"/>
            <a:ext cx="1035697" cy="44786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t>文件</a:t>
            </a:r>
            <a:r>
              <a:rPr lang="en-US" altLang="zh-CN" sz="1600" dirty="0"/>
              <a:t>n</a:t>
            </a:r>
            <a:endParaRPr lang="zh-CN" altLang="en-US" sz="1600" dirty="0"/>
          </a:p>
        </p:txBody>
      </p:sp>
      <p:cxnSp>
        <p:nvCxnSpPr>
          <p:cNvPr id="153" name="直接连接符 152">
            <a:extLst>
              <a:ext uri="{FF2B5EF4-FFF2-40B4-BE49-F238E27FC236}">
                <a16:creationId xmlns:a16="http://schemas.microsoft.com/office/drawing/2014/main" id="{E2316D39-E5D1-4ABC-8CB6-0575E348CB0A}"/>
              </a:ext>
            </a:extLst>
          </p:cNvPr>
          <p:cNvCxnSpPr>
            <a:stCxn id="138" idx="2"/>
            <a:endCxn id="146" idx="0"/>
          </p:cNvCxnSpPr>
          <p:nvPr/>
        </p:nvCxnSpPr>
        <p:spPr>
          <a:xfrm flipH="1">
            <a:off x="3055775" y="3275620"/>
            <a:ext cx="1" cy="842133"/>
          </a:xfrm>
          <a:prstGeom prst="line">
            <a:avLst/>
          </a:prstGeom>
          <a:ln>
            <a:tailEnd type="triangle"/>
          </a:ln>
        </p:spPr>
        <p:style>
          <a:lnRef idx="3">
            <a:schemeClr val="dk1"/>
          </a:lnRef>
          <a:fillRef idx="0">
            <a:schemeClr val="dk1"/>
          </a:fillRef>
          <a:effectRef idx="2">
            <a:schemeClr val="dk1"/>
          </a:effectRef>
          <a:fontRef idx="minor">
            <a:schemeClr val="tx1"/>
          </a:fontRef>
        </p:style>
      </p:cxnSp>
      <p:cxnSp>
        <p:nvCxnSpPr>
          <p:cNvPr id="155" name="直接连接符 154">
            <a:extLst>
              <a:ext uri="{FF2B5EF4-FFF2-40B4-BE49-F238E27FC236}">
                <a16:creationId xmlns:a16="http://schemas.microsoft.com/office/drawing/2014/main" id="{9638A93A-658B-43CF-B63A-A110BE62C179}"/>
              </a:ext>
            </a:extLst>
          </p:cNvPr>
          <p:cNvCxnSpPr>
            <a:stCxn id="139" idx="2"/>
            <a:endCxn id="147" idx="0"/>
          </p:cNvCxnSpPr>
          <p:nvPr/>
        </p:nvCxnSpPr>
        <p:spPr>
          <a:xfrm flipH="1">
            <a:off x="4203440" y="3275620"/>
            <a:ext cx="1" cy="842132"/>
          </a:xfrm>
          <a:prstGeom prst="line">
            <a:avLst/>
          </a:prstGeom>
          <a:ln>
            <a:tailEnd type="triangle"/>
          </a:ln>
        </p:spPr>
        <p:style>
          <a:lnRef idx="3">
            <a:schemeClr val="dk1"/>
          </a:lnRef>
          <a:fillRef idx="0">
            <a:schemeClr val="dk1"/>
          </a:fillRef>
          <a:effectRef idx="2">
            <a:schemeClr val="dk1"/>
          </a:effectRef>
          <a:fontRef idx="minor">
            <a:schemeClr val="tx1"/>
          </a:fontRef>
        </p:style>
      </p:cxnSp>
      <p:cxnSp>
        <p:nvCxnSpPr>
          <p:cNvPr id="157" name="直接连接符 156">
            <a:extLst>
              <a:ext uri="{FF2B5EF4-FFF2-40B4-BE49-F238E27FC236}">
                <a16:creationId xmlns:a16="http://schemas.microsoft.com/office/drawing/2014/main" id="{4A079BD8-9689-4455-9ABE-1CF76C602F84}"/>
              </a:ext>
            </a:extLst>
          </p:cNvPr>
          <p:cNvCxnSpPr>
            <a:stCxn id="140" idx="2"/>
            <a:endCxn id="148" idx="0"/>
          </p:cNvCxnSpPr>
          <p:nvPr/>
        </p:nvCxnSpPr>
        <p:spPr>
          <a:xfrm flipH="1">
            <a:off x="5351105" y="3275620"/>
            <a:ext cx="1" cy="842133"/>
          </a:xfrm>
          <a:prstGeom prst="line">
            <a:avLst/>
          </a:prstGeom>
          <a:ln>
            <a:tailEnd type="triangle"/>
          </a:ln>
        </p:spPr>
        <p:style>
          <a:lnRef idx="3">
            <a:schemeClr val="dk1"/>
          </a:lnRef>
          <a:fillRef idx="0">
            <a:schemeClr val="dk1"/>
          </a:fillRef>
          <a:effectRef idx="2">
            <a:schemeClr val="dk1"/>
          </a:effectRef>
          <a:fontRef idx="minor">
            <a:schemeClr val="tx1"/>
          </a:fontRef>
        </p:style>
      </p:cxnSp>
      <p:cxnSp>
        <p:nvCxnSpPr>
          <p:cNvPr id="159" name="直接连接符 158">
            <a:extLst>
              <a:ext uri="{FF2B5EF4-FFF2-40B4-BE49-F238E27FC236}">
                <a16:creationId xmlns:a16="http://schemas.microsoft.com/office/drawing/2014/main" id="{5284E4E0-66EA-4B34-A7EE-4CC22507B880}"/>
              </a:ext>
            </a:extLst>
          </p:cNvPr>
          <p:cNvCxnSpPr>
            <a:stCxn id="141" idx="2"/>
            <a:endCxn id="149" idx="0"/>
          </p:cNvCxnSpPr>
          <p:nvPr/>
        </p:nvCxnSpPr>
        <p:spPr>
          <a:xfrm flipH="1">
            <a:off x="6498770" y="3275620"/>
            <a:ext cx="1" cy="842133"/>
          </a:xfrm>
          <a:prstGeom prst="line">
            <a:avLst/>
          </a:prstGeom>
          <a:ln>
            <a:tailEnd type="triangle"/>
          </a:ln>
        </p:spPr>
        <p:style>
          <a:lnRef idx="3">
            <a:schemeClr val="dk1"/>
          </a:lnRef>
          <a:fillRef idx="0">
            <a:schemeClr val="dk1"/>
          </a:fillRef>
          <a:effectRef idx="2">
            <a:schemeClr val="dk1"/>
          </a:effectRef>
          <a:fontRef idx="minor">
            <a:schemeClr val="tx1"/>
          </a:fontRef>
        </p:style>
      </p:cxnSp>
      <p:cxnSp>
        <p:nvCxnSpPr>
          <p:cNvPr id="161" name="直接箭头连接符 160">
            <a:extLst>
              <a:ext uri="{FF2B5EF4-FFF2-40B4-BE49-F238E27FC236}">
                <a16:creationId xmlns:a16="http://schemas.microsoft.com/office/drawing/2014/main" id="{08BF4B73-BC8C-4262-93BA-B64AD6241FCE}"/>
              </a:ext>
            </a:extLst>
          </p:cNvPr>
          <p:cNvCxnSpPr>
            <a:stCxn id="143" idx="2"/>
            <a:endCxn id="151" idx="0"/>
          </p:cNvCxnSpPr>
          <p:nvPr/>
        </p:nvCxnSpPr>
        <p:spPr>
          <a:xfrm>
            <a:off x="8794101" y="3275620"/>
            <a:ext cx="0" cy="8421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3" name="文本框 162">
            <a:extLst>
              <a:ext uri="{FF2B5EF4-FFF2-40B4-BE49-F238E27FC236}">
                <a16:creationId xmlns:a16="http://schemas.microsoft.com/office/drawing/2014/main" id="{9269853E-F53F-4D45-98C3-08BC2EF6F603}"/>
              </a:ext>
            </a:extLst>
          </p:cNvPr>
          <p:cNvSpPr txBox="1"/>
          <p:nvPr/>
        </p:nvSpPr>
        <p:spPr>
          <a:xfrm>
            <a:off x="1133856" y="4749282"/>
            <a:ext cx="6994222" cy="1133837"/>
          </a:xfrm>
          <a:prstGeom prst="rect">
            <a:avLst/>
          </a:prstGeom>
          <a:noFill/>
        </p:spPr>
        <p:txBody>
          <a:bodyPr wrap="none" rtlCol="0">
            <a:spAutoFit/>
          </a:bodyPr>
          <a:lstStyle/>
          <a:p>
            <a:pPr marL="342900" indent="-342900" algn="l">
              <a:lnSpc>
                <a:spcPct val="150000"/>
              </a:lnSpc>
              <a:buFont typeface="Wingdings" panose="05000000000000000000" pitchFamily="2" charset="2"/>
              <a:buChar char="Ø"/>
            </a:pPr>
            <a:r>
              <a:rPr lang="zh-CN" altLang="en-US" sz="2400" b="1" dirty="0"/>
              <a:t>实现了按名存储</a:t>
            </a:r>
            <a:endParaRPr lang="en-US" altLang="zh-CN" sz="2400" b="1" dirty="0"/>
          </a:p>
          <a:p>
            <a:pPr marL="342900" indent="-342900" algn="l">
              <a:lnSpc>
                <a:spcPct val="150000"/>
              </a:lnSpc>
              <a:buFont typeface="Wingdings" panose="05000000000000000000" pitchFamily="2" charset="2"/>
              <a:buChar char="Ø"/>
            </a:pPr>
            <a:r>
              <a:rPr lang="zh-CN" altLang="en-US" sz="2400" b="1" dirty="0"/>
              <a:t>查找速度慢，文件不允许重名、不便于文件共享</a:t>
            </a:r>
          </a:p>
        </p:txBody>
      </p:sp>
    </p:spTree>
    <p:extLst>
      <p:ext uri="{BB962C8B-B14F-4D97-AF65-F5344CB8AC3E}">
        <p14:creationId xmlns:p14="http://schemas.microsoft.com/office/powerpoint/2010/main" val="1203463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p:spPr>
        <p:txBody>
          <a:bodyPr/>
          <a:lstStyle/>
          <a:p>
            <a:r>
              <a:rPr lang="en-US" altLang="zh-CN" dirty="0"/>
              <a:t>01 </a:t>
            </a:r>
            <a:r>
              <a:rPr lang="zh-CN" altLang="en-US" dirty="0"/>
              <a:t>基本概念</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177030" y="72410"/>
            <a:ext cx="1822935" cy="369332"/>
          </a:xfrm>
        </p:spPr>
        <p:txBody>
          <a:bodyPr/>
          <a:lstStyle/>
          <a:p>
            <a:r>
              <a:rPr lang="en-US" altLang="zh-CN" dirty="0"/>
              <a:t>02 </a:t>
            </a:r>
            <a:r>
              <a:rPr lang="zh-CN" altLang="en-US" dirty="0"/>
              <a:t>共享与保护</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312773" y="72410"/>
            <a:ext cx="1566454" cy="369332"/>
          </a:xfrm>
        </p:spPr>
        <p:txBody>
          <a:bodyPr/>
          <a:lstStyle/>
          <a:p>
            <a:r>
              <a:rPr lang="en-US" altLang="zh-CN" dirty="0"/>
              <a:t>03 </a:t>
            </a:r>
            <a:r>
              <a:rPr lang="zh-CN" altLang="en-US" dirty="0"/>
              <a:t>系统实现</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磁盘结构</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磁盘调度算法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2646878" cy="535531"/>
          </a:xfrm>
        </p:spPr>
        <p:txBody>
          <a:bodyPr/>
          <a:lstStyle/>
          <a:p>
            <a:pPr marL="0" indent="0">
              <a:buNone/>
            </a:pPr>
            <a:r>
              <a:rPr lang="zh-CN" altLang="en-US" dirty="0"/>
              <a:t>二极目录结构</a:t>
            </a:r>
          </a:p>
        </p:txBody>
      </p:sp>
      <p:sp>
        <p:nvSpPr>
          <p:cNvPr id="8" name="文本框 7">
            <a:extLst>
              <a:ext uri="{FF2B5EF4-FFF2-40B4-BE49-F238E27FC236}">
                <a16:creationId xmlns:a16="http://schemas.microsoft.com/office/drawing/2014/main" id="{212D5E42-CF78-4EC9-A0C6-5E9775DC4000}"/>
              </a:ext>
            </a:extLst>
          </p:cNvPr>
          <p:cNvSpPr txBox="1"/>
          <p:nvPr/>
        </p:nvSpPr>
        <p:spPr>
          <a:xfrm>
            <a:off x="867747" y="1744824"/>
            <a:ext cx="10886103" cy="576120"/>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将文件目录分成主文件目录和用户文件目录两级</a:t>
            </a:r>
          </a:p>
        </p:txBody>
      </p:sp>
      <p:sp>
        <p:nvSpPr>
          <p:cNvPr id="138" name="矩形 137">
            <a:extLst>
              <a:ext uri="{FF2B5EF4-FFF2-40B4-BE49-F238E27FC236}">
                <a16:creationId xmlns:a16="http://schemas.microsoft.com/office/drawing/2014/main" id="{3500946B-908B-49EC-83A6-E165B6EE74EA}"/>
              </a:ext>
            </a:extLst>
          </p:cNvPr>
          <p:cNvSpPr/>
          <p:nvPr/>
        </p:nvSpPr>
        <p:spPr>
          <a:xfrm>
            <a:off x="2481943" y="2699500"/>
            <a:ext cx="1147665" cy="57612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dirty="0"/>
              <a:t>USER1</a:t>
            </a:r>
            <a:endParaRPr lang="zh-CN" altLang="en-US" dirty="0"/>
          </a:p>
        </p:txBody>
      </p:sp>
      <p:sp>
        <p:nvSpPr>
          <p:cNvPr id="139" name="矩形 138">
            <a:extLst>
              <a:ext uri="{FF2B5EF4-FFF2-40B4-BE49-F238E27FC236}">
                <a16:creationId xmlns:a16="http://schemas.microsoft.com/office/drawing/2014/main" id="{7D2259E5-D4DF-44D1-BB2C-A56FEF0EA622}"/>
              </a:ext>
            </a:extLst>
          </p:cNvPr>
          <p:cNvSpPr/>
          <p:nvPr/>
        </p:nvSpPr>
        <p:spPr>
          <a:xfrm>
            <a:off x="3629608" y="2699500"/>
            <a:ext cx="1147665" cy="57612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dirty="0"/>
              <a:t>USER2</a:t>
            </a:r>
            <a:endParaRPr lang="zh-CN" altLang="en-US" dirty="0"/>
          </a:p>
        </p:txBody>
      </p:sp>
      <p:sp>
        <p:nvSpPr>
          <p:cNvPr id="140" name="矩形 139">
            <a:extLst>
              <a:ext uri="{FF2B5EF4-FFF2-40B4-BE49-F238E27FC236}">
                <a16:creationId xmlns:a16="http://schemas.microsoft.com/office/drawing/2014/main" id="{13476ED8-9F88-4379-B242-61CD93DB6F70}"/>
              </a:ext>
            </a:extLst>
          </p:cNvPr>
          <p:cNvSpPr/>
          <p:nvPr/>
        </p:nvSpPr>
        <p:spPr>
          <a:xfrm>
            <a:off x="4777273" y="2699500"/>
            <a:ext cx="1147665" cy="57612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dirty="0"/>
              <a:t>USER3</a:t>
            </a:r>
            <a:endParaRPr lang="zh-CN" altLang="en-US" dirty="0"/>
          </a:p>
        </p:txBody>
      </p:sp>
      <p:sp>
        <p:nvSpPr>
          <p:cNvPr id="141" name="矩形 140">
            <a:extLst>
              <a:ext uri="{FF2B5EF4-FFF2-40B4-BE49-F238E27FC236}">
                <a16:creationId xmlns:a16="http://schemas.microsoft.com/office/drawing/2014/main" id="{8A170DB9-CCAF-4FFC-A9C4-0F87CEAE7C3B}"/>
              </a:ext>
            </a:extLst>
          </p:cNvPr>
          <p:cNvSpPr/>
          <p:nvPr/>
        </p:nvSpPr>
        <p:spPr>
          <a:xfrm>
            <a:off x="5924938" y="2699500"/>
            <a:ext cx="1147665" cy="57612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dirty="0"/>
              <a:t>USER4</a:t>
            </a:r>
            <a:endParaRPr lang="zh-CN" altLang="en-US" dirty="0"/>
          </a:p>
        </p:txBody>
      </p:sp>
      <p:sp>
        <p:nvSpPr>
          <p:cNvPr id="146" name="椭圆 145">
            <a:extLst>
              <a:ext uri="{FF2B5EF4-FFF2-40B4-BE49-F238E27FC236}">
                <a16:creationId xmlns:a16="http://schemas.microsoft.com/office/drawing/2014/main" id="{7ACBF8CB-7A5F-4B64-BCFC-0E97948E343D}"/>
              </a:ext>
            </a:extLst>
          </p:cNvPr>
          <p:cNvSpPr/>
          <p:nvPr/>
        </p:nvSpPr>
        <p:spPr>
          <a:xfrm>
            <a:off x="1469550" y="4841999"/>
            <a:ext cx="452533" cy="44786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dirty="0"/>
          </a:p>
        </p:txBody>
      </p:sp>
      <p:sp>
        <p:nvSpPr>
          <p:cNvPr id="147" name="椭圆 146">
            <a:extLst>
              <a:ext uri="{FF2B5EF4-FFF2-40B4-BE49-F238E27FC236}">
                <a16:creationId xmlns:a16="http://schemas.microsoft.com/office/drawing/2014/main" id="{463378E4-A370-464E-865A-AA15268528A5}"/>
              </a:ext>
            </a:extLst>
          </p:cNvPr>
          <p:cNvSpPr/>
          <p:nvPr/>
        </p:nvSpPr>
        <p:spPr>
          <a:xfrm>
            <a:off x="2239369" y="4841999"/>
            <a:ext cx="452533" cy="44786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dirty="0"/>
          </a:p>
        </p:txBody>
      </p:sp>
      <p:sp>
        <p:nvSpPr>
          <p:cNvPr id="148" name="椭圆 147">
            <a:extLst>
              <a:ext uri="{FF2B5EF4-FFF2-40B4-BE49-F238E27FC236}">
                <a16:creationId xmlns:a16="http://schemas.microsoft.com/office/drawing/2014/main" id="{D70641BF-04ED-479C-B9BB-A22ADDA96B97}"/>
              </a:ext>
            </a:extLst>
          </p:cNvPr>
          <p:cNvSpPr/>
          <p:nvPr/>
        </p:nvSpPr>
        <p:spPr>
          <a:xfrm>
            <a:off x="3018431" y="4841999"/>
            <a:ext cx="452533" cy="44786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dirty="0"/>
          </a:p>
        </p:txBody>
      </p:sp>
      <p:sp>
        <p:nvSpPr>
          <p:cNvPr id="149" name="椭圆 148">
            <a:extLst>
              <a:ext uri="{FF2B5EF4-FFF2-40B4-BE49-F238E27FC236}">
                <a16:creationId xmlns:a16="http://schemas.microsoft.com/office/drawing/2014/main" id="{9E6FFFB6-AE8B-4835-95FB-4746043399A5}"/>
              </a:ext>
            </a:extLst>
          </p:cNvPr>
          <p:cNvSpPr/>
          <p:nvPr/>
        </p:nvSpPr>
        <p:spPr>
          <a:xfrm>
            <a:off x="3797493" y="4841999"/>
            <a:ext cx="452533" cy="44786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dirty="0"/>
          </a:p>
        </p:txBody>
      </p:sp>
      <p:cxnSp>
        <p:nvCxnSpPr>
          <p:cNvPr id="153" name="直接连接符 152">
            <a:extLst>
              <a:ext uri="{FF2B5EF4-FFF2-40B4-BE49-F238E27FC236}">
                <a16:creationId xmlns:a16="http://schemas.microsoft.com/office/drawing/2014/main" id="{E2316D39-E5D1-4ABC-8CB6-0575E348CB0A}"/>
              </a:ext>
            </a:extLst>
          </p:cNvPr>
          <p:cNvCxnSpPr>
            <a:cxnSpLocks/>
            <a:stCxn id="138" idx="2"/>
          </p:cNvCxnSpPr>
          <p:nvPr/>
        </p:nvCxnSpPr>
        <p:spPr>
          <a:xfrm flipH="1">
            <a:off x="1310906" y="3275620"/>
            <a:ext cx="1744870" cy="728762"/>
          </a:xfrm>
          <a:prstGeom prst="line">
            <a:avLst/>
          </a:prstGeom>
          <a:ln>
            <a:tailEnd type="triangle"/>
          </a:ln>
        </p:spPr>
        <p:style>
          <a:lnRef idx="3">
            <a:schemeClr val="dk1"/>
          </a:lnRef>
          <a:fillRef idx="0">
            <a:schemeClr val="dk1"/>
          </a:fillRef>
          <a:effectRef idx="2">
            <a:schemeClr val="dk1"/>
          </a:effectRef>
          <a:fontRef idx="minor">
            <a:schemeClr val="tx1"/>
          </a:fontRef>
        </p:style>
      </p:cxnSp>
      <p:cxnSp>
        <p:nvCxnSpPr>
          <p:cNvPr id="155" name="直接连接符 154">
            <a:extLst>
              <a:ext uri="{FF2B5EF4-FFF2-40B4-BE49-F238E27FC236}">
                <a16:creationId xmlns:a16="http://schemas.microsoft.com/office/drawing/2014/main" id="{9638A93A-658B-43CF-B63A-A110BE62C179}"/>
              </a:ext>
            </a:extLst>
          </p:cNvPr>
          <p:cNvCxnSpPr>
            <a:cxnSpLocks/>
            <a:stCxn id="139" idx="2"/>
          </p:cNvCxnSpPr>
          <p:nvPr/>
        </p:nvCxnSpPr>
        <p:spPr>
          <a:xfrm>
            <a:off x="4203441" y="3275620"/>
            <a:ext cx="653075" cy="759559"/>
          </a:xfrm>
          <a:prstGeom prst="line">
            <a:avLst/>
          </a:prstGeom>
          <a:ln>
            <a:tailEnd type="triangle"/>
          </a:ln>
        </p:spPr>
        <p:style>
          <a:lnRef idx="3">
            <a:schemeClr val="dk1"/>
          </a:lnRef>
          <a:fillRef idx="0">
            <a:schemeClr val="dk1"/>
          </a:fillRef>
          <a:effectRef idx="2">
            <a:schemeClr val="dk1"/>
          </a:effectRef>
          <a:fontRef idx="minor">
            <a:schemeClr val="tx1"/>
          </a:fontRef>
        </p:style>
      </p:cxnSp>
      <p:cxnSp>
        <p:nvCxnSpPr>
          <p:cNvPr id="157" name="直接连接符 156">
            <a:extLst>
              <a:ext uri="{FF2B5EF4-FFF2-40B4-BE49-F238E27FC236}">
                <a16:creationId xmlns:a16="http://schemas.microsoft.com/office/drawing/2014/main" id="{4A079BD8-9689-4455-9ABE-1CF76C602F84}"/>
              </a:ext>
            </a:extLst>
          </p:cNvPr>
          <p:cNvCxnSpPr>
            <a:cxnSpLocks/>
            <a:stCxn id="140" idx="2"/>
          </p:cNvCxnSpPr>
          <p:nvPr/>
        </p:nvCxnSpPr>
        <p:spPr>
          <a:xfrm>
            <a:off x="5351106" y="3275620"/>
            <a:ext cx="1299198" cy="759559"/>
          </a:xfrm>
          <a:prstGeom prst="line">
            <a:avLst/>
          </a:prstGeom>
          <a:ln>
            <a:tailEnd type="triangle"/>
          </a:ln>
        </p:spPr>
        <p:style>
          <a:lnRef idx="3">
            <a:schemeClr val="dk1"/>
          </a:lnRef>
          <a:fillRef idx="0">
            <a:schemeClr val="dk1"/>
          </a:fillRef>
          <a:effectRef idx="2">
            <a:schemeClr val="dk1"/>
          </a:effectRef>
          <a:fontRef idx="minor">
            <a:schemeClr val="tx1"/>
          </a:fontRef>
        </p:style>
      </p:cxnSp>
      <p:cxnSp>
        <p:nvCxnSpPr>
          <p:cNvPr id="159" name="直接连接符 158">
            <a:extLst>
              <a:ext uri="{FF2B5EF4-FFF2-40B4-BE49-F238E27FC236}">
                <a16:creationId xmlns:a16="http://schemas.microsoft.com/office/drawing/2014/main" id="{5284E4E0-66EA-4B34-A7EE-4CC22507B880}"/>
              </a:ext>
            </a:extLst>
          </p:cNvPr>
          <p:cNvCxnSpPr>
            <a:cxnSpLocks/>
            <a:stCxn id="141" idx="2"/>
          </p:cNvCxnSpPr>
          <p:nvPr/>
        </p:nvCxnSpPr>
        <p:spPr>
          <a:xfrm>
            <a:off x="6498771" y="3275620"/>
            <a:ext cx="2401974" cy="744161"/>
          </a:xfrm>
          <a:prstGeom prst="line">
            <a:avLst/>
          </a:prstGeom>
          <a:ln>
            <a:tailEnd type="triangle"/>
          </a:ln>
        </p:spPr>
        <p:style>
          <a:lnRef idx="3">
            <a:schemeClr val="dk1"/>
          </a:lnRef>
          <a:fillRef idx="0">
            <a:schemeClr val="dk1"/>
          </a:fillRef>
          <a:effectRef idx="2">
            <a:schemeClr val="dk1"/>
          </a:effectRef>
          <a:fontRef idx="minor">
            <a:schemeClr val="tx1"/>
          </a:fontRef>
        </p:style>
      </p:cxnSp>
      <p:sp>
        <p:nvSpPr>
          <p:cNvPr id="163" name="文本框 162">
            <a:extLst>
              <a:ext uri="{FF2B5EF4-FFF2-40B4-BE49-F238E27FC236}">
                <a16:creationId xmlns:a16="http://schemas.microsoft.com/office/drawing/2014/main" id="{9269853E-F53F-4D45-98C3-08BC2EF6F603}"/>
              </a:ext>
            </a:extLst>
          </p:cNvPr>
          <p:cNvSpPr txBox="1"/>
          <p:nvPr/>
        </p:nvSpPr>
        <p:spPr>
          <a:xfrm>
            <a:off x="862927" y="5570763"/>
            <a:ext cx="8225329" cy="1128899"/>
          </a:xfrm>
          <a:prstGeom prst="rect">
            <a:avLst/>
          </a:prstGeom>
          <a:noFill/>
        </p:spPr>
        <p:txBody>
          <a:bodyPr wrap="none" rtlCol="0">
            <a:spAutoFit/>
          </a:bodyPr>
          <a:lstStyle/>
          <a:p>
            <a:pPr marL="342900" indent="-342900" algn="l">
              <a:lnSpc>
                <a:spcPct val="150000"/>
              </a:lnSpc>
              <a:buFont typeface="Wingdings" panose="05000000000000000000" pitchFamily="2" charset="2"/>
              <a:buChar char="Ø"/>
            </a:pPr>
            <a:r>
              <a:rPr lang="zh-CN" altLang="en-US" sz="2400" b="1" dirty="0"/>
              <a:t>解决了多用户之间重名问题，可以在目录上实现访问限制</a:t>
            </a:r>
            <a:endParaRPr lang="en-US" altLang="zh-CN" sz="2400" b="1" dirty="0"/>
          </a:p>
          <a:p>
            <a:pPr marL="342900" indent="-342900" algn="l">
              <a:lnSpc>
                <a:spcPct val="150000"/>
              </a:lnSpc>
              <a:buFont typeface="Wingdings" panose="05000000000000000000" pitchFamily="2" charset="2"/>
              <a:buChar char="Ø"/>
            </a:pPr>
            <a:r>
              <a:rPr lang="zh-CN" altLang="en-US" sz="2400" b="1" dirty="0"/>
              <a:t>缺乏灵活性，不能对文件进行分类</a:t>
            </a:r>
          </a:p>
        </p:txBody>
      </p:sp>
      <p:sp>
        <p:nvSpPr>
          <p:cNvPr id="39" name="矩形 38">
            <a:extLst>
              <a:ext uri="{FF2B5EF4-FFF2-40B4-BE49-F238E27FC236}">
                <a16:creationId xmlns:a16="http://schemas.microsoft.com/office/drawing/2014/main" id="{30C51E87-113F-4A38-94BD-551AC138FFD2}"/>
              </a:ext>
            </a:extLst>
          </p:cNvPr>
          <p:cNvSpPr/>
          <p:nvPr/>
        </p:nvSpPr>
        <p:spPr>
          <a:xfrm>
            <a:off x="1310908" y="4004382"/>
            <a:ext cx="769819" cy="57612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a:t>CAT</a:t>
            </a:r>
            <a:endParaRPr lang="zh-CN" altLang="en-US" dirty="0"/>
          </a:p>
        </p:txBody>
      </p:sp>
      <p:sp>
        <p:nvSpPr>
          <p:cNvPr id="40" name="矩形 39">
            <a:extLst>
              <a:ext uri="{FF2B5EF4-FFF2-40B4-BE49-F238E27FC236}">
                <a16:creationId xmlns:a16="http://schemas.microsoft.com/office/drawing/2014/main" id="{B256159E-CEBC-4143-A93A-C8185FAA7CED}"/>
              </a:ext>
            </a:extLst>
          </p:cNvPr>
          <p:cNvSpPr/>
          <p:nvPr/>
        </p:nvSpPr>
        <p:spPr>
          <a:xfrm>
            <a:off x="2080727" y="4004382"/>
            <a:ext cx="769819" cy="57612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a:t>BO</a:t>
            </a:r>
            <a:endParaRPr lang="zh-CN" altLang="en-US" dirty="0"/>
          </a:p>
        </p:txBody>
      </p:sp>
      <p:sp>
        <p:nvSpPr>
          <p:cNvPr id="41" name="矩形 40">
            <a:extLst>
              <a:ext uri="{FF2B5EF4-FFF2-40B4-BE49-F238E27FC236}">
                <a16:creationId xmlns:a16="http://schemas.microsoft.com/office/drawing/2014/main" id="{B9CFF41C-A43E-49D0-AC95-160615C8B881}"/>
              </a:ext>
            </a:extLst>
          </p:cNvPr>
          <p:cNvSpPr/>
          <p:nvPr/>
        </p:nvSpPr>
        <p:spPr>
          <a:xfrm>
            <a:off x="2859789" y="4004382"/>
            <a:ext cx="769819" cy="57612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a:t>A</a:t>
            </a:r>
            <a:endParaRPr lang="zh-CN" altLang="en-US" dirty="0"/>
          </a:p>
        </p:txBody>
      </p:sp>
      <p:sp>
        <p:nvSpPr>
          <p:cNvPr id="42" name="矩形 41">
            <a:extLst>
              <a:ext uri="{FF2B5EF4-FFF2-40B4-BE49-F238E27FC236}">
                <a16:creationId xmlns:a16="http://schemas.microsoft.com/office/drawing/2014/main" id="{A0BB69FF-C18C-47C6-8B3F-49880B9FA1F7}"/>
              </a:ext>
            </a:extLst>
          </p:cNvPr>
          <p:cNvSpPr/>
          <p:nvPr/>
        </p:nvSpPr>
        <p:spPr>
          <a:xfrm>
            <a:off x="3638851" y="4004382"/>
            <a:ext cx="769819" cy="576120"/>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a:t>TEST</a:t>
            </a:r>
            <a:endParaRPr lang="zh-CN" altLang="en-US" dirty="0"/>
          </a:p>
        </p:txBody>
      </p:sp>
      <p:sp>
        <p:nvSpPr>
          <p:cNvPr id="43" name="矩形 42">
            <a:extLst>
              <a:ext uri="{FF2B5EF4-FFF2-40B4-BE49-F238E27FC236}">
                <a16:creationId xmlns:a16="http://schemas.microsoft.com/office/drawing/2014/main" id="{1BA57B41-32E0-45DA-A1B8-4BDEC71AB342}"/>
              </a:ext>
            </a:extLst>
          </p:cNvPr>
          <p:cNvSpPr/>
          <p:nvPr/>
        </p:nvSpPr>
        <p:spPr>
          <a:xfrm>
            <a:off x="4816949" y="4004382"/>
            <a:ext cx="769819" cy="57612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a:t>A</a:t>
            </a:r>
            <a:endParaRPr lang="zh-CN" altLang="en-US" dirty="0"/>
          </a:p>
        </p:txBody>
      </p:sp>
      <p:sp>
        <p:nvSpPr>
          <p:cNvPr id="44" name="矩形 43">
            <a:extLst>
              <a:ext uri="{FF2B5EF4-FFF2-40B4-BE49-F238E27FC236}">
                <a16:creationId xmlns:a16="http://schemas.microsoft.com/office/drawing/2014/main" id="{FD552963-1426-4167-9E78-F4CC435560EC}"/>
              </a:ext>
            </a:extLst>
          </p:cNvPr>
          <p:cNvSpPr/>
          <p:nvPr/>
        </p:nvSpPr>
        <p:spPr>
          <a:xfrm>
            <a:off x="5596011" y="4004382"/>
            <a:ext cx="769819" cy="57612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a:t>TEST</a:t>
            </a:r>
            <a:endParaRPr lang="zh-CN" altLang="en-US" dirty="0"/>
          </a:p>
        </p:txBody>
      </p:sp>
      <p:sp>
        <p:nvSpPr>
          <p:cNvPr id="45" name="矩形 44">
            <a:extLst>
              <a:ext uri="{FF2B5EF4-FFF2-40B4-BE49-F238E27FC236}">
                <a16:creationId xmlns:a16="http://schemas.microsoft.com/office/drawing/2014/main" id="{81A36EDB-4145-45E8-9CC1-AF614FCCFA02}"/>
              </a:ext>
            </a:extLst>
          </p:cNvPr>
          <p:cNvSpPr/>
          <p:nvPr/>
        </p:nvSpPr>
        <p:spPr>
          <a:xfrm>
            <a:off x="6624754" y="4004382"/>
            <a:ext cx="769819" cy="57612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A</a:t>
            </a:r>
            <a:endParaRPr lang="zh-CN" altLang="en-US" dirty="0"/>
          </a:p>
        </p:txBody>
      </p:sp>
      <p:sp>
        <p:nvSpPr>
          <p:cNvPr id="46" name="矩形 45">
            <a:extLst>
              <a:ext uri="{FF2B5EF4-FFF2-40B4-BE49-F238E27FC236}">
                <a16:creationId xmlns:a16="http://schemas.microsoft.com/office/drawing/2014/main" id="{6C4A565E-F7F5-4C0B-B803-F91FF91DB9ED}"/>
              </a:ext>
            </a:extLst>
          </p:cNvPr>
          <p:cNvSpPr/>
          <p:nvPr/>
        </p:nvSpPr>
        <p:spPr>
          <a:xfrm>
            <a:off x="7403816" y="4004382"/>
            <a:ext cx="844445" cy="57612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t>DATA</a:t>
            </a:r>
            <a:endParaRPr lang="zh-CN" altLang="en-US" dirty="0"/>
          </a:p>
        </p:txBody>
      </p:sp>
      <p:sp>
        <p:nvSpPr>
          <p:cNvPr id="47" name="矩形 46">
            <a:extLst>
              <a:ext uri="{FF2B5EF4-FFF2-40B4-BE49-F238E27FC236}">
                <a16:creationId xmlns:a16="http://schemas.microsoft.com/office/drawing/2014/main" id="{22DE108A-6025-43E2-A234-1DAF48F85346}"/>
              </a:ext>
            </a:extLst>
          </p:cNvPr>
          <p:cNvSpPr/>
          <p:nvPr/>
        </p:nvSpPr>
        <p:spPr>
          <a:xfrm>
            <a:off x="8909988" y="4004382"/>
            <a:ext cx="769819" cy="576120"/>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t>X</a:t>
            </a:r>
            <a:endParaRPr lang="zh-CN" altLang="en-US" dirty="0"/>
          </a:p>
        </p:txBody>
      </p:sp>
      <p:sp>
        <p:nvSpPr>
          <p:cNvPr id="48" name="矩形 47">
            <a:extLst>
              <a:ext uri="{FF2B5EF4-FFF2-40B4-BE49-F238E27FC236}">
                <a16:creationId xmlns:a16="http://schemas.microsoft.com/office/drawing/2014/main" id="{D68A5FD2-FA2A-41B9-BAAA-09B879E80F5E}"/>
              </a:ext>
            </a:extLst>
          </p:cNvPr>
          <p:cNvSpPr/>
          <p:nvPr/>
        </p:nvSpPr>
        <p:spPr>
          <a:xfrm>
            <a:off x="9689050" y="4004382"/>
            <a:ext cx="844445" cy="576120"/>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t>DATA</a:t>
            </a:r>
            <a:endParaRPr lang="zh-CN" altLang="en-US" dirty="0"/>
          </a:p>
        </p:txBody>
      </p:sp>
      <p:sp>
        <p:nvSpPr>
          <p:cNvPr id="49" name="矩形 48">
            <a:extLst>
              <a:ext uri="{FF2B5EF4-FFF2-40B4-BE49-F238E27FC236}">
                <a16:creationId xmlns:a16="http://schemas.microsoft.com/office/drawing/2014/main" id="{F4895854-2D86-4BC2-9E58-F6769D0605B7}"/>
              </a:ext>
            </a:extLst>
          </p:cNvPr>
          <p:cNvSpPr/>
          <p:nvPr/>
        </p:nvSpPr>
        <p:spPr>
          <a:xfrm>
            <a:off x="10542738" y="4004382"/>
            <a:ext cx="769819" cy="576120"/>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t>A</a:t>
            </a:r>
            <a:endParaRPr lang="zh-CN" altLang="en-US" dirty="0"/>
          </a:p>
        </p:txBody>
      </p:sp>
      <p:sp>
        <p:nvSpPr>
          <p:cNvPr id="54" name="椭圆 53">
            <a:extLst>
              <a:ext uri="{FF2B5EF4-FFF2-40B4-BE49-F238E27FC236}">
                <a16:creationId xmlns:a16="http://schemas.microsoft.com/office/drawing/2014/main" id="{ABF5F7B8-96D8-4910-9405-7FEAA8C1D4C8}"/>
              </a:ext>
            </a:extLst>
          </p:cNvPr>
          <p:cNvSpPr/>
          <p:nvPr/>
        </p:nvSpPr>
        <p:spPr>
          <a:xfrm>
            <a:off x="4975592" y="4841999"/>
            <a:ext cx="452533" cy="44786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dirty="0"/>
          </a:p>
        </p:txBody>
      </p:sp>
      <p:sp>
        <p:nvSpPr>
          <p:cNvPr id="55" name="椭圆 54">
            <a:extLst>
              <a:ext uri="{FF2B5EF4-FFF2-40B4-BE49-F238E27FC236}">
                <a16:creationId xmlns:a16="http://schemas.microsoft.com/office/drawing/2014/main" id="{2EEF8FA8-86CB-4F4F-A282-51EE21328501}"/>
              </a:ext>
            </a:extLst>
          </p:cNvPr>
          <p:cNvSpPr/>
          <p:nvPr/>
        </p:nvSpPr>
        <p:spPr>
          <a:xfrm>
            <a:off x="5743833" y="4841999"/>
            <a:ext cx="463354" cy="44786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dirty="0"/>
          </a:p>
        </p:txBody>
      </p:sp>
      <p:sp>
        <p:nvSpPr>
          <p:cNvPr id="56" name="椭圆 55">
            <a:extLst>
              <a:ext uri="{FF2B5EF4-FFF2-40B4-BE49-F238E27FC236}">
                <a16:creationId xmlns:a16="http://schemas.microsoft.com/office/drawing/2014/main" id="{6BA1D7CA-9E7C-409B-8112-04940B2C416F}"/>
              </a:ext>
            </a:extLst>
          </p:cNvPr>
          <p:cNvSpPr/>
          <p:nvPr/>
        </p:nvSpPr>
        <p:spPr>
          <a:xfrm>
            <a:off x="6783396" y="4841999"/>
            <a:ext cx="452533" cy="44786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dirty="0"/>
          </a:p>
        </p:txBody>
      </p:sp>
      <p:sp>
        <p:nvSpPr>
          <p:cNvPr id="57" name="椭圆 56">
            <a:extLst>
              <a:ext uri="{FF2B5EF4-FFF2-40B4-BE49-F238E27FC236}">
                <a16:creationId xmlns:a16="http://schemas.microsoft.com/office/drawing/2014/main" id="{925EE3BF-26E7-4BAD-8698-A1E83EE9C61D}"/>
              </a:ext>
            </a:extLst>
          </p:cNvPr>
          <p:cNvSpPr/>
          <p:nvPr/>
        </p:nvSpPr>
        <p:spPr>
          <a:xfrm>
            <a:off x="7598922" y="4841999"/>
            <a:ext cx="452533" cy="44786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dirty="0"/>
          </a:p>
        </p:txBody>
      </p:sp>
      <p:sp>
        <p:nvSpPr>
          <p:cNvPr id="58" name="椭圆 57">
            <a:extLst>
              <a:ext uri="{FF2B5EF4-FFF2-40B4-BE49-F238E27FC236}">
                <a16:creationId xmlns:a16="http://schemas.microsoft.com/office/drawing/2014/main" id="{B3155105-455B-42B0-A2F7-FD70B37C665D}"/>
              </a:ext>
            </a:extLst>
          </p:cNvPr>
          <p:cNvSpPr/>
          <p:nvPr/>
        </p:nvSpPr>
        <p:spPr>
          <a:xfrm>
            <a:off x="9068631" y="4841999"/>
            <a:ext cx="452533" cy="44786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dirty="0"/>
          </a:p>
        </p:txBody>
      </p:sp>
      <p:sp>
        <p:nvSpPr>
          <p:cNvPr id="59" name="椭圆 58">
            <a:extLst>
              <a:ext uri="{FF2B5EF4-FFF2-40B4-BE49-F238E27FC236}">
                <a16:creationId xmlns:a16="http://schemas.microsoft.com/office/drawing/2014/main" id="{9E9DA803-1834-4470-8A87-1CCDA2E8F5F1}"/>
              </a:ext>
            </a:extLst>
          </p:cNvPr>
          <p:cNvSpPr/>
          <p:nvPr/>
        </p:nvSpPr>
        <p:spPr>
          <a:xfrm>
            <a:off x="9887693" y="4841999"/>
            <a:ext cx="452533" cy="44786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dirty="0"/>
          </a:p>
        </p:txBody>
      </p:sp>
      <p:sp>
        <p:nvSpPr>
          <p:cNvPr id="60" name="椭圆 59">
            <a:extLst>
              <a:ext uri="{FF2B5EF4-FFF2-40B4-BE49-F238E27FC236}">
                <a16:creationId xmlns:a16="http://schemas.microsoft.com/office/drawing/2014/main" id="{2593CDE5-E2B5-4AEE-AC6B-F030546A735D}"/>
              </a:ext>
            </a:extLst>
          </p:cNvPr>
          <p:cNvSpPr/>
          <p:nvPr/>
        </p:nvSpPr>
        <p:spPr>
          <a:xfrm>
            <a:off x="10701380" y="4841999"/>
            <a:ext cx="452533" cy="44786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dirty="0"/>
          </a:p>
        </p:txBody>
      </p:sp>
      <p:cxnSp>
        <p:nvCxnSpPr>
          <p:cNvPr id="26" name="直接连接符 25">
            <a:extLst>
              <a:ext uri="{FF2B5EF4-FFF2-40B4-BE49-F238E27FC236}">
                <a16:creationId xmlns:a16="http://schemas.microsoft.com/office/drawing/2014/main" id="{B3D3B604-36A3-496F-B03F-AADB678EC254}"/>
              </a:ext>
            </a:extLst>
          </p:cNvPr>
          <p:cNvCxnSpPr>
            <a:endCxn id="146" idx="0"/>
          </p:cNvCxnSpPr>
          <p:nvPr/>
        </p:nvCxnSpPr>
        <p:spPr>
          <a:xfrm flipH="1">
            <a:off x="1695817" y="4580502"/>
            <a:ext cx="2354" cy="261497"/>
          </a:xfrm>
          <a:prstGeom prst="line">
            <a:avLst/>
          </a:prstGeom>
          <a:ln>
            <a:tailEnd type="triangle"/>
          </a:ln>
        </p:spPr>
        <p:style>
          <a:lnRef idx="3">
            <a:schemeClr val="dk1"/>
          </a:lnRef>
          <a:fillRef idx="0">
            <a:schemeClr val="dk1"/>
          </a:fillRef>
          <a:effectRef idx="2">
            <a:schemeClr val="dk1"/>
          </a:effectRef>
          <a:fontRef idx="minor">
            <a:schemeClr val="tx1"/>
          </a:fontRef>
        </p:style>
      </p:cxnSp>
      <p:cxnSp>
        <p:nvCxnSpPr>
          <p:cNvPr id="28" name="直接连接符 27">
            <a:extLst>
              <a:ext uri="{FF2B5EF4-FFF2-40B4-BE49-F238E27FC236}">
                <a16:creationId xmlns:a16="http://schemas.microsoft.com/office/drawing/2014/main" id="{6AD5919F-CC41-42FB-BE6F-023924B3455B}"/>
              </a:ext>
            </a:extLst>
          </p:cNvPr>
          <p:cNvCxnSpPr>
            <a:stCxn id="40" idx="2"/>
            <a:endCxn id="147" idx="0"/>
          </p:cNvCxnSpPr>
          <p:nvPr/>
        </p:nvCxnSpPr>
        <p:spPr>
          <a:xfrm flipH="1">
            <a:off x="2465636" y="4580502"/>
            <a:ext cx="1" cy="261497"/>
          </a:xfrm>
          <a:prstGeom prst="line">
            <a:avLst/>
          </a:prstGeom>
          <a:ln>
            <a:tailEnd type="triangle"/>
          </a:ln>
        </p:spPr>
        <p:style>
          <a:lnRef idx="3">
            <a:schemeClr val="dk1"/>
          </a:lnRef>
          <a:fillRef idx="0">
            <a:schemeClr val="dk1"/>
          </a:fillRef>
          <a:effectRef idx="2">
            <a:schemeClr val="dk1"/>
          </a:effectRef>
          <a:fontRef idx="minor">
            <a:schemeClr val="tx1"/>
          </a:fontRef>
        </p:style>
      </p:cxnSp>
      <p:cxnSp>
        <p:nvCxnSpPr>
          <p:cNvPr id="30" name="直接连接符 29">
            <a:extLst>
              <a:ext uri="{FF2B5EF4-FFF2-40B4-BE49-F238E27FC236}">
                <a16:creationId xmlns:a16="http://schemas.microsoft.com/office/drawing/2014/main" id="{1C65DC8F-6934-4569-8F9C-3103459B1BBA}"/>
              </a:ext>
            </a:extLst>
          </p:cNvPr>
          <p:cNvCxnSpPr>
            <a:cxnSpLocks/>
            <a:stCxn id="41" idx="2"/>
            <a:endCxn id="148" idx="0"/>
          </p:cNvCxnSpPr>
          <p:nvPr/>
        </p:nvCxnSpPr>
        <p:spPr>
          <a:xfrm flipH="1">
            <a:off x="3244698" y="4580502"/>
            <a:ext cx="1" cy="261497"/>
          </a:xfrm>
          <a:prstGeom prst="line">
            <a:avLst/>
          </a:prstGeom>
          <a:ln>
            <a:tailEnd type="triangle"/>
          </a:ln>
        </p:spPr>
        <p:style>
          <a:lnRef idx="3">
            <a:schemeClr val="dk1"/>
          </a:lnRef>
          <a:fillRef idx="0">
            <a:schemeClr val="dk1"/>
          </a:fillRef>
          <a:effectRef idx="2">
            <a:schemeClr val="dk1"/>
          </a:effectRef>
          <a:fontRef idx="minor">
            <a:schemeClr val="tx1"/>
          </a:fontRef>
        </p:style>
      </p:cxnSp>
      <p:cxnSp>
        <p:nvCxnSpPr>
          <p:cNvPr id="33" name="直接连接符 32">
            <a:extLst>
              <a:ext uri="{FF2B5EF4-FFF2-40B4-BE49-F238E27FC236}">
                <a16:creationId xmlns:a16="http://schemas.microsoft.com/office/drawing/2014/main" id="{1B579949-5B55-4A8B-BFD5-5EE0B643155F}"/>
              </a:ext>
            </a:extLst>
          </p:cNvPr>
          <p:cNvCxnSpPr>
            <a:stCxn id="42" idx="2"/>
            <a:endCxn id="149" idx="0"/>
          </p:cNvCxnSpPr>
          <p:nvPr/>
        </p:nvCxnSpPr>
        <p:spPr>
          <a:xfrm flipH="1">
            <a:off x="4023760" y="4580502"/>
            <a:ext cx="1" cy="261497"/>
          </a:xfrm>
          <a:prstGeom prst="line">
            <a:avLst/>
          </a:prstGeom>
          <a:ln>
            <a:tailEnd type="triangle"/>
          </a:ln>
        </p:spPr>
        <p:style>
          <a:lnRef idx="3">
            <a:schemeClr val="dk1"/>
          </a:lnRef>
          <a:fillRef idx="0">
            <a:schemeClr val="dk1"/>
          </a:fillRef>
          <a:effectRef idx="2">
            <a:schemeClr val="dk1"/>
          </a:effectRef>
          <a:fontRef idx="minor">
            <a:schemeClr val="tx1"/>
          </a:fontRef>
        </p:style>
      </p:cxnSp>
      <p:cxnSp>
        <p:nvCxnSpPr>
          <p:cNvPr id="35" name="直接连接符 34">
            <a:extLst>
              <a:ext uri="{FF2B5EF4-FFF2-40B4-BE49-F238E27FC236}">
                <a16:creationId xmlns:a16="http://schemas.microsoft.com/office/drawing/2014/main" id="{01DD8F23-3C81-44D9-8D89-91CC7F80825B}"/>
              </a:ext>
            </a:extLst>
          </p:cNvPr>
          <p:cNvCxnSpPr>
            <a:stCxn id="43" idx="2"/>
            <a:endCxn id="54" idx="0"/>
          </p:cNvCxnSpPr>
          <p:nvPr/>
        </p:nvCxnSpPr>
        <p:spPr>
          <a:xfrm>
            <a:off x="5201859" y="4580502"/>
            <a:ext cx="0" cy="261497"/>
          </a:xfrm>
          <a:prstGeom prst="line">
            <a:avLst/>
          </a:prstGeom>
          <a:ln>
            <a:tailEnd type="triangle"/>
          </a:ln>
        </p:spPr>
        <p:style>
          <a:lnRef idx="3">
            <a:schemeClr val="dk1"/>
          </a:lnRef>
          <a:fillRef idx="0">
            <a:schemeClr val="dk1"/>
          </a:fillRef>
          <a:effectRef idx="2">
            <a:schemeClr val="dk1"/>
          </a:effectRef>
          <a:fontRef idx="minor">
            <a:schemeClr val="tx1"/>
          </a:fontRef>
        </p:style>
      </p:cxnSp>
      <p:cxnSp>
        <p:nvCxnSpPr>
          <p:cNvPr id="37" name="直接连接符 36">
            <a:extLst>
              <a:ext uri="{FF2B5EF4-FFF2-40B4-BE49-F238E27FC236}">
                <a16:creationId xmlns:a16="http://schemas.microsoft.com/office/drawing/2014/main" id="{2CDAB0DF-C2C1-4E6A-A5D6-1CEE6A107532}"/>
              </a:ext>
            </a:extLst>
          </p:cNvPr>
          <p:cNvCxnSpPr>
            <a:cxnSpLocks/>
            <a:stCxn id="44" idx="2"/>
            <a:endCxn id="55" idx="0"/>
          </p:cNvCxnSpPr>
          <p:nvPr/>
        </p:nvCxnSpPr>
        <p:spPr>
          <a:xfrm flipH="1">
            <a:off x="5975510" y="4580502"/>
            <a:ext cx="5411" cy="261497"/>
          </a:xfrm>
          <a:prstGeom prst="line">
            <a:avLst/>
          </a:prstGeom>
          <a:ln>
            <a:tailEnd type="triangle"/>
          </a:ln>
        </p:spPr>
        <p:style>
          <a:lnRef idx="3">
            <a:schemeClr val="dk1"/>
          </a:lnRef>
          <a:fillRef idx="0">
            <a:schemeClr val="dk1"/>
          </a:fillRef>
          <a:effectRef idx="2">
            <a:schemeClr val="dk1"/>
          </a:effectRef>
          <a:fontRef idx="minor">
            <a:schemeClr val="tx1"/>
          </a:fontRef>
        </p:style>
      </p:cxnSp>
      <p:cxnSp>
        <p:nvCxnSpPr>
          <p:cNvPr id="50" name="直接连接符 49">
            <a:extLst>
              <a:ext uri="{FF2B5EF4-FFF2-40B4-BE49-F238E27FC236}">
                <a16:creationId xmlns:a16="http://schemas.microsoft.com/office/drawing/2014/main" id="{94310271-08C9-47EE-B4F8-492D910E94FE}"/>
              </a:ext>
            </a:extLst>
          </p:cNvPr>
          <p:cNvCxnSpPr>
            <a:stCxn id="45" idx="2"/>
            <a:endCxn id="56" idx="0"/>
          </p:cNvCxnSpPr>
          <p:nvPr/>
        </p:nvCxnSpPr>
        <p:spPr>
          <a:xfrm flipH="1">
            <a:off x="7009663" y="4580502"/>
            <a:ext cx="1" cy="261497"/>
          </a:xfrm>
          <a:prstGeom prst="line">
            <a:avLst/>
          </a:prstGeom>
          <a:ln>
            <a:tailEnd type="triangle"/>
          </a:ln>
        </p:spPr>
        <p:style>
          <a:lnRef idx="3">
            <a:schemeClr val="dk1"/>
          </a:lnRef>
          <a:fillRef idx="0">
            <a:schemeClr val="dk1"/>
          </a:fillRef>
          <a:effectRef idx="2">
            <a:schemeClr val="dk1"/>
          </a:effectRef>
          <a:fontRef idx="minor">
            <a:schemeClr val="tx1"/>
          </a:fontRef>
        </p:style>
      </p:cxnSp>
      <p:cxnSp>
        <p:nvCxnSpPr>
          <p:cNvPr id="52" name="直接连接符 51">
            <a:extLst>
              <a:ext uri="{FF2B5EF4-FFF2-40B4-BE49-F238E27FC236}">
                <a16:creationId xmlns:a16="http://schemas.microsoft.com/office/drawing/2014/main" id="{0282AB7F-DC67-4BB2-B93E-63465139191F}"/>
              </a:ext>
            </a:extLst>
          </p:cNvPr>
          <p:cNvCxnSpPr>
            <a:stCxn id="46" idx="2"/>
            <a:endCxn id="57" idx="0"/>
          </p:cNvCxnSpPr>
          <p:nvPr/>
        </p:nvCxnSpPr>
        <p:spPr>
          <a:xfrm flipH="1">
            <a:off x="7825189" y="4580502"/>
            <a:ext cx="850" cy="261497"/>
          </a:xfrm>
          <a:prstGeom prst="line">
            <a:avLst/>
          </a:prstGeom>
          <a:ln>
            <a:tailEnd type="triangle"/>
          </a:ln>
        </p:spPr>
        <p:style>
          <a:lnRef idx="3">
            <a:schemeClr val="dk1"/>
          </a:lnRef>
          <a:fillRef idx="0">
            <a:schemeClr val="dk1"/>
          </a:fillRef>
          <a:effectRef idx="2">
            <a:schemeClr val="dk1"/>
          </a:effectRef>
          <a:fontRef idx="minor">
            <a:schemeClr val="tx1"/>
          </a:fontRef>
        </p:style>
      </p:cxnSp>
      <p:cxnSp>
        <p:nvCxnSpPr>
          <p:cNvPr id="61" name="直接连接符 60">
            <a:extLst>
              <a:ext uri="{FF2B5EF4-FFF2-40B4-BE49-F238E27FC236}">
                <a16:creationId xmlns:a16="http://schemas.microsoft.com/office/drawing/2014/main" id="{49CAB5CE-BE13-4B69-AA47-91F2B4158806}"/>
              </a:ext>
            </a:extLst>
          </p:cNvPr>
          <p:cNvCxnSpPr>
            <a:stCxn id="47" idx="2"/>
            <a:endCxn id="58" idx="0"/>
          </p:cNvCxnSpPr>
          <p:nvPr/>
        </p:nvCxnSpPr>
        <p:spPr>
          <a:xfrm>
            <a:off x="9294898" y="4580502"/>
            <a:ext cx="0" cy="261497"/>
          </a:xfrm>
          <a:prstGeom prst="line">
            <a:avLst/>
          </a:prstGeom>
          <a:ln>
            <a:tailEnd type="triangle"/>
          </a:ln>
        </p:spPr>
        <p:style>
          <a:lnRef idx="3">
            <a:schemeClr val="dk1"/>
          </a:lnRef>
          <a:fillRef idx="0">
            <a:schemeClr val="dk1"/>
          </a:fillRef>
          <a:effectRef idx="2">
            <a:schemeClr val="dk1"/>
          </a:effectRef>
          <a:fontRef idx="minor">
            <a:schemeClr val="tx1"/>
          </a:fontRef>
        </p:style>
      </p:cxnSp>
      <p:cxnSp>
        <p:nvCxnSpPr>
          <p:cNvPr id="63" name="直接连接符 62">
            <a:extLst>
              <a:ext uri="{FF2B5EF4-FFF2-40B4-BE49-F238E27FC236}">
                <a16:creationId xmlns:a16="http://schemas.microsoft.com/office/drawing/2014/main" id="{C42B2308-87DA-4D73-AEB5-ACF00A47808E}"/>
              </a:ext>
            </a:extLst>
          </p:cNvPr>
          <p:cNvCxnSpPr>
            <a:stCxn id="48" idx="2"/>
            <a:endCxn id="59" idx="0"/>
          </p:cNvCxnSpPr>
          <p:nvPr/>
        </p:nvCxnSpPr>
        <p:spPr>
          <a:xfrm>
            <a:off x="10111273" y="4580502"/>
            <a:ext cx="2687" cy="261497"/>
          </a:xfrm>
          <a:prstGeom prst="line">
            <a:avLst/>
          </a:prstGeom>
          <a:ln>
            <a:tailEnd type="triangle"/>
          </a:ln>
        </p:spPr>
        <p:style>
          <a:lnRef idx="3">
            <a:schemeClr val="dk1"/>
          </a:lnRef>
          <a:fillRef idx="0">
            <a:schemeClr val="dk1"/>
          </a:fillRef>
          <a:effectRef idx="2">
            <a:schemeClr val="dk1"/>
          </a:effectRef>
          <a:fontRef idx="minor">
            <a:schemeClr val="tx1"/>
          </a:fontRef>
        </p:style>
      </p:cxnSp>
      <p:cxnSp>
        <p:nvCxnSpPr>
          <p:cNvPr id="129" name="直接连接符 128">
            <a:extLst>
              <a:ext uri="{FF2B5EF4-FFF2-40B4-BE49-F238E27FC236}">
                <a16:creationId xmlns:a16="http://schemas.microsoft.com/office/drawing/2014/main" id="{98FEABF7-71CD-4603-A5AA-BBB0A4FA8503}"/>
              </a:ext>
            </a:extLst>
          </p:cNvPr>
          <p:cNvCxnSpPr>
            <a:stCxn id="49" idx="2"/>
            <a:endCxn id="60" idx="0"/>
          </p:cNvCxnSpPr>
          <p:nvPr/>
        </p:nvCxnSpPr>
        <p:spPr>
          <a:xfrm flipH="1">
            <a:off x="10927647" y="4580502"/>
            <a:ext cx="1" cy="261497"/>
          </a:xfrm>
          <a:prstGeom prst="line">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9706202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p:spPr>
        <p:txBody>
          <a:bodyPr/>
          <a:lstStyle/>
          <a:p>
            <a:r>
              <a:rPr lang="en-US" altLang="zh-CN" dirty="0"/>
              <a:t>01 </a:t>
            </a:r>
            <a:r>
              <a:rPr lang="zh-CN" altLang="en-US" dirty="0"/>
              <a:t>基本概念</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177030" y="72410"/>
            <a:ext cx="1822935" cy="369332"/>
          </a:xfrm>
        </p:spPr>
        <p:txBody>
          <a:bodyPr/>
          <a:lstStyle/>
          <a:p>
            <a:r>
              <a:rPr lang="en-US" altLang="zh-CN" dirty="0"/>
              <a:t>02 </a:t>
            </a:r>
            <a:r>
              <a:rPr lang="zh-CN" altLang="en-US" dirty="0"/>
              <a:t>共享与保护</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312773" y="72410"/>
            <a:ext cx="1566454" cy="369332"/>
          </a:xfrm>
        </p:spPr>
        <p:txBody>
          <a:bodyPr/>
          <a:lstStyle/>
          <a:p>
            <a:r>
              <a:rPr lang="en-US" altLang="zh-CN" dirty="0"/>
              <a:t>03 </a:t>
            </a:r>
            <a:r>
              <a:rPr lang="zh-CN" altLang="en-US" dirty="0"/>
              <a:t>系统实现</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磁盘结构</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磁盘调度算法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5109091" cy="535531"/>
          </a:xfrm>
        </p:spPr>
        <p:txBody>
          <a:bodyPr/>
          <a:lstStyle/>
          <a:p>
            <a:pPr marL="0" indent="0">
              <a:buNone/>
            </a:pPr>
            <a:r>
              <a:rPr lang="zh-CN" altLang="en-US" dirty="0"/>
              <a:t>多极目录结构（树形结构）</a:t>
            </a:r>
          </a:p>
        </p:txBody>
      </p:sp>
      <p:sp>
        <p:nvSpPr>
          <p:cNvPr id="8" name="文本框 7">
            <a:extLst>
              <a:ext uri="{FF2B5EF4-FFF2-40B4-BE49-F238E27FC236}">
                <a16:creationId xmlns:a16="http://schemas.microsoft.com/office/drawing/2014/main" id="{212D5E42-CF78-4EC9-A0C6-5E9775DC4000}"/>
              </a:ext>
            </a:extLst>
          </p:cNvPr>
          <p:cNvSpPr txBox="1"/>
          <p:nvPr/>
        </p:nvSpPr>
        <p:spPr>
          <a:xfrm>
            <a:off x="867747" y="1744824"/>
            <a:ext cx="10886103" cy="1682897"/>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将两级目录的层次关系进行推广，形成多级目录结构</a:t>
            </a:r>
            <a:endParaRPr lang="en-US" altLang="zh-CN" sz="2400" b="1" dirty="0"/>
          </a:p>
          <a:p>
            <a:pPr marL="342900" indent="-342900" algn="l">
              <a:lnSpc>
                <a:spcPct val="150000"/>
              </a:lnSpc>
              <a:buFont typeface="Wingdings" panose="05000000000000000000" pitchFamily="2" charset="2"/>
              <a:buChar char="Ø"/>
            </a:pPr>
            <a:r>
              <a:rPr lang="zh-CN" altLang="en-US" sz="2400" b="1" dirty="0"/>
              <a:t>绝对路径，从根目录出发的路径</a:t>
            </a:r>
            <a:endParaRPr lang="en-US" altLang="zh-CN" sz="2400" b="1" dirty="0"/>
          </a:p>
          <a:p>
            <a:pPr marL="342900" indent="-342900" algn="l">
              <a:lnSpc>
                <a:spcPct val="150000"/>
              </a:lnSpc>
              <a:buFont typeface="Wingdings" panose="05000000000000000000" pitchFamily="2" charset="2"/>
              <a:buChar char="Ø"/>
            </a:pPr>
            <a:r>
              <a:rPr lang="zh-CN" altLang="en-US" sz="2400" b="1" dirty="0"/>
              <a:t>相对路径，从当前目录出发的路径</a:t>
            </a:r>
          </a:p>
        </p:txBody>
      </p:sp>
      <p:sp>
        <p:nvSpPr>
          <p:cNvPr id="51" name="TextBox 4">
            <a:extLst>
              <a:ext uri="{FF2B5EF4-FFF2-40B4-BE49-F238E27FC236}">
                <a16:creationId xmlns:a16="http://schemas.microsoft.com/office/drawing/2014/main" id="{AA9C9D5F-1B62-4620-B164-B34506098F44}"/>
              </a:ext>
            </a:extLst>
          </p:cNvPr>
          <p:cNvSpPr txBox="1">
            <a:spLocks noChangeArrowheads="1"/>
          </p:cNvSpPr>
          <p:nvPr/>
        </p:nvSpPr>
        <p:spPr bwMode="auto">
          <a:xfrm>
            <a:off x="5570499" y="4415508"/>
            <a:ext cx="2776722"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MS PGothic" charset="0"/>
                <a:cs typeface="MS PGothic" charset="0"/>
              </a:defRPr>
            </a:lvl1pPr>
            <a:lvl2pPr>
              <a:defRPr sz="2000">
                <a:solidFill>
                  <a:schemeClr val="folHlink"/>
                </a:solidFill>
                <a:latin typeface="Times New Roman" charset="0"/>
                <a:ea typeface="MS PGothic" charset="0"/>
                <a:cs typeface="MS PGothic" charset="0"/>
              </a:defRPr>
            </a:lvl2pPr>
            <a:lvl3pPr>
              <a:defRPr sz="2400">
                <a:solidFill>
                  <a:schemeClr val="tx1"/>
                </a:solidFill>
                <a:latin typeface="Times New Roman" charset="0"/>
                <a:ea typeface="MS PGothic" charset="0"/>
                <a:cs typeface="MS PGothic" charset="0"/>
              </a:defRPr>
            </a:lvl3pPr>
            <a:lvl4pPr>
              <a:defRPr sz="1600">
                <a:solidFill>
                  <a:schemeClr val="tx1"/>
                </a:solidFill>
                <a:latin typeface="Times New Roman" charset="0"/>
                <a:ea typeface="MS PGothic" charset="0"/>
                <a:cs typeface="MS PGothic" charset="0"/>
              </a:defRPr>
            </a:lvl4pPr>
            <a:lvl5pPr>
              <a:defRPr sz="1400">
                <a:solidFill>
                  <a:schemeClr val="tx1"/>
                </a:solidFill>
                <a:latin typeface="Times New Roman" charset="0"/>
                <a:ea typeface="MS PGothic" charset="0"/>
                <a:cs typeface="MS PGothic" charset="0"/>
              </a:defRPr>
            </a:lvl5pPr>
            <a:lvl6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6pPr>
            <a:lvl7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7pPr>
            <a:lvl8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8pPr>
            <a:lvl9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9pPr>
          </a:lstStyle>
          <a:p>
            <a:pPr eaLnBrk="1" hangingPunct="1">
              <a:buFont typeface="Monotype Sorts" charset="0"/>
              <a:buNone/>
            </a:pPr>
            <a:r>
              <a:rPr lang="en-US" altLang="zh-CN" sz="1600" b="1" dirty="0">
                <a:latin typeface="Courier New" panose="02070309020205020404" pitchFamily="49" charset="0"/>
                <a:ea typeface="+mn-ea"/>
                <a:cs typeface="Courier New" panose="02070309020205020404" pitchFamily="49" charset="0"/>
              </a:rPr>
              <a:t>/spell/mail/</a:t>
            </a:r>
            <a:r>
              <a:rPr lang="en-US" altLang="zh-CN" sz="1600" b="1" dirty="0" err="1">
                <a:latin typeface="Courier New" panose="02070309020205020404" pitchFamily="49" charset="0"/>
                <a:ea typeface="+mn-ea"/>
                <a:cs typeface="Courier New" panose="02070309020205020404" pitchFamily="49" charset="0"/>
              </a:rPr>
              <a:t>prt</a:t>
            </a:r>
            <a:r>
              <a:rPr lang="en-US" altLang="zh-CN" sz="1600" b="1" dirty="0">
                <a:latin typeface="Courier New" panose="02070309020205020404" pitchFamily="49" charset="0"/>
                <a:ea typeface="+mn-ea"/>
                <a:cs typeface="Courier New" panose="02070309020205020404" pitchFamily="49" charset="0"/>
              </a:rPr>
              <a:t>/first</a:t>
            </a:r>
          </a:p>
        </p:txBody>
      </p:sp>
      <p:grpSp>
        <p:nvGrpSpPr>
          <p:cNvPr id="53" name="组合 52">
            <a:extLst>
              <a:ext uri="{FF2B5EF4-FFF2-40B4-BE49-F238E27FC236}">
                <a16:creationId xmlns:a16="http://schemas.microsoft.com/office/drawing/2014/main" id="{0541B821-AF74-490D-AF2B-B33AACCA206F}"/>
              </a:ext>
            </a:extLst>
          </p:cNvPr>
          <p:cNvGrpSpPr/>
          <p:nvPr/>
        </p:nvGrpSpPr>
        <p:grpSpPr>
          <a:xfrm>
            <a:off x="1018676" y="3535990"/>
            <a:ext cx="4402480" cy="2795755"/>
            <a:chOff x="832526" y="2221266"/>
            <a:chExt cx="4402480" cy="2795755"/>
          </a:xfrm>
        </p:grpSpPr>
        <p:sp>
          <p:nvSpPr>
            <p:cNvPr id="62" name="矩形 61">
              <a:extLst>
                <a:ext uri="{FF2B5EF4-FFF2-40B4-BE49-F238E27FC236}">
                  <a16:creationId xmlns:a16="http://schemas.microsoft.com/office/drawing/2014/main" id="{CB7337ED-7DD4-4F70-A2E3-9B532155DB95}"/>
                </a:ext>
              </a:extLst>
            </p:cNvPr>
            <p:cNvSpPr/>
            <p:nvPr/>
          </p:nvSpPr>
          <p:spPr>
            <a:xfrm>
              <a:off x="910629" y="2743718"/>
              <a:ext cx="357190" cy="212728"/>
            </a:xfrm>
            <a:prstGeom prst="rect">
              <a:avLst/>
            </a:prstGeom>
            <a:gradFill>
              <a:gsLst>
                <a:gs pos="100000">
                  <a:srgbClr val="33FFFF"/>
                </a:gs>
                <a:gs pos="0">
                  <a:srgbClr val="CCFFFF"/>
                </a:gs>
                <a:gs pos="100000">
                  <a:schemeClr val="accent1">
                    <a:tint val="23500"/>
                    <a:satMod val="160000"/>
                  </a:schemeClr>
                </a:gs>
              </a:gsLst>
              <a:lin ang="5400000" scaled="0"/>
            </a:gradFill>
            <a:ln w="1905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64" name="TextBox 43">
              <a:extLst>
                <a:ext uri="{FF2B5EF4-FFF2-40B4-BE49-F238E27FC236}">
                  <a16:creationId xmlns:a16="http://schemas.microsoft.com/office/drawing/2014/main" id="{8FA7F30B-9F9B-4C0B-BC7F-CA5A6308E740}"/>
                </a:ext>
              </a:extLst>
            </p:cNvPr>
            <p:cNvSpPr txBox="1"/>
            <p:nvPr/>
          </p:nvSpPr>
          <p:spPr>
            <a:xfrm>
              <a:off x="863006" y="2724993"/>
              <a:ext cx="450764" cy="261610"/>
            </a:xfrm>
            <a:prstGeom prst="rect">
              <a:avLst/>
            </a:prstGeom>
            <a:noFill/>
          </p:spPr>
          <p:txBody>
            <a:bodyPr wrap="none" rtlCol="0">
              <a:spAutoFit/>
            </a:bodyPr>
            <a:lstStyle/>
            <a:p>
              <a:r>
                <a:rPr lang="en-US" altLang="zh-CN" sz="1100" b="1" dirty="0">
                  <a:solidFill>
                    <a:srgbClr val="11576A"/>
                  </a:solidFill>
                  <a:latin typeface="+mn-ea"/>
                </a:rPr>
                <a:t>stat</a:t>
              </a:r>
              <a:endParaRPr lang="zh-CN" altLang="en-US" sz="1100" b="1" dirty="0">
                <a:solidFill>
                  <a:srgbClr val="11576A"/>
                </a:solidFill>
                <a:latin typeface="+mn-ea"/>
              </a:endParaRPr>
            </a:p>
          </p:txBody>
        </p:sp>
        <p:sp>
          <p:nvSpPr>
            <p:cNvPr id="65" name="矩形 64">
              <a:extLst>
                <a:ext uri="{FF2B5EF4-FFF2-40B4-BE49-F238E27FC236}">
                  <a16:creationId xmlns:a16="http://schemas.microsoft.com/office/drawing/2014/main" id="{0E231C77-9B66-407D-BD2A-28D04774B652}"/>
                </a:ext>
              </a:extLst>
            </p:cNvPr>
            <p:cNvSpPr/>
            <p:nvPr/>
          </p:nvSpPr>
          <p:spPr>
            <a:xfrm>
              <a:off x="1267651" y="2743718"/>
              <a:ext cx="357190" cy="212728"/>
            </a:xfrm>
            <a:prstGeom prst="rect">
              <a:avLst/>
            </a:prstGeom>
            <a:gradFill>
              <a:gsLst>
                <a:gs pos="100000">
                  <a:srgbClr val="33FFFF"/>
                </a:gs>
                <a:gs pos="0">
                  <a:srgbClr val="CCFFFF"/>
                </a:gs>
                <a:gs pos="100000">
                  <a:schemeClr val="accent1">
                    <a:tint val="23500"/>
                    <a:satMod val="160000"/>
                  </a:schemeClr>
                </a:gs>
              </a:gsLst>
              <a:lin ang="5400000" scaled="0"/>
            </a:gradFill>
            <a:ln w="1905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66" name="TextBox 51">
              <a:extLst>
                <a:ext uri="{FF2B5EF4-FFF2-40B4-BE49-F238E27FC236}">
                  <a16:creationId xmlns:a16="http://schemas.microsoft.com/office/drawing/2014/main" id="{58DB1EC9-7D69-41CF-A3D0-0BC1A14B959A}"/>
                </a:ext>
              </a:extLst>
            </p:cNvPr>
            <p:cNvSpPr txBox="1"/>
            <p:nvPr/>
          </p:nvSpPr>
          <p:spPr>
            <a:xfrm>
              <a:off x="1200976" y="2724993"/>
              <a:ext cx="487634" cy="261610"/>
            </a:xfrm>
            <a:prstGeom prst="rect">
              <a:avLst/>
            </a:prstGeom>
            <a:noFill/>
          </p:spPr>
          <p:txBody>
            <a:bodyPr wrap="none" rtlCol="0">
              <a:spAutoFit/>
            </a:bodyPr>
            <a:lstStyle/>
            <a:p>
              <a:r>
                <a:rPr lang="en-US" altLang="zh-CN" sz="1100" b="1" dirty="0">
                  <a:solidFill>
                    <a:srgbClr val="11576A"/>
                  </a:solidFill>
                  <a:latin typeface="+mn-ea"/>
                </a:rPr>
                <a:t>mail</a:t>
              </a:r>
              <a:endParaRPr lang="zh-CN" altLang="en-US" sz="1100" b="1" dirty="0">
                <a:solidFill>
                  <a:srgbClr val="11576A"/>
                </a:solidFill>
                <a:latin typeface="+mn-ea"/>
              </a:endParaRPr>
            </a:p>
          </p:txBody>
        </p:sp>
        <p:sp>
          <p:nvSpPr>
            <p:cNvPr id="67" name="矩形 66">
              <a:extLst>
                <a:ext uri="{FF2B5EF4-FFF2-40B4-BE49-F238E27FC236}">
                  <a16:creationId xmlns:a16="http://schemas.microsoft.com/office/drawing/2014/main" id="{EDE3EBAD-55CA-44F4-A5F4-CBDCA3F0C3D3}"/>
                </a:ext>
              </a:extLst>
            </p:cNvPr>
            <p:cNvSpPr/>
            <p:nvPr/>
          </p:nvSpPr>
          <p:spPr>
            <a:xfrm>
              <a:off x="1623145" y="2743718"/>
              <a:ext cx="357190" cy="212728"/>
            </a:xfrm>
            <a:prstGeom prst="rect">
              <a:avLst/>
            </a:prstGeom>
            <a:gradFill>
              <a:gsLst>
                <a:gs pos="100000">
                  <a:srgbClr val="33FFFF"/>
                </a:gs>
                <a:gs pos="0">
                  <a:srgbClr val="CCFFFF"/>
                </a:gs>
                <a:gs pos="100000">
                  <a:schemeClr val="accent1">
                    <a:tint val="23500"/>
                    <a:satMod val="160000"/>
                  </a:schemeClr>
                </a:gs>
              </a:gsLst>
              <a:lin ang="5400000" scaled="0"/>
            </a:gradFill>
            <a:ln w="1905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68" name="TextBox 54">
              <a:extLst>
                <a:ext uri="{FF2B5EF4-FFF2-40B4-BE49-F238E27FC236}">
                  <a16:creationId xmlns:a16="http://schemas.microsoft.com/office/drawing/2014/main" id="{0AB5C226-AAD6-4C95-92F4-41FE7F05049A}"/>
                </a:ext>
              </a:extLst>
            </p:cNvPr>
            <p:cNvSpPr txBox="1"/>
            <p:nvPr/>
          </p:nvSpPr>
          <p:spPr>
            <a:xfrm>
              <a:off x="1580285" y="2724993"/>
              <a:ext cx="445956" cy="261610"/>
            </a:xfrm>
            <a:prstGeom prst="rect">
              <a:avLst/>
            </a:prstGeom>
            <a:noFill/>
          </p:spPr>
          <p:txBody>
            <a:bodyPr wrap="none" rtlCol="0">
              <a:spAutoFit/>
            </a:bodyPr>
            <a:lstStyle/>
            <a:p>
              <a:r>
                <a:rPr lang="en-US" altLang="zh-CN" sz="1100" b="1" dirty="0">
                  <a:solidFill>
                    <a:srgbClr val="11576A"/>
                  </a:solidFill>
                  <a:latin typeface="+mn-ea"/>
                </a:rPr>
                <a:t>dist</a:t>
              </a:r>
              <a:endParaRPr lang="zh-CN" altLang="en-US" sz="1100" b="1" dirty="0">
                <a:solidFill>
                  <a:srgbClr val="11576A"/>
                </a:solidFill>
                <a:latin typeface="+mn-ea"/>
              </a:endParaRPr>
            </a:p>
          </p:txBody>
        </p:sp>
        <p:sp>
          <p:nvSpPr>
            <p:cNvPr id="69" name="矩形 68">
              <a:extLst>
                <a:ext uri="{FF2B5EF4-FFF2-40B4-BE49-F238E27FC236}">
                  <a16:creationId xmlns:a16="http://schemas.microsoft.com/office/drawing/2014/main" id="{05D4831E-5F9B-4552-8196-86D1C3C49594}"/>
                </a:ext>
              </a:extLst>
            </p:cNvPr>
            <p:cNvSpPr/>
            <p:nvPr/>
          </p:nvSpPr>
          <p:spPr>
            <a:xfrm>
              <a:off x="3993846" y="2743718"/>
              <a:ext cx="357190" cy="212728"/>
            </a:xfrm>
            <a:prstGeom prst="rect">
              <a:avLst/>
            </a:prstGeom>
            <a:gradFill>
              <a:gsLst>
                <a:gs pos="100000">
                  <a:srgbClr val="33FFFF"/>
                </a:gs>
                <a:gs pos="0">
                  <a:srgbClr val="CCFFFF"/>
                </a:gs>
                <a:gs pos="100000">
                  <a:schemeClr val="accent1">
                    <a:tint val="23500"/>
                    <a:satMod val="160000"/>
                  </a:schemeClr>
                </a:gs>
              </a:gsLst>
              <a:lin ang="5400000" scaled="0"/>
            </a:gradFill>
            <a:ln w="1905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70" name="TextBox 66">
              <a:extLst>
                <a:ext uri="{FF2B5EF4-FFF2-40B4-BE49-F238E27FC236}">
                  <a16:creationId xmlns:a16="http://schemas.microsoft.com/office/drawing/2014/main" id="{502F087D-CA95-443D-A17C-629CDADE7CFF}"/>
                </a:ext>
              </a:extLst>
            </p:cNvPr>
            <p:cNvSpPr txBox="1"/>
            <p:nvPr/>
          </p:nvSpPr>
          <p:spPr>
            <a:xfrm>
              <a:off x="4039612" y="2710704"/>
              <a:ext cx="279244" cy="261610"/>
            </a:xfrm>
            <a:prstGeom prst="rect">
              <a:avLst/>
            </a:prstGeom>
            <a:noFill/>
          </p:spPr>
          <p:txBody>
            <a:bodyPr wrap="none" rtlCol="0">
              <a:spAutoFit/>
            </a:bodyPr>
            <a:lstStyle/>
            <a:p>
              <a:r>
                <a:rPr lang="en-US" altLang="zh-CN" sz="1100" b="1" dirty="0">
                  <a:solidFill>
                    <a:srgbClr val="11576A"/>
                  </a:solidFill>
                  <a:latin typeface="+mn-ea"/>
                </a:rPr>
                <a:t>p</a:t>
              </a:r>
              <a:endParaRPr lang="zh-CN" altLang="en-US" sz="1100" b="1" dirty="0">
                <a:solidFill>
                  <a:srgbClr val="11576A"/>
                </a:solidFill>
                <a:latin typeface="+mn-ea"/>
              </a:endParaRPr>
            </a:p>
          </p:txBody>
        </p:sp>
        <p:sp>
          <p:nvSpPr>
            <p:cNvPr id="71" name="矩形 70">
              <a:extLst>
                <a:ext uri="{FF2B5EF4-FFF2-40B4-BE49-F238E27FC236}">
                  <a16:creationId xmlns:a16="http://schemas.microsoft.com/office/drawing/2014/main" id="{DEB0D020-C80C-4FC0-A568-838413403467}"/>
                </a:ext>
              </a:extLst>
            </p:cNvPr>
            <p:cNvSpPr/>
            <p:nvPr/>
          </p:nvSpPr>
          <p:spPr>
            <a:xfrm>
              <a:off x="4350868" y="2743718"/>
              <a:ext cx="357190" cy="212728"/>
            </a:xfrm>
            <a:prstGeom prst="rect">
              <a:avLst/>
            </a:prstGeom>
            <a:gradFill>
              <a:gsLst>
                <a:gs pos="100000">
                  <a:srgbClr val="33FFFF"/>
                </a:gs>
                <a:gs pos="0">
                  <a:srgbClr val="CCFFFF"/>
                </a:gs>
                <a:gs pos="100000">
                  <a:schemeClr val="accent1">
                    <a:tint val="23500"/>
                    <a:satMod val="160000"/>
                  </a:schemeClr>
                </a:gs>
              </a:gsLst>
              <a:lin ang="5400000" scaled="0"/>
            </a:gradFill>
            <a:ln w="1905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72" name="TextBox 69">
              <a:extLst>
                <a:ext uri="{FF2B5EF4-FFF2-40B4-BE49-F238E27FC236}">
                  <a16:creationId xmlns:a16="http://schemas.microsoft.com/office/drawing/2014/main" id="{F09ED23A-5C4A-42F7-8199-0890BC523934}"/>
                </a:ext>
              </a:extLst>
            </p:cNvPr>
            <p:cNvSpPr txBox="1"/>
            <p:nvPr/>
          </p:nvSpPr>
          <p:spPr>
            <a:xfrm>
              <a:off x="4397082" y="2724993"/>
              <a:ext cx="266420" cy="261610"/>
            </a:xfrm>
            <a:prstGeom prst="rect">
              <a:avLst/>
            </a:prstGeom>
            <a:noFill/>
          </p:spPr>
          <p:txBody>
            <a:bodyPr wrap="none" rtlCol="0">
              <a:spAutoFit/>
            </a:bodyPr>
            <a:lstStyle/>
            <a:p>
              <a:r>
                <a:rPr lang="en-US" altLang="zh-CN" sz="1100" b="1" dirty="0">
                  <a:solidFill>
                    <a:srgbClr val="11576A"/>
                  </a:solidFill>
                  <a:latin typeface="+mn-ea"/>
                </a:rPr>
                <a:t>e</a:t>
              </a:r>
              <a:endParaRPr lang="zh-CN" altLang="en-US" sz="1100" b="1" dirty="0">
                <a:solidFill>
                  <a:srgbClr val="11576A"/>
                </a:solidFill>
                <a:latin typeface="+mn-ea"/>
              </a:endParaRPr>
            </a:p>
          </p:txBody>
        </p:sp>
        <p:sp>
          <p:nvSpPr>
            <p:cNvPr id="73" name="矩形 72">
              <a:extLst>
                <a:ext uri="{FF2B5EF4-FFF2-40B4-BE49-F238E27FC236}">
                  <a16:creationId xmlns:a16="http://schemas.microsoft.com/office/drawing/2014/main" id="{48094E90-1750-4422-8A07-562234FC1BAB}"/>
                </a:ext>
              </a:extLst>
            </p:cNvPr>
            <p:cNvSpPr/>
            <p:nvPr/>
          </p:nvSpPr>
          <p:spPr>
            <a:xfrm>
              <a:off x="4706362" y="2743718"/>
              <a:ext cx="357190" cy="212728"/>
            </a:xfrm>
            <a:prstGeom prst="rect">
              <a:avLst/>
            </a:prstGeom>
            <a:gradFill>
              <a:gsLst>
                <a:gs pos="100000">
                  <a:srgbClr val="33FFFF"/>
                </a:gs>
                <a:gs pos="0">
                  <a:srgbClr val="CCFFFF"/>
                </a:gs>
                <a:gs pos="100000">
                  <a:schemeClr val="accent1">
                    <a:tint val="23500"/>
                    <a:satMod val="160000"/>
                  </a:schemeClr>
                </a:gs>
              </a:gsLst>
              <a:lin ang="5400000" scaled="0"/>
            </a:gradFill>
            <a:ln w="1905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74" name="TextBox 72">
              <a:extLst>
                <a:ext uri="{FF2B5EF4-FFF2-40B4-BE49-F238E27FC236}">
                  <a16:creationId xmlns:a16="http://schemas.microsoft.com/office/drawing/2014/main" id="{1A09AF30-7AC6-4E46-9A67-AC27C36A18BC}"/>
                </a:ext>
              </a:extLst>
            </p:cNvPr>
            <p:cNvSpPr txBox="1"/>
            <p:nvPr/>
          </p:nvSpPr>
          <p:spPr>
            <a:xfrm>
              <a:off x="4644450" y="2724993"/>
              <a:ext cx="487634" cy="261610"/>
            </a:xfrm>
            <a:prstGeom prst="rect">
              <a:avLst/>
            </a:prstGeom>
            <a:noFill/>
          </p:spPr>
          <p:txBody>
            <a:bodyPr wrap="none" rtlCol="0">
              <a:spAutoFit/>
            </a:bodyPr>
            <a:lstStyle/>
            <a:p>
              <a:r>
                <a:rPr lang="en-US" altLang="zh-CN" sz="1100" b="1" dirty="0">
                  <a:solidFill>
                    <a:srgbClr val="11576A"/>
                  </a:solidFill>
                  <a:latin typeface="+mn-ea"/>
                </a:rPr>
                <a:t>mail</a:t>
              </a:r>
              <a:endParaRPr lang="zh-CN" altLang="en-US" sz="1100" b="1" dirty="0">
                <a:solidFill>
                  <a:srgbClr val="11576A"/>
                </a:solidFill>
                <a:latin typeface="+mn-ea"/>
              </a:endParaRPr>
            </a:p>
          </p:txBody>
        </p:sp>
        <p:grpSp>
          <p:nvGrpSpPr>
            <p:cNvPr id="75" name="组合 74">
              <a:extLst>
                <a:ext uri="{FF2B5EF4-FFF2-40B4-BE49-F238E27FC236}">
                  <a16:creationId xmlns:a16="http://schemas.microsoft.com/office/drawing/2014/main" id="{38EF5421-888B-4CD5-9882-46DEA3393958}"/>
                </a:ext>
              </a:extLst>
            </p:cNvPr>
            <p:cNvGrpSpPr/>
            <p:nvPr/>
          </p:nvGrpSpPr>
          <p:grpSpPr>
            <a:xfrm>
              <a:off x="2160273" y="2724993"/>
              <a:ext cx="1637599" cy="261610"/>
              <a:chOff x="2497399" y="2738768"/>
              <a:chExt cx="1637599" cy="261610"/>
            </a:xfrm>
          </p:grpSpPr>
          <p:sp>
            <p:nvSpPr>
              <p:cNvPr id="189" name="矩形 188">
                <a:extLst>
                  <a:ext uri="{FF2B5EF4-FFF2-40B4-BE49-F238E27FC236}">
                    <a16:creationId xmlns:a16="http://schemas.microsoft.com/office/drawing/2014/main" id="{2E4FD14A-B826-4647-A7EC-054728AC74B2}"/>
                  </a:ext>
                </a:extLst>
              </p:cNvPr>
              <p:cNvSpPr/>
              <p:nvPr/>
            </p:nvSpPr>
            <p:spPr>
              <a:xfrm>
                <a:off x="2545022" y="2757493"/>
                <a:ext cx="357190" cy="212728"/>
              </a:xfrm>
              <a:prstGeom prst="rect">
                <a:avLst/>
              </a:prstGeom>
              <a:gradFill>
                <a:gsLst>
                  <a:gs pos="100000">
                    <a:srgbClr val="33FFFF"/>
                  </a:gs>
                  <a:gs pos="0">
                    <a:srgbClr val="CCFFFF"/>
                  </a:gs>
                  <a:gs pos="100000">
                    <a:schemeClr val="accent1">
                      <a:tint val="23500"/>
                      <a:satMod val="160000"/>
                    </a:schemeClr>
                  </a:gs>
                </a:gsLst>
                <a:lin ang="5400000" scaled="0"/>
              </a:gradFill>
              <a:ln w="1905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90" name="TextBox 57">
                <a:extLst>
                  <a:ext uri="{FF2B5EF4-FFF2-40B4-BE49-F238E27FC236}">
                    <a16:creationId xmlns:a16="http://schemas.microsoft.com/office/drawing/2014/main" id="{025700E8-082D-4982-AC35-148579CA1F47}"/>
                  </a:ext>
                </a:extLst>
              </p:cNvPr>
              <p:cNvSpPr txBox="1"/>
              <p:nvPr/>
            </p:nvSpPr>
            <p:spPr>
              <a:xfrm>
                <a:off x="2497399" y="2738768"/>
                <a:ext cx="468398" cy="261610"/>
              </a:xfrm>
              <a:prstGeom prst="rect">
                <a:avLst/>
              </a:prstGeom>
              <a:noFill/>
            </p:spPr>
            <p:txBody>
              <a:bodyPr wrap="none" rtlCol="0">
                <a:spAutoFit/>
              </a:bodyPr>
              <a:lstStyle/>
              <a:p>
                <a:r>
                  <a:rPr lang="en-US" altLang="zh-CN" sz="1100" b="1" dirty="0">
                    <a:solidFill>
                      <a:srgbClr val="11576A"/>
                    </a:solidFill>
                    <a:latin typeface="+mn-ea"/>
                  </a:rPr>
                  <a:t>find</a:t>
                </a:r>
                <a:endParaRPr lang="zh-CN" altLang="en-US" sz="1100" b="1" dirty="0">
                  <a:solidFill>
                    <a:srgbClr val="11576A"/>
                  </a:solidFill>
                  <a:latin typeface="+mn-ea"/>
                </a:endParaRPr>
              </a:p>
            </p:txBody>
          </p:sp>
          <p:sp>
            <p:nvSpPr>
              <p:cNvPr id="191" name="矩形 190">
                <a:extLst>
                  <a:ext uri="{FF2B5EF4-FFF2-40B4-BE49-F238E27FC236}">
                    <a16:creationId xmlns:a16="http://schemas.microsoft.com/office/drawing/2014/main" id="{13E08899-D03D-4DD8-818D-6BF2A1B29204}"/>
                  </a:ext>
                </a:extLst>
              </p:cNvPr>
              <p:cNvSpPr/>
              <p:nvPr/>
            </p:nvSpPr>
            <p:spPr>
              <a:xfrm>
                <a:off x="2902044" y="2757493"/>
                <a:ext cx="357190" cy="212728"/>
              </a:xfrm>
              <a:prstGeom prst="rect">
                <a:avLst/>
              </a:prstGeom>
              <a:gradFill>
                <a:gsLst>
                  <a:gs pos="100000">
                    <a:srgbClr val="33FFFF"/>
                  </a:gs>
                  <a:gs pos="0">
                    <a:srgbClr val="CCFFFF"/>
                  </a:gs>
                  <a:gs pos="100000">
                    <a:schemeClr val="accent1">
                      <a:tint val="23500"/>
                      <a:satMod val="160000"/>
                    </a:schemeClr>
                  </a:gs>
                </a:gsLst>
                <a:lin ang="5400000" scaled="0"/>
              </a:gradFill>
              <a:ln w="1905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92" name="TextBox 60">
                <a:extLst>
                  <a:ext uri="{FF2B5EF4-FFF2-40B4-BE49-F238E27FC236}">
                    <a16:creationId xmlns:a16="http://schemas.microsoft.com/office/drawing/2014/main" id="{2935202A-4848-4B9B-AE80-8618C27574CA}"/>
                  </a:ext>
                </a:extLst>
              </p:cNvPr>
              <p:cNvSpPr txBox="1"/>
              <p:nvPr/>
            </p:nvSpPr>
            <p:spPr>
              <a:xfrm>
                <a:off x="2825843" y="2738768"/>
                <a:ext cx="490840" cy="246221"/>
              </a:xfrm>
              <a:prstGeom prst="rect">
                <a:avLst/>
              </a:prstGeom>
              <a:noFill/>
            </p:spPr>
            <p:txBody>
              <a:bodyPr wrap="none" rtlCol="0">
                <a:spAutoFit/>
              </a:bodyPr>
              <a:lstStyle/>
              <a:p>
                <a:r>
                  <a:rPr lang="en-US" altLang="zh-CN" sz="1000" b="1" spc="-100" dirty="0">
                    <a:solidFill>
                      <a:srgbClr val="11576A"/>
                    </a:solidFill>
                    <a:latin typeface="+mn-ea"/>
                  </a:rPr>
                  <a:t>count</a:t>
                </a:r>
                <a:endParaRPr lang="zh-CN" altLang="en-US" sz="1000" b="1" spc="-100" dirty="0">
                  <a:solidFill>
                    <a:srgbClr val="11576A"/>
                  </a:solidFill>
                  <a:latin typeface="+mn-ea"/>
                </a:endParaRPr>
              </a:p>
            </p:txBody>
          </p:sp>
          <p:sp>
            <p:nvSpPr>
              <p:cNvPr id="193" name="矩形 192">
                <a:extLst>
                  <a:ext uri="{FF2B5EF4-FFF2-40B4-BE49-F238E27FC236}">
                    <a16:creationId xmlns:a16="http://schemas.microsoft.com/office/drawing/2014/main" id="{B5C9C01B-65FF-4EFE-95D5-B323693B0169}"/>
                  </a:ext>
                </a:extLst>
              </p:cNvPr>
              <p:cNvSpPr/>
              <p:nvPr/>
            </p:nvSpPr>
            <p:spPr>
              <a:xfrm>
                <a:off x="3257538" y="2757493"/>
                <a:ext cx="357190" cy="212728"/>
              </a:xfrm>
              <a:prstGeom prst="rect">
                <a:avLst/>
              </a:prstGeom>
              <a:gradFill>
                <a:gsLst>
                  <a:gs pos="100000">
                    <a:srgbClr val="33FFFF"/>
                  </a:gs>
                  <a:gs pos="0">
                    <a:srgbClr val="CCFFFF"/>
                  </a:gs>
                  <a:gs pos="100000">
                    <a:schemeClr val="accent1">
                      <a:tint val="23500"/>
                      <a:satMod val="160000"/>
                    </a:schemeClr>
                  </a:gs>
                </a:gsLst>
                <a:lin ang="5400000" scaled="0"/>
              </a:gradFill>
              <a:ln w="1905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94" name="TextBox 63">
                <a:extLst>
                  <a:ext uri="{FF2B5EF4-FFF2-40B4-BE49-F238E27FC236}">
                    <a16:creationId xmlns:a16="http://schemas.microsoft.com/office/drawing/2014/main" id="{CDACD189-BDDB-45D5-A542-518521B4C451}"/>
                  </a:ext>
                </a:extLst>
              </p:cNvPr>
              <p:cNvSpPr txBox="1"/>
              <p:nvPr/>
            </p:nvSpPr>
            <p:spPr>
              <a:xfrm>
                <a:off x="3214678" y="2738768"/>
                <a:ext cx="439544" cy="261610"/>
              </a:xfrm>
              <a:prstGeom prst="rect">
                <a:avLst/>
              </a:prstGeom>
              <a:noFill/>
            </p:spPr>
            <p:txBody>
              <a:bodyPr wrap="none" rtlCol="0">
                <a:spAutoFit/>
              </a:bodyPr>
              <a:lstStyle/>
              <a:p>
                <a:r>
                  <a:rPr lang="en-US" altLang="zh-CN" sz="1100" b="1" dirty="0">
                    <a:solidFill>
                      <a:srgbClr val="11576A"/>
                    </a:solidFill>
                    <a:latin typeface="+mn-ea"/>
                  </a:rPr>
                  <a:t>hex</a:t>
                </a:r>
                <a:endParaRPr lang="zh-CN" altLang="en-US" sz="1100" b="1" dirty="0">
                  <a:solidFill>
                    <a:srgbClr val="11576A"/>
                  </a:solidFill>
                  <a:latin typeface="+mn-ea"/>
                </a:endParaRPr>
              </a:p>
            </p:txBody>
          </p:sp>
          <p:sp>
            <p:nvSpPr>
              <p:cNvPr id="195" name="矩形 194">
                <a:extLst>
                  <a:ext uri="{FF2B5EF4-FFF2-40B4-BE49-F238E27FC236}">
                    <a16:creationId xmlns:a16="http://schemas.microsoft.com/office/drawing/2014/main" id="{3E9FBF59-2033-43ED-A7EF-6A57574A081E}"/>
                  </a:ext>
                </a:extLst>
              </p:cNvPr>
              <p:cNvSpPr/>
              <p:nvPr/>
            </p:nvSpPr>
            <p:spPr>
              <a:xfrm>
                <a:off x="3616445" y="2757493"/>
                <a:ext cx="468000" cy="212728"/>
              </a:xfrm>
              <a:prstGeom prst="rect">
                <a:avLst/>
              </a:prstGeom>
              <a:gradFill>
                <a:gsLst>
                  <a:gs pos="100000">
                    <a:srgbClr val="33FFFF"/>
                  </a:gs>
                  <a:gs pos="0">
                    <a:srgbClr val="CCFFFF"/>
                  </a:gs>
                  <a:gs pos="100000">
                    <a:schemeClr val="accent1">
                      <a:tint val="23500"/>
                      <a:satMod val="160000"/>
                    </a:schemeClr>
                  </a:gs>
                </a:gsLst>
                <a:lin ang="5400000" scaled="0"/>
              </a:gradFill>
              <a:ln w="1905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96" name="TextBox 75">
                <a:extLst>
                  <a:ext uri="{FF2B5EF4-FFF2-40B4-BE49-F238E27FC236}">
                    <a16:creationId xmlns:a16="http://schemas.microsoft.com/office/drawing/2014/main" id="{50C2FBF4-CF42-4D97-88CD-9240D6BA2974}"/>
                  </a:ext>
                </a:extLst>
              </p:cNvPr>
              <p:cNvSpPr txBox="1"/>
              <p:nvPr/>
            </p:nvSpPr>
            <p:spPr>
              <a:xfrm>
                <a:off x="3555993" y="2745976"/>
                <a:ext cx="579005" cy="246221"/>
              </a:xfrm>
              <a:prstGeom prst="rect">
                <a:avLst/>
              </a:prstGeom>
              <a:noFill/>
            </p:spPr>
            <p:txBody>
              <a:bodyPr wrap="none" rtlCol="0">
                <a:spAutoFit/>
              </a:bodyPr>
              <a:lstStyle/>
              <a:p>
                <a:r>
                  <a:rPr lang="en-US" altLang="zh-CN" sz="1000" b="1" spc="-100" dirty="0">
                    <a:solidFill>
                      <a:srgbClr val="11576A"/>
                    </a:solidFill>
                    <a:latin typeface="+mn-ea"/>
                  </a:rPr>
                  <a:t>reorder</a:t>
                </a:r>
                <a:endParaRPr lang="zh-CN" altLang="en-US" sz="1000" b="1" spc="-100" dirty="0">
                  <a:solidFill>
                    <a:srgbClr val="11576A"/>
                  </a:solidFill>
                  <a:latin typeface="+mn-ea"/>
                </a:endParaRPr>
              </a:p>
            </p:txBody>
          </p:sp>
        </p:grpSp>
        <p:sp>
          <p:nvSpPr>
            <p:cNvPr id="76" name="矩形 75">
              <a:extLst>
                <a:ext uri="{FF2B5EF4-FFF2-40B4-BE49-F238E27FC236}">
                  <a16:creationId xmlns:a16="http://schemas.microsoft.com/office/drawing/2014/main" id="{6A3811D3-06E7-4B84-9C5F-AF15A755643C}"/>
                </a:ext>
              </a:extLst>
            </p:cNvPr>
            <p:cNvSpPr/>
            <p:nvPr/>
          </p:nvSpPr>
          <p:spPr>
            <a:xfrm>
              <a:off x="2228108" y="2247214"/>
              <a:ext cx="504000" cy="212728"/>
            </a:xfrm>
            <a:prstGeom prst="rect">
              <a:avLst/>
            </a:prstGeom>
            <a:gradFill>
              <a:gsLst>
                <a:gs pos="100000">
                  <a:srgbClr val="FDD000"/>
                </a:gs>
                <a:gs pos="0">
                  <a:srgbClr val="FFF9B1"/>
                </a:gs>
                <a:gs pos="100000">
                  <a:schemeClr val="accent1">
                    <a:tint val="23500"/>
                    <a:satMod val="160000"/>
                  </a:schemeClr>
                </a:gs>
              </a:gsLst>
              <a:lin ang="5400000" scaled="0"/>
            </a:gradFill>
            <a:ln w="1905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77" name="TextBox 79">
              <a:extLst>
                <a:ext uri="{FF2B5EF4-FFF2-40B4-BE49-F238E27FC236}">
                  <a16:creationId xmlns:a16="http://schemas.microsoft.com/office/drawing/2014/main" id="{2DE23CC7-02EE-4C6D-9938-6731378A8492}"/>
                </a:ext>
              </a:extLst>
            </p:cNvPr>
            <p:cNvSpPr txBox="1"/>
            <p:nvPr/>
          </p:nvSpPr>
          <p:spPr>
            <a:xfrm>
              <a:off x="2245723" y="2224927"/>
              <a:ext cx="449162" cy="261610"/>
            </a:xfrm>
            <a:prstGeom prst="rect">
              <a:avLst/>
            </a:prstGeom>
            <a:noFill/>
          </p:spPr>
          <p:txBody>
            <a:bodyPr wrap="none" rtlCol="0">
              <a:spAutoFit/>
            </a:bodyPr>
            <a:lstStyle/>
            <a:p>
              <a:r>
                <a:rPr lang="en-US" altLang="zh-CN" sz="1100" b="1" spc="-100" dirty="0">
                  <a:solidFill>
                    <a:srgbClr val="11576A"/>
                  </a:solidFill>
                  <a:latin typeface="+mn-ea"/>
                </a:rPr>
                <a:t>spell</a:t>
              </a:r>
              <a:endParaRPr lang="zh-CN" altLang="en-US" sz="1100" b="1" spc="-100" dirty="0">
                <a:solidFill>
                  <a:srgbClr val="11576A"/>
                </a:solidFill>
                <a:latin typeface="+mn-ea"/>
              </a:endParaRPr>
            </a:p>
          </p:txBody>
        </p:sp>
        <p:sp>
          <p:nvSpPr>
            <p:cNvPr id="78" name="矩形 77">
              <a:extLst>
                <a:ext uri="{FF2B5EF4-FFF2-40B4-BE49-F238E27FC236}">
                  <a16:creationId xmlns:a16="http://schemas.microsoft.com/office/drawing/2014/main" id="{DD6AF726-7101-4961-AA11-6665B0F2D2B8}"/>
                </a:ext>
              </a:extLst>
            </p:cNvPr>
            <p:cNvSpPr/>
            <p:nvPr/>
          </p:nvSpPr>
          <p:spPr>
            <a:xfrm>
              <a:off x="2732102" y="2247214"/>
              <a:ext cx="357190" cy="212728"/>
            </a:xfrm>
            <a:prstGeom prst="rect">
              <a:avLst/>
            </a:prstGeom>
            <a:gradFill>
              <a:gsLst>
                <a:gs pos="100000">
                  <a:srgbClr val="FDD000"/>
                </a:gs>
                <a:gs pos="0">
                  <a:srgbClr val="FFF9B1"/>
                </a:gs>
                <a:gs pos="100000">
                  <a:schemeClr val="accent1">
                    <a:tint val="23500"/>
                    <a:satMod val="160000"/>
                  </a:schemeClr>
                </a:gs>
              </a:gsLst>
              <a:lin ang="5400000" scaled="0"/>
            </a:gradFill>
            <a:ln w="1905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79" name="TextBox 82">
              <a:extLst>
                <a:ext uri="{FF2B5EF4-FFF2-40B4-BE49-F238E27FC236}">
                  <a16:creationId xmlns:a16="http://schemas.microsoft.com/office/drawing/2014/main" id="{946EBE06-2CE7-4DD6-B38E-F8C324245E20}"/>
                </a:ext>
              </a:extLst>
            </p:cNvPr>
            <p:cNvSpPr txBox="1"/>
            <p:nvPr/>
          </p:nvSpPr>
          <p:spPr>
            <a:xfrm>
              <a:off x="2705117" y="2224927"/>
              <a:ext cx="412292" cy="261610"/>
            </a:xfrm>
            <a:prstGeom prst="rect">
              <a:avLst/>
            </a:prstGeom>
            <a:noFill/>
          </p:spPr>
          <p:txBody>
            <a:bodyPr wrap="none" rtlCol="0">
              <a:spAutoFit/>
            </a:bodyPr>
            <a:lstStyle/>
            <a:p>
              <a:r>
                <a:rPr lang="en-US" altLang="zh-CN" sz="1100" b="1" dirty="0">
                  <a:solidFill>
                    <a:srgbClr val="11576A"/>
                  </a:solidFill>
                  <a:latin typeface="+mn-ea"/>
                </a:rPr>
                <a:t>bin</a:t>
              </a:r>
              <a:endParaRPr lang="zh-CN" altLang="en-US" sz="1100" b="1" dirty="0">
                <a:solidFill>
                  <a:srgbClr val="11576A"/>
                </a:solidFill>
                <a:latin typeface="+mn-ea"/>
              </a:endParaRPr>
            </a:p>
          </p:txBody>
        </p:sp>
        <p:sp>
          <p:nvSpPr>
            <p:cNvPr id="80" name="矩形 79">
              <a:extLst>
                <a:ext uri="{FF2B5EF4-FFF2-40B4-BE49-F238E27FC236}">
                  <a16:creationId xmlns:a16="http://schemas.microsoft.com/office/drawing/2014/main" id="{DB08D899-6458-48EA-89C7-30F9DF95DF9D}"/>
                </a:ext>
              </a:extLst>
            </p:cNvPr>
            <p:cNvSpPr/>
            <p:nvPr/>
          </p:nvSpPr>
          <p:spPr>
            <a:xfrm>
              <a:off x="3091009" y="2247214"/>
              <a:ext cx="612000" cy="212728"/>
            </a:xfrm>
            <a:prstGeom prst="rect">
              <a:avLst/>
            </a:prstGeom>
            <a:gradFill>
              <a:gsLst>
                <a:gs pos="100000">
                  <a:srgbClr val="FDD000"/>
                </a:gs>
                <a:gs pos="0">
                  <a:srgbClr val="FFF9B1"/>
                </a:gs>
                <a:gs pos="100000">
                  <a:schemeClr val="accent1">
                    <a:tint val="23500"/>
                    <a:satMod val="160000"/>
                  </a:schemeClr>
                </a:gs>
              </a:gsLst>
              <a:lin ang="5400000" scaled="0"/>
            </a:gradFill>
            <a:ln w="1905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81" name="TextBox 85">
              <a:extLst>
                <a:ext uri="{FF2B5EF4-FFF2-40B4-BE49-F238E27FC236}">
                  <a16:creationId xmlns:a16="http://schemas.microsoft.com/office/drawing/2014/main" id="{C084C8BB-BD3F-4FF6-A6DA-D190A79D43AF}"/>
                </a:ext>
              </a:extLst>
            </p:cNvPr>
            <p:cNvSpPr txBox="1"/>
            <p:nvPr/>
          </p:nvSpPr>
          <p:spPr>
            <a:xfrm>
              <a:off x="3030557" y="2221266"/>
              <a:ext cx="708848" cy="246221"/>
            </a:xfrm>
            <a:prstGeom prst="rect">
              <a:avLst/>
            </a:prstGeom>
            <a:noFill/>
          </p:spPr>
          <p:txBody>
            <a:bodyPr wrap="none" rtlCol="0">
              <a:spAutoFit/>
            </a:bodyPr>
            <a:lstStyle/>
            <a:p>
              <a:r>
                <a:rPr lang="en-US" altLang="zh-CN" sz="1000" b="1" spc="-100" dirty="0">
                  <a:solidFill>
                    <a:srgbClr val="11576A"/>
                  </a:solidFill>
                  <a:latin typeface="+mn-ea"/>
                </a:rPr>
                <a:t>programs</a:t>
              </a:r>
              <a:endParaRPr lang="zh-CN" altLang="en-US" sz="1000" b="1" spc="-100" dirty="0">
                <a:solidFill>
                  <a:srgbClr val="11576A"/>
                </a:solidFill>
                <a:latin typeface="+mn-ea"/>
              </a:endParaRPr>
            </a:p>
          </p:txBody>
        </p:sp>
        <p:sp>
          <p:nvSpPr>
            <p:cNvPr id="82" name="TextBox 217">
              <a:extLst>
                <a:ext uri="{FF2B5EF4-FFF2-40B4-BE49-F238E27FC236}">
                  <a16:creationId xmlns:a16="http://schemas.microsoft.com/office/drawing/2014/main" id="{8317D0F2-E671-463A-9D1F-8E8C61BD472D}"/>
                </a:ext>
              </a:extLst>
            </p:cNvPr>
            <p:cNvSpPr txBox="1"/>
            <p:nvPr/>
          </p:nvSpPr>
          <p:spPr>
            <a:xfrm>
              <a:off x="1788749" y="2224927"/>
              <a:ext cx="436338" cy="261610"/>
            </a:xfrm>
            <a:prstGeom prst="rect">
              <a:avLst/>
            </a:prstGeom>
            <a:noFill/>
          </p:spPr>
          <p:txBody>
            <a:bodyPr wrap="none" rtlCol="0">
              <a:spAutoFit/>
            </a:bodyPr>
            <a:lstStyle/>
            <a:p>
              <a:r>
                <a:rPr lang="en-US" altLang="zh-CN" sz="1100" b="1" spc="-100" dirty="0">
                  <a:solidFill>
                    <a:srgbClr val="11576A"/>
                  </a:solidFill>
                  <a:latin typeface="+mn-ea"/>
                </a:rPr>
                <a:t>root</a:t>
              </a:r>
              <a:endParaRPr lang="zh-CN" altLang="en-US" sz="1100" b="1" spc="-100" dirty="0">
                <a:solidFill>
                  <a:srgbClr val="11576A"/>
                </a:solidFill>
                <a:latin typeface="+mn-ea"/>
              </a:endParaRPr>
            </a:p>
          </p:txBody>
        </p:sp>
        <p:sp>
          <p:nvSpPr>
            <p:cNvPr id="83" name="矩形 82">
              <a:extLst>
                <a:ext uri="{FF2B5EF4-FFF2-40B4-BE49-F238E27FC236}">
                  <a16:creationId xmlns:a16="http://schemas.microsoft.com/office/drawing/2014/main" id="{36586574-F1D7-47FD-AE32-CC20F142BFA7}"/>
                </a:ext>
              </a:extLst>
            </p:cNvPr>
            <p:cNvSpPr/>
            <p:nvPr/>
          </p:nvSpPr>
          <p:spPr>
            <a:xfrm>
              <a:off x="910629" y="3535989"/>
              <a:ext cx="357190" cy="212728"/>
            </a:xfrm>
            <a:prstGeom prst="rect">
              <a:avLst/>
            </a:prstGeom>
            <a:gradFill>
              <a:gsLst>
                <a:gs pos="100000">
                  <a:srgbClr val="33FFFF"/>
                </a:gs>
                <a:gs pos="0">
                  <a:srgbClr val="CCFFFF"/>
                </a:gs>
                <a:gs pos="100000">
                  <a:schemeClr val="accent1">
                    <a:tint val="23500"/>
                    <a:satMod val="160000"/>
                  </a:schemeClr>
                </a:gs>
              </a:gsLst>
              <a:lin ang="5400000" scaled="0"/>
            </a:gradFill>
            <a:ln w="1905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84" name="TextBox 89">
              <a:extLst>
                <a:ext uri="{FF2B5EF4-FFF2-40B4-BE49-F238E27FC236}">
                  <a16:creationId xmlns:a16="http://schemas.microsoft.com/office/drawing/2014/main" id="{ABC35B56-171A-497B-9CAB-6FBB41099FFF}"/>
                </a:ext>
              </a:extLst>
            </p:cNvPr>
            <p:cNvSpPr txBox="1"/>
            <p:nvPr/>
          </p:nvSpPr>
          <p:spPr>
            <a:xfrm>
              <a:off x="832526" y="3508610"/>
              <a:ext cx="524503" cy="261610"/>
            </a:xfrm>
            <a:prstGeom prst="rect">
              <a:avLst/>
            </a:prstGeom>
            <a:noFill/>
          </p:spPr>
          <p:txBody>
            <a:bodyPr wrap="none" rtlCol="0">
              <a:spAutoFit/>
            </a:bodyPr>
            <a:lstStyle/>
            <a:p>
              <a:r>
                <a:rPr lang="en-US" altLang="zh-CN" sz="1100" b="1" dirty="0" err="1">
                  <a:solidFill>
                    <a:srgbClr val="11576A"/>
                  </a:solidFill>
                  <a:latin typeface="+mn-ea"/>
                </a:rPr>
                <a:t>prog</a:t>
              </a:r>
              <a:endParaRPr lang="zh-CN" altLang="en-US" sz="1100" b="1" dirty="0">
                <a:solidFill>
                  <a:srgbClr val="11576A"/>
                </a:solidFill>
                <a:latin typeface="+mn-ea"/>
              </a:endParaRPr>
            </a:p>
          </p:txBody>
        </p:sp>
        <p:sp>
          <p:nvSpPr>
            <p:cNvPr id="85" name="矩形 84">
              <a:extLst>
                <a:ext uri="{FF2B5EF4-FFF2-40B4-BE49-F238E27FC236}">
                  <a16:creationId xmlns:a16="http://schemas.microsoft.com/office/drawing/2014/main" id="{0AF1AFA2-0A45-42C3-9EB8-BB2915E3E8B0}"/>
                </a:ext>
              </a:extLst>
            </p:cNvPr>
            <p:cNvSpPr/>
            <p:nvPr/>
          </p:nvSpPr>
          <p:spPr>
            <a:xfrm>
              <a:off x="1267651" y="3535989"/>
              <a:ext cx="357190" cy="212728"/>
            </a:xfrm>
            <a:prstGeom prst="rect">
              <a:avLst/>
            </a:prstGeom>
            <a:gradFill>
              <a:gsLst>
                <a:gs pos="100000">
                  <a:srgbClr val="33FFFF"/>
                </a:gs>
                <a:gs pos="0">
                  <a:srgbClr val="CCFFFF"/>
                </a:gs>
                <a:gs pos="100000">
                  <a:schemeClr val="accent1">
                    <a:tint val="23500"/>
                    <a:satMod val="160000"/>
                  </a:schemeClr>
                </a:gs>
              </a:gsLst>
              <a:lin ang="5400000" scaled="0"/>
            </a:gradFill>
            <a:ln w="1905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86" name="TextBox 92">
              <a:extLst>
                <a:ext uri="{FF2B5EF4-FFF2-40B4-BE49-F238E27FC236}">
                  <a16:creationId xmlns:a16="http://schemas.microsoft.com/office/drawing/2014/main" id="{87F8020C-6978-489D-BCF0-1FF78FA47671}"/>
                </a:ext>
              </a:extLst>
            </p:cNvPr>
            <p:cNvSpPr txBox="1"/>
            <p:nvPr/>
          </p:nvSpPr>
          <p:spPr>
            <a:xfrm>
              <a:off x="1185736" y="3508610"/>
              <a:ext cx="526106" cy="261610"/>
            </a:xfrm>
            <a:prstGeom prst="rect">
              <a:avLst/>
            </a:prstGeom>
            <a:noFill/>
          </p:spPr>
          <p:txBody>
            <a:bodyPr wrap="none" rtlCol="0">
              <a:spAutoFit/>
            </a:bodyPr>
            <a:lstStyle/>
            <a:p>
              <a:r>
                <a:rPr lang="en-US" altLang="zh-CN" sz="1100" b="1" dirty="0">
                  <a:solidFill>
                    <a:srgbClr val="11576A"/>
                  </a:solidFill>
                  <a:latin typeface="+mn-ea"/>
                </a:rPr>
                <a:t>copy</a:t>
              </a:r>
              <a:endParaRPr lang="zh-CN" altLang="en-US" sz="1100" b="1" dirty="0">
                <a:solidFill>
                  <a:srgbClr val="11576A"/>
                </a:solidFill>
                <a:latin typeface="+mn-ea"/>
              </a:endParaRPr>
            </a:p>
          </p:txBody>
        </p:sp>
        <p:sp>
          <p:nvSpPr>
            <p:cNvPr id="87" name="矩形 86">
              <a:extLst>
                <a:ext uri="{FF2B5EF4-FFF2-40B4-BE49-F238E27FC236}">
                  <a16:creationId xmlns:a16="http://schemas.microsoft.com/office/drawing/2014/main" id="{15341485-0553-43D1-A8D5-87A8D951FB09}"/>
                </a:ext>
              </a:extLst>
            </p:cNvPr>
            <p:cNvSpPr/>
            <p:nvPr/>
          </p:nvSpPr>
          <p:spPr>
            <a:xfrm>
              <a:off x="1623145" y="3535989"/>
              <a:ext cx="357190" cy="212728"/>
            </a:xfrm>
            <a:prstGeom prst="rect">
              <a:avLst/>
            </a:prstGeom>
            <a:gradFill>
              <a:gsLst>
                <a:gs pos="100000">
                  <a:srgbClr val="33FFFF"/>
                </a:gs>
                <a:gs pos="0">
                  <a:srgbClr val="CCFFFF"/>
                </a:gs>
                <a:gs pos="100000">
                  <a:schemeClr val="accent1">
                    <a:tint val="23500"/>
                    <a:satMod val="160000"/>
                  </a:schemeClr>
                </a:gs>
              </a:gsLst>
              <a:lin ang="5400000" scaled="0"/>
            </a:gradFill>
            <a:ln w="1905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88" name="TextBox 95">
              <a:extLst>
                <a:ext uri="{FF2B5EF4-FFF2-40B4-BE49-F238E27FC236}">
                  <a16:creationId xmlns:a16="http://schemas.microsoft.com/office/drawing/2014/main" id="{10ABE6FF-E8A1-452B-A9C4-E5467537D1C3}"/>
                </a:ext>
              </a:extLst>
            </p:cNvPr>
            <p:cNvSpPr txBox="1"/>
            <p:nvPr/>
          </p:nvSpPr>
          <p:spPr>
            <a:xfrm>
              <a:off x="1603145" y="3508610"/>
              <a:ext cx="396262" cy="261610"/>
            </a:xfrm>
            <a:prstGeom prst="rect">
              <a:avLst/>
            </a:prstGeom>
            <a:noFill/>
          </p:spPr>
          <p:txBody>
            <a:bodyPr wrap="none" rtlCol="0">
              <a:spAutoFit/>
            </a:bodyPr>
            <a:lstStyle/>
            <a:p>
              <a:r>
                <a:rPr lang="en-US" altLang="zh-CN" sz="1100" b="1" dirty="0" err="1">
                  <a:solidFill>
                    <a:srgbClr val="11576A"/>
                  </a:solidFill>
                  <a:latin typeface="+mn-ea"/>
                </a:rPr>
                <a:t>prt</a:t>
              </a:r>
              <a:endParaRPr lang="zh-CN" altLang="en-US" sz="1100" b="1" dirty="0">
                <a:solidFill>
                  <a:srgbClr val="11576A"/>
                </a:solidFill>
                <a:latin typeface="+mn-ea"/>
              </a:endParaRPr>
            </a:p>
          </p:txBody>
        </p:sp>
        <p:sp>
          <p:nvSpPr>
            <p:cNvPr id="89" name="矩形 88">
              <a:extLst>
                <a:ext uri="{FF2B5EF4-FFF2-40B4-BE49-F238E27FC236}">
                  <a16:creationId xmlns:a16="http://schemas.microsoft.com/office/drawing/2014/main" id="{8F946A9C-9DE2-4FB4-9F55-3D9ABA068281}"/>
                </a:ext>
              </a:extLst>
            </p:cNvPr>
            <p:cNvSpPr/>
            <p:nvPr/>
          </p:nvSpPr>
          <p:spPr>
            <a:xfrm>
              <a:off x="1979018" y="3535989"/>
              <a:ext cx="357190" cy="212728"/>
            </a:xfrm>
            <a:prstGeom prst="rect">
              <a:avLst/>
            </a:prstGeom>
            <a:gradFill>
              <a:gsLst>
                <a:gs pos="100000">
                  <a:srgbClr val="33FFFF"/>
                </a:gs>
                <a:gs pos="0">
                  <a:srgbClr val="CCFFFF"/>
                </a:gs>
                <a:gs pos="100000">
                  <a:schemeClr val="accent1">
                    <a:tint val="23500"/>
                    <a:satMod val="160000"/>
                  </a:schemeClr>
                </a:gs>
              </a:gsLst>
              <a:lin ang="5400000" scaled="0"/>
            </a:gradFill>
            <a:ln w="1905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90" name="TextBox 98">
              <a:extLst>
                <a:ext uri="{FF2B5EF4-FFF2-40B4-BE49-F238E27FC236}">
                  <a16:creationId xmlns:a16="http://schemas.microsoft.com/office/drawing/2014/main" id="{0C132475-FE3F-4BD0-B26B-CFF56B0FC0B0}"/>
                </a:ext>
              </a:extLst>
            </p:cNvPr>
            <p:cNvSpPr txBox="1"/>
            <p:nvPr/>
          </p:nvSpPr>
          <p:spPr>
            <a:xfrm>
              <a:off x="1936158" y="3508610"/>
              <a:ext cx="442750" cy="261610"/>
            </a:xfrm>
            <a:prstGeom prst="rect">
              <a:avLst/>
            </a:prstGeom>
            <a:noFill/>
          </p:spPr>
          <p:txBody>
            <a:bodyPr wrap="none" rtlCol="0">
              <a:spAutoFit/>
            </a:bodyPr>
            <a:lstStyle/>
            <a:p>
              <a:r>
                <a:rPr lang="en-US" altLang="zh-CN" sz="1100" b="1" dirty="0">
                  <a:solidFill>
                    <a:srgbClr val="11576A"/>
                  </a:solidFill>
                  <a:latin typeface="+mn-ea"/>
                </a:rPr>
                <a:t>exp</a:t>
              </a:r>
              <a:endParaRPr lang="zh-CN" altLang="en-US" sz="1100" b="1" dirty="0">
                <a:solidFill>
                  <a:srgbClr val="11576A"/>
                </a:solidFill>
                <a:latin typeface="+mn-ea"/>
              </a:endParaRPr>
            </a:p>
          </p:txBody>
        </p:sp>
        <p:sp>
          <p:nvSpPr>
            <p:cNvPr id="91" name="矩形 90">
              <a:extLst>
                <a:ext uri="{FF2B5EF4-FFF2-40B4-BE49-F238E27FC236}">
                  <a16:creationId xmlns:a16="http://schemas.microsoft.com/office/drawing/2014/main" id="{F6F29053-6144-4841-93CD-DDA31358C54A}"/>
                </a:ext>
              </a:extLst>
            </p:cNvPr>
            <p:cNvSpPr/>
            <p:nvPr/>
          </p:nvSpPr>
          <p:spPr>
            <a:xfrm>
              <a:off x="3331420" y="3535990"/>
              <a:ext cx="357190" cy="212728"/>
            </a:xfrm>
            <a:prstGeom prst="rect">
              <a:avLst/>
            </a:prstGeom>
            <a:gradFill>
              <a:gsLst>
                <a:gs pos="100000">
                  <a:srgbClr val="33FFFF"/>
                </a:gs>
                <a:gs pos="0">
                  <a:srgbClr val="CCFFFF"/>
                </a:gs>
                <a:gs pos="100000">
                  <a:schemeClr val="accent1">
                    <a:tint val="23500"/>
                    <a:satMod val="160000"/>
                  </a:schemeClr>
                </a:gs>
              </a:gsLst>
              <a:lin ang="5400000" scaled="0"/>
            </a:gradFill>
            <a:ln w="1905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92" name="TextBox 104">
              <a:extLst>
                <a:ext uri="{FF2B5EF4-FFF2-40B4-BE49-F238E27FC236}">
                  <a16:creationId xmlns:a16="http://schemas.microsoft.com/office/drawing/2014/main" id="{F47713EB-32E1-44A0-9399-9966CD7B1341}"/>
                </a:ext>
              </a:extLst>
            </p:cNvPr>
            <p:cNvSpPr txBox="1"/>
            <p:nvPr/>
          </p:nvSpPr>
          <p:spPr>
            <a:xfrm>
              <a:off x="3326818" y="3508611"/>
              <a:ext cx="394660" cy="261610"/>
            </a:xfrm>
            <a:prstGeom prst="rect">
              <a:avLst/>
            </a:prstGeom>
            <a:noFill/>
          </p:spPr>
          <p:txBody>
            <a:bodyPr wrap="none" rtlCol="0">
              <a:spAutoFit/>
            </a:bodyPr>
            <a:lstStyle/>
            <a:p>
              <a:r>
                <a:rPr lang="en-US" altLang="zh-CN" sz="1100" b="1" dirty="0">
                  <a:solidFill>
                    <a:srgbClr val="11576A"/>
                  </a:solidFill>
                  <a:latin typeface="+mn-ea"/>
                </a:rPr>
                <a:t>list</a:t>
              </a:r>
              <a:endParaRPr lang="zh-CN" altLang="en-US" sz="1100" b="1" dirty="0">
                <a:solidFill>
                  <a:srgbClr val="11576A"/>
                </a:solidFill>
                <a:latin typeface="+mn-ea"/>
              </a:endParaRPr>
            </a:p>
          </p:txBody>
        </p:sp>
        <p:sp>
          <p:nvSpPr>
            <p:cNvPr id="93" name="矩形 92">
              <a:extLst>
                <a:ext uri="{FF2B5EF4-FFF2-40B4-BE49-F238E27FC236}">
                  <a16:creationId xmlns:a16="http://schemas.microsoft.com/office/drawing/2014/main" id="{8C49E468-0FAE-4665-93A5-599F3051D56E}"/>
                </a:ext>
              </a:extLst>
            </p:cNvPr>
            <p:cNvSpPr/>
            <p:nvPr/>
          </p:nvSpPr>
          <p:spPr>
            <a:xfrm>
              <a:off x="3686914" y="3535990"/>
              <a:ext cx="357190" cy="212728"/>
            </a:xfrm>
            <a:prstGeom prst="rect">
              <a:avLst/>
            </a:prstGeom>
            <a:gradFill>
              <a:gsLst>
                <a:gs pos="100000">
                  <a:srgbClr val="33FFFF"/>
                </a:gs>
                <a:gs pos="0">
                  <a:srgbClr val="CCFFFF"/>
                </a:gs>
                <a:gs pos="100000">
                  <a:schemeClr val="accent1">
                    <a:tint val="23500"/>
                    <a:satMod val="160000"/>
                  </a:schemeClr>
                </a:gs>
              </a:gsLst>
              <a:lin ang="5400000" scaled="0"/>
            </a:gradFill>
            <a:ln w="1905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94" name="TextBox 107">
              <a:extLst>
                <a:ext uri="{FF2B5EF4-FFF2-40B4-BE49-F238E27FC236}">
                  <a16:creationId xmlns:a16="http://schemas.microsoft.com/office/drawing/2014/main" id="{7209F5B1-4233-442E-8C39-F5F35D0D7C2A}"/>
                </a:ext>
              </a:extLst>
            </p:cNvPr>
            <p:cNvSpPr txBox="1"/>
            <p:nvPr/>
          </p:nvSpPr>
          <p:spPr>
            <a:xfrm>
              <a:off x="3625002" y="3508611"/>
              <a:ext cx="468398" cy="261610"/>
            </a:xfrm>
            <a:prstGeom prst="rect">
              <a:avLst/>
            </a:prstGeom>
            <a:noFill/>
          </p:spPr>
          <p:txBody>
            <a:bodyPr wrap="none" rtlCol="0">
              <a:spAutoFit/>
            </a:bodyPr>
            <a:lstStyle/>
            <a:p>
              <a:r>
                <a:rPr lang="en-US" altLang="zh-CN" sz="1100" b="1" dirty="0">
                  <a:solidFill>
                    <a:srgbClr val="11576A"/>
                  </a:solidFill>
                  <a:latin typeface="+mn-ea"/>
                </a:rPr>
                <a:t>find</a:t>
              </a:r>
              <a:endParaRPr lang="zh-CN" altLang="en-US" sz="1100" b="1" dirty="0">
                <a:solidFill>
                  <a:srgbClr val="11576A"/>
                </a:solidFill>
                <a:latin typeface="+mn-ea"/>
              </a:endParaRPr>
            </a:p>
          </p:txBody>
        </p:sp>
        <p:sp>
          <p:nvSpPr>
            <p:cNvPr id="95" name="矩形 94">
              <a:extLst>
                <a:ext uri="{FF2B5EF4-FFF2-40B4-BE49-F238E27FC236}">
                  <a16:creationId xmlns:a16="http://schemas.microsoft.com/office/drawing/2014/main" id="{C383ADA2-2C05-4A74-949F-6B9DC5EDD632}"/>
                </a:ext>
              </a:extLst>
            </p:cNvPr>
            <p:cNvSpPr/>
            <p:nvPr/>
          </p:nvSpPr>
          <p:spPr>
            <a:xfrm>
              <a:off x="2866566" y="3535131"/>
              <a:ext cx="468000" cy="212728"/>
            </a:xfrm>
            <a:prstGeom prst="rect">
              <a:avLst/>
            </a:prstGeom>
            <a:gradFill>
              <a:gsLst>
                <a:gs pos="100000">
                  <a:srgbClr val="33FFFF"/>
                </a:gs>
                <a:gs pos="0">
                  <a:srgbClr val="CCFFFF"/>
                </a:gs>
                <a:gs pos="100000">
                  <a:schemeClr val="accent1">
                    <a:tint val="23500"/>
                    <a:satMod val="160000"/>
                  </a:schemeClr>
                </a:gs>
              </a:gsLst>
              <a:lin ang="5400000" scaled="0"/>
            </a:gradFill>
            <a:ln w="1905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96" name="TextBox 110">
              <a:extLst>
                <a:ext uri="{FF2B5EF4-FFF2-40B4-BE49-F238E27FC236}">
                  <a16:creationId xmlns:a16="http://schemas.microsoft.com/office/drawing/2014/main" id="{25234401-FD38-41C0-A27E-8DA2794EFA33}"/>
                </a:ext>
              </a:extLst>
            </p:cNvPr>
            <p:cNvSpPr txBox="1"/>
            <p:nvPr/>
          </p:nvSpPr>
          <p:spPr>
            <a:xfrm>
              <a:off x="2806114" y="3514960"/>
              <a:ext cx="579005" cy="246221"/>
            </a:xfrm>
            <a:prstGeom prst="rect">
              <a:avLst/>
            </a:prstGeom>
            <a:noFill/>
          </p:spPr>
          <p:txBody>
            <a:bodyPr wrap="none" rtlCol="0">
              <a:spAutoFit/>
            </a:bodyPr>
            <a:lstStyle/>
            <a:p>
              <a:r>
                <a:rPr lang="en-US" altLang="zh-CN" sz="1000" b="1" spc="-100" dirty="0">
                  <a:solidFill>
                    <a:srgbClr val="11576A"/>
                  </a:solidFill>
                  <a:latin typeface="+mn-ea"/>
                </a:rPr>
                <a:t>reorder</a:t>
              </a:r>
              <a:endParaRPr lang="zh-CN" altLang="en-US" sz="1000" b="1" spc="-100" dirty="0">
                <a:solidFill>
                  <a:srgbClr val="11576A"/>
                </a:solidFill>
                <a:latin typeface="+mn-ea"/>
              </a:endParaRPr>
            </a:p>
          </p:txBody>
        </p:sp>
        <p:sp>
          <p:nvSpPr>
            <p:cNvPr id="97" name="矩形 96">
              <a:extLst>
                <a:ext uri="{FF2B5EF4-FFF2-40B4-BE49-F238E27FC236}">
                  <a16:creationId xmlns:a16="http://schemas.microsoft.com/office/drawing/2014/main" id="{EE3B0313-8CC5-48D1-B637-D254CC9BC275}"/>
                </a:ext>
              </a:extLst>
            </p:cNvPr>
            <p:cNvSpPr/>
            <p:nvPr/>
          </p:nvSpPr>
          <p:spPr>
            <a:xfrm>
              <a:off x="4238157" y="3535989"/>
              <a:ext cx="357190" cy="212728"/>
            </a:xfrm>
            <a:prstGeom prst="rect">
              <a:avLst/>
            </a:prstGeom>
            <a:gradFill>
              <a:gsLst>
                <a:gs pos="100000">
                  <a:srgbClr val="33FFFF"/>
                </a:gs>
                <a:gs pos="0">
                  <a:srgbClr val="CCFFFF"/>
                </a:gs>
                <a:gs pos="100000">
                  <a:schemeClr val="accent1">
                    <a:tint val="23500"/>
                    <a:satMod val="160000"/>
                  </a:schemeClr>
                </a:gs>
              </a:gsLst>
              <a:lin ang="5400000" scaled="0"/>
            </a:gradFill>
            <a:ln w="1905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98" name="TextBox 113">
              <a:extLst>
                <a:ext uri="{FF2B5EF4-FFF2-40B4-BE49-F238E27FC236}">
                  <a16:creationId xmlns:a16="http://schemas.microsoft.com/office/drawing/2014/main" id="{ED478003-2705-43D1-9B72-657B29AC085A}"/>
                </a:ext>
              </a:extLst>
            </p:cNvPr>
            <p:cNvSpPr txBox="1"/>
            <p:nvPr/>
          </p:nvSpPr>
          <p:spPr>
            <a:xfrm>
              <a:off x="4197409" y="3508610"/>
              <a:ext cx="439544" cy="261610"/>
            </a:xfrm>
            <a:prstGeom prst="rect">
              <a:avLst/>
            </a:prstGeom>
            <a:noFill/>
          </p:spPr>
          <p:txBody>
            <a:bodyPr wrap="none" rtlCol="0">
              <a:spAutoFit/>
            </a:bodyPr>
            <a:lstStyle/>
            <a:p>
              <a:r>
                <a:rPr lang="en-US" altLang="zh-CN" sz="1100" b="1" dirty="0">
                  <a:solidFill>
                    <a:srgbClr val="11576A"/>
                  </a:solidFill>
                  <a:latin typeface="+mn-ea"/>
                </a:rPr>
                <a:t>hex</a:t>
              </a:r>
              <a:endParaRPr lang="zh-CN" altLang="en-US" sz="1100" b="1" dirty="0">
                <a:solidFill>
                  <a:srgbClr val="11576A"/>
                </a:solidFill>
                <a:latin typeface="+mn-ea"/>
              </a:endParaRPr>
            </a:p>
          </p:txBody>
        </p:sp>
        <p:sp>
          <p:nvSpPr>
            <p:cNvPr id="99" name="矩形 98">
              <a:extLst>
                <a:ext uri="{FF2B5EF4-FFF2-40B4-BE49-F238E27FC236}">
                  <a16:creationId xmlns:a16="http://schemas.microsoft.com/office/drawing/2014/main" id="{815E7E93-6F56-498D-B432-841538AC88A4}"/>
                </a:ext>
              </a:extLst>
            </p:cNvPr>
            <p:cNvSpPr/>
            <p:nvPr/>
          </p:nvSpPr>
          <p:spPr>
            <a:xfrm>
              <a:off x="910629" y="4393246"/>
              <a:ext cx="357190" cy="212728"/>
            </a:xfrm>
            <a:prstGeom prst="rect">
              <a:avLst/>
            </a:prstGeom>
            <a:gradFill>
              <a:gsLst>
                <a:gs pos="100000">
                  <a:srgbClr val="33FFFF"/>
                </a:gs>
                <a:gs pos="0">
                  <a:srgbClr val="CCFFFF"/>
                </a:gs>
                <a:gs pos="100000">
                  <a:schemeClr val="accent1">
                    <a:tint val="23500"/>
                    <a:satMod val="160000"/>
                  </a:schemeClr>
                </a:gs>
              </a:gsLst>
              <a:lin ang="5400000" scaled="0"/>
            </a:gradFill>
            <a:ln w="1905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00" name="TextBox 119">
              <a:extLst>
                <a:ext uri="{FF2B5EF4-FFF2-40B4-BE49-F238E27FC236}">
                  <a16:creationId xmlns:a16="http://schemas.microsoft.com/office/drawing/2014/main" id="{6AD978EC-E8C9-4F31-A19A-3B8C3BB88A44}"/>
                </a:ext>
              </a:extLst>
            </p:cNvPr>
            <p:cNvSpPr txBox="1"/>
            <p:nvPr/>
          </p:nvSpPr>
          <p:spPr>
            <a:xfrm>
              <a:off x="901106" y="4365867"/>
              <a:ext cx="394660" cy="261610"/>
            </a:xfrm>
            <a:prstGeom prst="rect">
              <a:avLst/>
            </a:prstGeom>
            <a:noFill/>
          </p:spPr>
          <p:txBody>
            <a:bodyPr wrap="none" rtlCol="0">
              <a:spAutoFit/>
            </a:bodyPr>
            <a:lstStyle/>
            <a:p>
              <a:r>
                <a:rPr lang="en-US" altLang="zh-CN" sz="1100" b="1" dirty="0">
                  <a:solidFill>
                    <a:srgbClr val="11576A"/>
                  </a:solidFill>
                  <a:latin typeface="+mn-ea"/>
                </a:rPr>
                <a:t>list</a:t>
              </a:r>
              <a:endParaRPr lang="zh-CN" altLang="en-US" sz="1100" b="1" dirty="0">
                <a:solidFill>
                  <a:srgbClr val="11576A"/>
                </a:solidFill>
                <a:latin typeface="+mn-ea"/>
              </a:endParaRPr>
            </a:p>
          </p:txBody>
        </p:sp>
        <p:sp>
          <p:nvSpPr>
            <p:cNvPr id="101" name="矩形 100">
              <a:extLst>
                <a:ext uri="{FF2B5EF4-FFF2-40B4-BE49-F238E27FC236}">
                  <a16:creationId xmlns:a16="http://schemas.microsoft.com/office/drawing/2014/main" id="{FED9C83E-F3A9-48B7-900E-CE7D0049679F}"/>
                </a:ext>
              </a:extLst>
            </p:cNvPr>
            <p:cNvSpPr/>
            <p:nvPr/>
          </p:nvSpPr>
          <p:spPr>
            <a:xfrm>
              <a:off x="1267651" y="4393246"/>
              <a:ext cx="357190" cy="212728"/>
            </a:xfrm>
            <a:prstGeom prst="rect">
              <a:avLst/>
            </a:prstGeom>
            <a:gradFill>
              <a:gsLst>
                <a:gs pos="100000">
                  <a:srgbClr val="33FFFF"/>
                </a:gs>
                <a:gs pos="0">
                  <a:srgbClr val="CCFFFF"/>
                </a:gs>
                <a:gs pos="100000">
                  <a:schemeClr val="accent1">
                    <a:tint val="23500"/>
                    <a:satMod val="160000"/>
                  </a:schemeClr>
                </a:gs>
              </a:gsLst>
              <a:lin ang="5400000" scaled="0"/>
            </a:gradFill>
            <a:ln w="1905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02" name="TextBox 122">
              <a:extLst>
                <a:ext uri="{FF2B5EF4-FFF2-40B4-BE49-F238E27FC236}">
                  <a16:creationId xmlns:a16="http://schemas.microsoft.com/office/drawing/2014/main" id="{116585E2-1025-4035-B95B-F604C542F04E}"/>
                </a:ext>
              </a:extLst>
            </p:cNvPr>
            <p:cNvSpPr txBox="1"/>
            <p:nvPr/>
          </p:nvSpPr>
          <p:spPr>
            <a:xfrm>
              <a:off x="1246696" y="4365867"/>
              <a:ext cx="415498" cy="261610"/>
            </a:xfrm>
            <a:prstGeom prst="rect">
              <a:avLst/>
            </a:prstGeom>
            <a:noFill/>
          </p:spPr>
          <p:txBody>
            <a:bodyPr wrap="none" rtlCol="0">
              <a:spAutoFit/>
            </a:bodyPr>
            <a:lstStyle/>
            <a:p>
              <a:r>
                <a:rPr lang="en-US" altLang="zh-CN" sz="1100" b="1" dirty="0" err="1">
                  <a:solidFill>
                    <a:srgbClr val="11576A"/>
                  </a:solidFill>
                  <a:latin typeface="+mn-ea"/>
                </a:rPr>
                <a:t>obj</a:t>
              </a:r>
              <a:endParaRPr lang="zh-CN" altLang="en-US" sz="1100" b="1" dirty="0">
                <a:solidFill>
                  <a:srgbClr val="11576A"/>
                </a:solidFill>
                <a:latin typeface="+mn-ea"/>
              </a:endParaRPr>
            </a:p>
          </p:txBody>
        </p:sp>
        <p:sp>
          <p:nvSpPr>
            <p:cNvPr id="103" name="矩形 102">
              <a:extLst>
                <a:ext uri="{FF2B5EF4-FFF2-40B4-BE49-F238E27FC236}">
                  <a16:creationId xmlns:a16="http://schemas.microsoft.com/office/drawing/2014/main" id="{2A7E3D12-5C07-4F19-80AB-1556D19C1F0F}"/>
                </a:ext>
              </a:extLst>
            </p:cNvPr>
            <p:cNvSpPr/>
            <p:nvPr/>
          </p:nvSpPr>
          <p:spPr>
            <a:xfrm>
              <a:off x="1623145" y="4393246"/>
              <a:ext cx="357190" cy="212728"/>
            </a:xfrm>
            <a:prstGeom prst="rect">
              <a:avLst/>
            </a:prstGeom>
            <a:gradFill>
              <a:gsLst>
                <a:gs pos="100000">
                  <a:srgbClr val="33FFFF"/>
                </a:gs>
                <a:gs pos="0">
                  <a:srgbClr val="CCFFFF"/>
                </a:gs>
                <a:gs pos="100000">
                  <a:schemeClr val="accent1">
                    <a:tint val="23500"/>
                    <a:satMod val="160000"/>
                  </a:schemeClr>
                </a:gs>
              </a:gsLst>
              <a:lin ang="5400000" scaled="0"/>
            </a:gradFill>
            <a:ln w="1905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04" name="TextBox 125">
              <a:extLst>
                <a:ext uri="{FF2B5EF4-FFF2-40B4-BE49-F238E27FC236}">
                  <a16:creationId xmlns:a16="http://schemas.microsoft.com/office/drawing/2014/main" id="{038907F6-B041-42FF-BA7D-AE95AFD52692}"/>
                </a:ext>
              </a:extLst>
            </p:cNvPr>
            <p:cNvSpPr txBox="1"/>
            <p:nvPr/>
          </p:nvSpPr>
          <p:spPr>
            <a:xfrm>
              <a:off x="1549805" y="4365867"/>
              <a:ext cx="513282" cy="261610"/>
            </a:xfrm>
            <a:prstGeom prst="rect">
              <a:avLst/>
            </a:prstGeom>
            <a:noFill/>
          </p:spPr>
          <p:txBody>
            <a:bodyPr wrap="none" rtlCol="0">
              <a:spAutoFit/>
            </a:bodyPr>
            <a:lstStyle/>
            <a:p>
              <a:r>
                <a:rPr lang="en-US" altLang="zh-CN" sz="1100" b="1" dirty="0">
                  <a:solidFill>
                    <a:srgbClr val="11576A"/>
                  </a:solidFill>
                  <a:latin typeface="+mn-ea"/>
                </a:rPr>
                <a:t>spell</a:t>
              </a:r>
              <a:endParaRPr lang="zh-CN" altLang="en-US" sz="1100" b="1" dirty="0">
                <a:solidFill>
                  <a:srgbClr val="11576A"/>
                </a:solidFill>
                <a:latin typeface="+mn-ea"/>
              </a:endParaRPr>
            </a:p>
          </p:txBody>
        </p:sp>
        <p:sp>
          <p:nvSpPr>
            <p:cNvPr id="105" name="矩形 104">
              <a:extLst>
                <a:ext uri="{FF2B5EF4-FFF2-40B4-BE49-F238E27FC236}">
                  <a16:creationId xmlns:a16="http://schemas.microsoft.com/office/drawing/2014/main" id="{81007D0B-9978-475B-82AD-EB5C93526A49}"/>
                </a:ext>
              </a:extLst>
            </p:cNvPr>
            <p:cNvSpPr/>
            <p:nvPr/>
          </p:nvSpPr>
          <p:spPr>
            <a:xfrm>
              <a:off x="2020296" y="4393246"/>
              <a:ext cx="357190" cy="212728"/>
            </a:xfrm>
            <a:prstGeom prst="rect">
              <a:avLst/>
            </a:prstGeom>
            <a:gradFill>
              <a:gsLst>
                <a:gs pos="100000">
                  <a:srgbClr val="33FFFF"/>
                </a:gs>
                <a:gs pos="0">
                  <a:srgbClr val="CCFFFF"/>
                </a:gs>
                <a:gs pos="100000">
                  <a:schemeClr val="accent1">
                    <a:tint val="23500"/>
                    <a:satMod val="160000"/>
                  </a:schemeClr>
                </a:gs>
              </a:gsLst>
              <a:lin ang="5400000" scaled="0"/>
            </a:gradFill>
            <a:ln w="1905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06" name="TextBox 128">
              <a:extLst>
                <a:ext uri="{FF2B5EF4-FFF2-40B4-BE49-F238E27FC236}">
                  <a16:creationId xmlns:a16="http://schemas.microsoft.com/office/drawing/2014/main" id="{32B7B196-2897-48B8-AEAD-AF47399C850A}"/>
                </a:ext>
              </a:extLst>
            </p:cNvPr>
            <p:cNvSpPr txBox="1"/>
            <p:nvPr/>
          </p:nvSpPr>
          <p:spPr>
            <a:xfrm>
              <a:off x="2046016" y="4365867"/>
              <a:ext cx="349776" cy="261610"/>
            </a:xfrm>
            <a:prstGeom prst="rect">
              <a:avLst/>
            </a:prstGeom>
            <a:noFill/>
          </p:spPr>
          <p:txBody>
            <a:bodyPr wrap="none" rtlCol="0">
              <a:spAutoFit/>
            </a:bodyPr>
            <a:lstStyle/>
            <a:p>
              <a:r>
                <a:rPr lang="en-US" altLang="zh-CN" sz="1100" b="1" dirty="0">
                  <a:solidFill>
                    <a:srgbClr val="11576A"/>
                  </a:solidFill>
                  <a:latin typeface="+mn-ea"/>
                </a:rPr>
                <a:t>all</a:t>
              </a:r>
              <a:endParaRPr lang="zh-CN" altLang="en-US" sz="1100" b="1" dirty="0">
                <a:solidFill>
                  <a:srgbClr val="11576A"/>
                </a:solidFill>
                <a:latin typeface="+mn-ea"/>
              </a:endParaRPr>
            </a:p>
          </p:txBody>
        </p:sp>
        <p:sp>
          <p:nvSpPr>
            <p:cNvPr id="107" name="矩形 106">
              <a:extLst>
                <a:ext uri="{FF2B5EF4-FFF2-40B4-BE49-F238E27FC236}">
                  <a16:creationId xmlns:a16="http://schemas.microsoft.com/office/drawing/2014/main" id="{7A37FE48-2D9F-4612-BB58-D0362B5D7317}"/>
                </a:ext>
              </a:extLst>
            </p:cNvPr>
            <p:cNvSpPr/>
            <p:nvPr/>
          </p:nvSpPr>
          <p:spPr>
            <a:xfrm>
              <a:off x="2409869" y="4393246"/>
              <a:ext cx="357190" cy="212728"/>
            </a:xfrm>
            <a:prstGeom prst="rect">
              <a:avLst/>
            </a:prstGeom>
            <a:gradFill>
              <a:gsLst>
                <a:gs pos="100000">
                  <a:srgbClr val="33FFFF"/>
                </a:gs>
                <a:gs pos="0">
                  <a:srgbClr val="CCFFFF"/>
                </a:gs>
                <a:gs pos="100000">
                  <a:schemeClr val="accent1">
                    <a:tint val="23500"/>
                    <a:satMod val="160000"/>
                  </a:schemeClr>
                </a:gs>
              </a:gsLst>
              <a:lin ang="5400000" scaled="0"/>
            </a:gradFill>
            <a:ln w="1905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08" name="TextBox 131">
              <a:extLst>
                <a:ext uri="{FF2B5EF4-FFF2-40B4-BE49-F238E27FC236}">
                  <a16:creationId xmlns:a16="http://schemas.microsoft.com/office/drawing/2014/main" id="{9B7AC1C6-C3C8-464E-A797-E2DB1DB9838B}"/>
                </a:ext>
              </a:extLst>
            </p:cNvPr>
            <p:cNvSpPr txBox="1"/>
            <p:nvPr/>
          </p:nvSpPr>
          <p:spPr>
            <a:xfrm>
              <a:off x="2377486" y="4365867"/>
              <a:ext cx="434734" cy="261610"/>
            </a:xfrm>
            <a:prstGeom prst="rect">
              <a:avLst/>
            </a:prstGeom>
            <a:noFill/>
          </p:spPr>
          <p:txBody>
            <a:bodyPr wrap="none" rtlCol="0">
              <a:spAutoFit/>
            </a:bodyPr>
            <a:lstStyle/>
            <a:p>
              <a:r>
                <a:rPr lang="en-US" altLang="zh-CN" sz="1100" b="1" dirty="0">
                  <a:solidFill>
                    <a:srgbClr val="11576A"/>
                  </a:solidFill>
                  <a:latin typeface="+mn-ea"/>
                </a:rPr>
                <a:t>last</a:t>
              </a:r>
              <a:endParaRPr lang="zh-CN" altLang="en-US" sz="1100" b="1" dirty="0">
                <a:solidFill>
                  <a:srgbClr val="11576A"/>
                </a:solidFill>
                <a:latin typeface="+mn-ea"/>
              </a:endParaRPr>
            </a:p>
          </p:txBody>
        </p:sp>
        <p:sp>
          <p:nvSpPr>
            <p:cNvPr id="109" name="矩形 108">
              <a:extLst>
                <a:ext uri="{FF2B5EF4-FFF2-40B4-BE49-F238E27FC236}">
                  <a16:creationId xmlns:a16="http://schemas.microsoft.com/office/drawing/2014/main" id="{DD93A228-2DF1-4884-8075-78D53AB0FFA6}"/>
                </a:ext>
              </a:extLst>
            </p:cNvPr>
            <p:cNvSpPr/>
            <p:nvPr/>
          </p:nvSpPr>
          <p:spPr>
            <a:xfrm>
              <a:off x="2766891" y="4393246"/>
              <a:ext cx="357190" cy="212728"/>
            </a:xfrm>
            <a:prstGeom prst="rect">
              <a:avLst/>
            </a:prstGeom>
            <a:gradFill>
              <a:gsLst>
                <a:gs pos="100000">
                  <a:srgbClr val="33FFFF"/>
                </a:gs>
                <a:gs pos="0">
                  <a:srgbClr val="CCFFFF"/>
                </a:gs>
                <a:gs pos="100000">
                  <a:schemeClr val="accent1">
                    <a:tint val="23500"/>
                    <a:satMod val="160000"/>
                  </a:schemeClr>
                </a:gs>
              </a:gsLst>
              <a:lin ang="5400000" scaled="0"/>
            </a:gradFill>
            <a:ln w="1905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10" name="TextBox 134">
              <a:extLst>
                <a:ext uri="{FF2B5EF4-FFF2-40B4-BE49-F238E27FC236}">
                  <a16:creationId xmlns:a16="http://schemas.microsoft.com/office/drawing/2014/main" id="{CFE32C9D-50C5-4674-966A-ECA41158E09C}"/>
                </a:ext>
              </a:extLst>
            </p:cNvPr>
            <p:cNvSpPr txBox="1"/>
            <p:nvPr/>
          </p:nvSpPr>
          <p:spPr>
            <a:xfrm>
              <a:off x="2707836" y="4365867"/>
              <a:ext cx="470000" cy="261610"/>
            </a:xfrm>
            <a:prstGeom prst="rect">
              <a:avLst/>
            </a:prstGeom>
            <a:noFill/>
          </p:spPr>
          <p:txBody>
            <a:bodyPr wrap="none" rtlCol="0">
              <a:spAutoFit/>
            </a:bodyPr>
            <a:lstStyle/>
            <a:p>
              <a:r>
                <a:rPr lang="en-US" altLang="zh-CN" sz="1100" b="1" dirty="0">
                  <a:solidFill>
                    <a:srgbClr val="11576A"/>
                  </a:solidFill>
                  <a:latin typeface="+mn-ea"/>
                </a:rPr>
                <a:t>first</a:t>
              </a:r>
              <a:endParaRPr lang="zh-CN" altLang="en-US" sz="1100" b="1" dirty="0">
                <a:solidFill>
                  <a:srgbClr val="11576A"/>
                </a:solidFill>
                <a:latin typeface="+mn-ea"/>
              </a:endParaRPr>
            </a:p>
          </p:txBody>
        </p:sp>
        <p:sp>
          <p:nvSpPr>
            <p:cNvPr id="111" name="矩形 110">
              <a:extLst>
                <a:ext uri="{FF2B5EF4-FFF2-40B4-BE49-F238E27FC236}">
                  <a16:creationId xmlns:a16="http://schemas.microsoft.com/office/drawing/2014/main" id="{41A20619-C91B-400B-9F23-C77ABA0443B2}"/>
                </a:ext>
              </a:extLst>
            </p:cNvPr>
            <p:cNvSpPr/>
            <p:nvPr/>
          </p:nvSpPr>
          <p:spPr>
            <a:xfrm>
              <a:off x="4592191" y="3535131"/>
              <a:ext cx="468000" cy="212728"/>
            </a:xfrm>
            <a:prstGeom prst="rect">
              <a:avLst/>
            </a:prstGeom>
            <a:gradFill>
              <a:gsLst>
                <a:gs pos="100000">
                  <a:srgbClr val="33FFFF"/>
                </a:gs>
                <a:gs pos="0">
                  <a:srgbClr val="CCFFFF"/>
                </a:gs>
                <a:gs pos="100000">
                  <a:schemeClr val="accent1">
                    <a:tint val="23500"/>
                    <a:satMod val="160000"/>
                  </a:schemeClr>
                </a:gs>
              </a:gsLst>
              <a:lin ang="5400000" scaled="0"/>
            </a:gradFill>
            <a:ln w="1905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12" name="TextBox 137">
              <a:extLst>
                <a:ext uri="{FF2B5EF4-FFF2-40B4-BE49-F238E27FC236}">
                  <a16:creationId xmlns:a16="http://schemas.microsoft.com/office/drawing/2014/main" id="{C71E8B27-BF5E-439B-8F59-09E299F7F9EF}"/>
                </a:ext>
              </a:extLst>
            </p:cNvPr>
            <p:cNvSpPr txBox="1"/>
            <p:nvPr/>
          </p:nvSpPr>
          <p:spPr>
            <a:xfrm>
              <a:off x="4546979" y="3514960"/>
              <a:ext cx="506870" cy="253916"/>
            </a:xfrm>
            <a:prstGeom prst="rect">
              <a:avLst/>
            </a:prstGeom>
            <a:noFill/>
          </p:spPr>
          <p:txBody>
            <a:bodyPr wrap="none" rtlCol="0">
              <a:spAutoFit/>
            </a:bodyPr>
            <a:lstStyle/>
            <a:p>
              <a:r>
                <a:rPr lang="en-US" altLang="zh-CN" sz="1050" b="1" spc="-100" dirty="0">
                  <a:solidFill>
                    <a:srgbClr val="11576A"/>
                  </a:solidFill>
                  <a:latin typeface="+mn-ea"/>
                </a:rPr>
                <a:t>count</a:t>
              </a:r>
              <a:endParaRPr lang="zh-CN" altLang="en-US" sz="1050" b="1" spc="-100" dirty="0">
                <a:solidFill>
                  <a:srgbClr val="11576A"/>
                </a:solidFill>
                <a:latin typeface="+mn-ea"/>
              </a:endParaRPr>
            </a:p>
          </p:txBody>
        </p:sp>
        <p:grpSp>
          <p:nvGrpSpPr>
            <p:cNvPr id="113" name="组合 112">
              <a:extLst>
                <a:ext uri="{FF2B5EF4-FFF2-40B4-BE49-F238E27FC236}">
                  <a16:creationId xmlns:a16="http://schemas.microsoft.com/office/drawing/2014/main" id="{B57B5C73-DA4D-49F0-8043-ED1E397FB2FC}"/>
                </a:ext>
              </a:extLst>
            </p:cNvPr>
            <p:cNvGrpSpPr/>
            <p:nvPr/>
          </p:nvGrpSpPr>
          <p:grpSpPr>
            <a:xfrm>
              <a:off x="2839455" y="4613188"/>
              <a:ext cx="214314" cy="403833"/>
              <a:chOff x="3176581" y="4486287"/>
              <a:chExt cx="214314" cy="403833"/>
            </a:xfrm>
          </p:grpSpPr>
          <p:sp>
            <p:nvSpPr>
              <p:cNvPr id="187" name="椭圆 186">
                <a:extLst>
                  <a:ext uri="{FF2B5EF4-FFF2-40B4-BE49-F238E27FC236}">
                    <a16:creationId xmlns:a16="http://schemas.microsoft.com/office/drawing/2014/main" id="{E78DB15E-A222-463B-8208-386C23EE11CA}"/>
                  </a:ext>
                </a:extLst>
              </p:cNvPr>
              <p:cNvSpPr/>
              <p:nvPr/>
            </p:nvSpPr>
            <p:spPr>
              <a:xfrm>
                <a:off x="3176581" y="4675806"/>
                <a:ext cx="214314" cy="214314"/>
              </a:xfrm>
              <a:prstGeom prst="ellipse">
                <a:avLst/>
              </a:prstGeom>
              <a:gradFill>
                <a:gsLst>
                  <a:gs pos="100000">
                    <a:srgbClr val="33FFFF"/>
                  </a:gs>
                  <a:gs pos="0">
                    <a:srgbClr val="CCFFFF"/>
                  </a:gs>
                  <a:gs pos="100000">
                    <a:schemeClr val="accent1">
                      <a:tint val="23500"/>
                      <a:satMod val="160000"/>
                    </a:schemeClr>
                  </a:gs>
                </a:gsLst>
                <a:lin ang="5400000" scaled="0"/>
              </a:gradFill>
              <a:ln w="1905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88" name="直接箭头连接符 187">
                <a:extLst>
                  <a:ext uri="{FF2B5EF4-FFF2-40B4-BE49-F238E27FC236}">
                    <a16:creationId xmlns:a16="http://schemas.microsoft.com/office/drawing/2014/main" id="{6839359D-CE2A-450E-BA1E-C012C19E2678}"/>
                  </a:ext>
                </a:extLst>
              </p:cNvPr>
              <p:cNvCxnSpPr/>
              <p:nvPr/>
            </p:nvCxnSpPr>
            <p:spPr>
              <a:xfrm rot="16200000" flipH="1">
                <a:off x="3189962" y="4576287"/>
                <a:ext cx="180000" cy="0"/>
              </a:xfrm>
              <a:prstGeom prst="straightConnector1">
                <a:avLst/>
              </a:prstGeom>
              <a:ln w="28575">
                <a:solidFill>
                  <a:srgbClr val="11576A"/>
                </a:solidFill>
                <a:headEnd w="med" len="sm"/>
                <a:tailEnd type="triangle" w="med" len="sm"/>
              </a:ln>
            </p:spPr>
            <p:style>
              <a:lnRef idx="1">
                <a:schemeClr val="accent1"/>
              </a:lnRef>
              <a:fillRef idx="0">
                <a:schemeClr val="accent1"/>
              </a:fillRef>
              <a:effectRef idx="0">
                <a:schemeClr val="accent1"/>
              </a:effectRef>
              <a:fontRef idx="minor">
                <a:schemeClr val="tx1"/>
              </a:fontRef>
            </p:style>
          </p:cxnSp>
        </p:grpSp>
        <p:grpSp>
          <p:nvGrpSpPr>
            <p:cNvPr id="114" name="组合 113">
              <a:extLst>
                <a:ext uri="{FF2B5EF4-FFF2-40B4-BE49-F238E27FC236}">
                  <a16:creationId xmlns:a16="http://schemas.microsoft.com/office/drawing/2014/main" id="{C0E99D8E-BF5F-4138-811C-E411EE92024D}"/>
                </a:ext>
              </a:extLst>
            </p:cNvPr>
            <p:cNvGrpSpPr/>
            <p:nvPr/>
          </p:nvGrpSpPr>
          <p:grpSpPr>
            <a:xfrm>
              <a:off x="2485437" y="4613188"/>
              <a:ext cx="214314" cy="403833"/>
              <a:chOff x="3176581" y="4486287"/>
              <a:chExt cx="214314" cy="403833"/>
            </a:xfrm>
          </p:grpSpPr>
          <p:sp>
            <p:nvSpPr>
              <p:cNvPr id="185" name="椭圆 184">
                <a:extLst>
                  <a:ext uri="{FF2B5EF4-FFF2-40B4-BE49-F238E27FC236}">
                    <a16:creationId xmlns:a16="http://schemas.microsoft.com/office/drawing/2014/main" id="{94E56BCD-FB40-41D9-81C6-12A47658876A}"/>
                  </a:ext>
                </a:extLst>
              </p:cNvPr>
              <p:cNvSpPr/>
              <p:nvPr/>
            </p:nvSpPr>
            <p:spPr>
              <a:xfrm>
                <a:off x="3176581" y="4675806"/>
                <a:ext cx="214314" cy="214314"/>
              </a:xfrm>
              <a:prstGeom prst="ellipse">
                <a:avLst/>
              </a:prstGeom>
              <a:gradFill>
                <a:gsLst>
                  <a:gs pos="100000">
                    <a:srgbClr val="33FFFF"/>
                  </a:gs>
                  <a:gs pos="0">
                    <a:srgbClr val="CCFFFF"/>
                  </a:gs>
                  <a:gs pos="100000">
                    <a:schemeClr val="accent1">
                      <a:tint val="23500"/>
                      <a:satMod val="160000"/>
                    </a:schemeClr>
                  </a:gs>
                </a:gsLst>
                <a:lin ang="5400000" scaled="0"/>
              </a:gradFill>
              <a:ln w="1905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86" name="直接箭头连接符 185">
                <a:extLst>
                  <a:ext uri="{FF2B5EF4-FFF2-40B4-BE49-F238E27FC236}">
                    <a16:creationId xmlns:a16="http://schemas.microsoft.com/office/drawing/2014/main" id="{D7780EC6-437E-4F6A-BD99-F11474BF4934}"/>
                  </a:ext>
                </a:extLst>
              </p:cNvPr>
              <p:cNvCxnSpPr/>
              <p:nvPr/>
            </p:nvCxnSpPr>
            <p:spPr>
              <a:xfrm rot="16200000" flipH="1">
                <a:off x="3189962" y="4576287"/>
                <a:ext cx="180000" cy="0"/>
              </a:xfrm>
              <a:prstGeom prst="straightConnector1">
                <a:avLst/>
              </a:prstGeom>
              <a:ln w="28575">
                <a:solidFill>
                  <a:srgbClr val="11576A"/>
                </a:solidFill>
                <a:headEnd w="med" len="sm"/>
                <a:tailEnd type="triangle" w="med" len="sm"/>
              </a:ln>
            </p:spPr>
            <p:style>
              <a:lnRef idx="1">
                <a:schemeClr val="accent1"/>
              </a:lnRef>
              <a:fillRef idx="0">
                <a:schemeClr val="accent1"/>
              </a:fillRef>
              <a:effectRef idx="0">
                <a:schemeClr val="accent1"/>
              </a:effectRef>
              <a:fontRef idx="minor">
                <a:schemeClr val="tx1"/>
              </a:fontRef>
            </p:style>
          </p:cxnSp>
        </p:grpSp>
        <p:grpSp>
          <p:nvGrpSpPr>
            <p:cNvPr id="115" name="组合 114">
              <a:extLst>
                <a:ext uri="{FF2B5EF4-FFF2-40B4-BE49-F238E27FC236}">
                  <a16:creationId xmlns:a16="http://schemas.microsoft.com/office/drawing/2014/main" id="{D9FD9432-A458-4552-BD6B-435B335690AB}"/>
                </a:ext>
              </a:extLst>
            </p:cNvPr>
            <p:cNvGrpSpPr/>
            <p:nvPr/>
          </p:nvGrpSpPr>
          <p:grpSpPr>
            <a:xfrm>
              <a:off x="2091734" y="4613188"/>
              <a:ext cx="214314" cy="403833"/>
              <a:chOff x="3176581" y="4486287"/>
              <a:chExt cx="214314" cy="403833"/>
            </a:xfrm>
          </p:grpSpPr>
          <p:sp>
            <p:nvSpPr>
              <p:cNvPr id="183" name="椭圆 182">
                <a:extLst>
                  <a:ext uri="{FF2B5EF4-FFF2-40B4-BE49-F238E27FC236}">
                    <a16:creationId xmlns:a16="http://schemas.microsoft.com/office/drawing/2014/main" id="{9C1C412D-A18D-432E-A2FA-7257A2EA4974}"/>
                  </a:ext>
                </a:extLst>
              </p:cNvPr>
              <p:cNvSpPr/>
              <p:nvPr/>
            </p:nvSpPr>
            <p:spPr>
              <a:xfrm>
                <a:off x="3176581" y="4675806"/>
                <a:ext cx="214314" cy="214314"/>
              </a:xfrm>
              <a:prstGeom prst="ellipse">
                <a:avLst/>
              </a:prstGeom>
              <a:gradFill>
                <a:gsLst>
                  <a:gs pos="100000">
                    <a:srgbClr val="33FFFF"/>
                  </a:gs>
                  <a:gs pos="0">
                    <a:srgbClr val="CCFFFF"/>
                  </a:gs>
                  <a:gs pos="100000">
                    <a:schemeClr val="accent1">
                      <a:tint val="23500"/>
                      <a:satMod val="160000"/>
                    </a:schemeClr>
                  </a:gs>
                </a:gsLst>
                <a:lin ang="5400000" scaled="0"/>
              </a:gradFill>
              <a:ln w="1905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84" name="直接箭头连接符 183">
                <a:extLst>
                  <a:ext uri="{FF2B5EF4-FFF2-40B4-BE49-F238E27FC236}">
                    <a16:creationId xmlns:a16="http://schemas.microsoft.com/office/drawing/2014/main" id="{1ADDEBD7-121E-4AB5-95BD-53EDC050634C}"/>
                  </a:ext>
                </a:extLst>
              </p:cNvPr>
              <p:cNvCxnSpPr/>
              <p:nvPr/>
            </p:nvCxnSpPr>
            <p:spPr>
              <a:xfrm rot="16200000" flipH="1">
                <a:off x="3189962" y="4576287"/>
                <a:ext cx="180000" cy="0"/>
              </a:xfrm>
              <a:prstGeom prst="straightConnector1">
                <a:avLst/>
              </a:prstGeom>
              <a:ln w="28575">
                <a:solidFill>
                  <a:srgbClr val="11576A"/>
                </a:solidFill>
                <a:headEnd w="med" len="sm"/>
                <a:tailEnd type="triangle" w="med" len="sm"/>
              </a:ln>
            </p:spPr>
            <p:style>
              <a:lnRef idx="1">
                <a:schemeClr val="accent1"/>
              </a:lnRef>
              <a:fillRef idx="0">
                <a:schemeClr val="accent1"/>
              </a:fillRef>
              <a:effectRef idx="0">
                <a:schemeClr val="accent1"/>
              </a:effectRef>
              <a:fontRef idx="minor">
                <a:schemeClr val="tx1"/>
              </a:fontRef>
            </p:style>
          </p:cxnSp>
        </p:grpSp>
        <p:grpSp>
          <p:nvGrpSpPr>
            <p:cNvPr id="116" name="组合 115">
              <a:extLst>
                <a:ext uri="{FF2B5EF4-FFF2-40B4-BE49-F238E27FC236}">
                  <a16:creationId xmlns:a16="http://schemas.microsoft.com/office/drawing/2014/main" id="{F6753E86-E73E-41AD-9882-BDC0500BEA50}"/>
                </a:ext>
              </a:extLst>
            </p:cNvPr>
            <p:cNvGrpSpPr/>
            <p:nvPr/>
          </p:nvGrpSpPr>
          <p:grpSpPr>
            <a:xfrm>
              <a:off x="1694856" y="4613188"/>
              <a:ext cx="214314" cy="403833"/>
              <a:chOff x="3176581" y="4486287"/>
              <a:chExt cx="214314" cy="403833"/>
            </a:xfrm>
          </p:grpSpPr>
          <p:sp>
            <p:nvSpPr>
              <p:cNvPr id="181" name="椭圆 180">
                <a:extLst>
                  <a:ext uri="{FF2B5EF4-FFF2-40B4-BE49-F238E27FC236}">
                    <a16:creationId xmlns:a16="http://schemas.microsoft.com/office/drawing/2014/main" id="{E142190B-C97A-4372-8C58-E63F97FB8D4C}"/>
                  </a:ext>
                </a:extLst>
              </p:cNvPr>
              <p:cNvSpPr/>
              <p:nvPr/>
            </p:nvSpPr>
            <p:spPr>
              <a:xfrm>
                <a:off x="3176581" y="4675806"/>
                <a:ext cx="214314" cy="214314"/>
              </a:xfrm>
              <a:prstGeom prst="ellipse">
                <a:avLst/>
              </a:prstGeom>
              <a:gradFill>
                <a:gsLst>
                  <a:gs pos="100000">
                    <a:srgbClr val="33FFFF"/>
                  </a:gs>
                  <a:gs pos="0">
                    <a:srgbClr val="CCFFFF"/>
                  </a:gs>
                  <a:gs pos="100000">
                    <a:schemeClr val="accent1">
                      <a:tint val="23500"/>
                      <a:satMod val="160000"/>
                    </a:schemeClr>
                  </a:gs>
                </a:gsLst>
                <a:lin ang="5400000" scaled="0"/>
              </a:gradFill>
              <a:ln w="1905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82" name="直接箭头连接符 181">
                <a:extLst>
                  <a:ext uri="{FF2B5EF4-FFF2-40B4-BE49-F238E27FC236}">
                    <a16:creationId xmlns:a16="http://schemas.microsoft.com/office/drawing/2014/main" id="{189A0F84-FE6F-4B02-88E0-29BB2B7BEF18}"/>
                  </a:ext>
                </a:extLst>
              </p:cNvPr>
              <p:cNvCxnSpPr/>
              <p:nvPr/>
            </p:nvCxnSpPr>
            <p:spPr>
              <a:xfrm rot="16200000" flipH="1">
                <a:off x="3189962" y="4576287"/>
                <a:ext cx="180000" cy="0"/>
              </a:xfrm>
              <a:prstGeom prst="straightConnector1">
                <a:avLst/>
              </a:prstGeom>
              <a:ln w="28575">
                <a:solidFill>
                  <a:srgbClr val="11576A"/>
                </a:solidFill>
                <a:headEnd w="med" len="sm"/>
                <a:tailEnd type="triangle" w="med" len="sm"/>
              </a:ln>
            </p:spPr>
            <p:style>
              <a:lnRef idx="1">
                <a:schemeClr val="accent1"/>
              </a:lnRef>
              <a:fillRef idx="0">
                <a:schemeClr val="accent1"/>
              </a:fillRef>
              <a:effectRef idx="0">
                <a:schemeClr val="accent1"/>
              </a:effectRef>
              <a:fontRef idx="minor">
                <a:schemeClr val="tx1"/>
              </a:fontRef>
            </p:style>
          </p:cxnSp>
        </p:grpSp>
        <p:grpSp>
          <p:nvGrpSpPr>
            <p:cNvPr id="117" name="组合 116">
              <a:extLst>
                <a:ext uri="{FF2B5EF4-FFF2-40B4-BE49-F238E27FC236}">
                  <a16:creationId xmlns:a16="http://schemas.microsoft.com/office/drawing/2014/main" id="{5235B174-5FD0-4B37-B920-330D75586BA4}"/>
                </a:ext>
              </a:extLst>
            </p:cNvPr>
            <p:cNvGrpSpPr/>
            <p:nvPr/>
          </p:nvGrpSpPr>
          <p:grpSpPr>
            <a:xfrm>
              <a:off x="1336079" y="4613188"/>
              <a:ext cx="214314" cy="403833"/>
              <a:chOff x="3176581" y="4486287"/>
              <a:chExt cx="214314" cy="403833"/>
            </a:xfrm>
          </p:grpSpPr>
          <p:sp>
            <p:nvSpPr>
              <p:cNvPr id="179" name="椭圆 178">
                <a:extLst>
                  <a:ext uri="{FF2B5EF4-FFF2-40B4-BE49-F238E27FC236}">
                    <a16:creationId xmlns:a16="http://schemas.microsoft.com/office/drawing/2014/main" id="{D2949660-098A-45BE-B4F8-496D2EA439D0}"/>
                  </a:ext>
                </a:extLst>
              </p:cNvPr>
              <p:cNvSpPr/>
              <p:nvPr/>
            </p:nvSpPr>
            <p:spPr>
              <a:xfrm>
                <a:off x="3176581" y="4675806"/>
                <a:ext cx="214314" cy="214314"/>
              </a:xfrm>
              <a:prstGeom prst="ellipse">
                <a:avLst/>
              </a:prstGeom>
              <a:gradFill>
                <a:gsLst>
                  <a:gs pos="100000">
                    <a:srgbClr val="33FFFF"/>
                  </a:gs>
                  <a:gs pos="0">
                    <a:srgbClr val="CCFFFF"/>
                  </a:gs>
                  <a:gs pos="100000">
                    <a:schemeClr val="accent1">
                      <a:tint val="23500"/>
                      <a:satMod val="160000"/>
                    </a:schemeClr>
                  </a:gs>
                </a:gsLst>
                <a:lin ang="5400000" scaled="0"/>
              </a:gradFill>
              <a:ln w="1905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80" name="直接箭头连接符 179">
                <a:extLst>
                  <a:ext uri="{FF2B5EF4-FFF2-40B4-BE49-F238E27FC236}">
                    <a16:creationId xmlns:a16="http://schemas.microsoft.com/office/drawing/2014/main" id="{0DF5AA76-8690-4456-93F6-A19F32AF894E}"/>
                  </a:ext>
                </a:extLst>
              </p:cNvPr>
              <p:cNvCxnSpPr/>
              <p:nvPr/>
            </p:nvCxnSpPr>
            <p:spPr>
              <a:xfrm rot="16200000" flipH="1">
                <a:off x="3189962" y="4576287"/>
                <a:ext cx="180000" cy="0"/>
              </a:xfrm>
              <a:prstGeom prst="straightConnector1">
                <a:avLst/>
              </a:prstGeom>
              <a:ln w="28575">
                <a:solidFill>
                  <a:srgbClr val="11576A"/>
                </a:solidFill>
                <a:headEnd w="med" len="sm"/>
                <a:tailEnd type="triangle" w="med" len="sm"/>
              </a:ln>
            </p:spPr>
            <p:style>
              <a:lnRef idx="1">
                <a:schemeClr val="accent1"/>
              </a:lnRef>
              <a:fillRef idx="0">
                <a:schemeClr val="accent1"/>
              </a:fillRef>
              <a:effectRef idx="0">
                <a:schemeClr val="accent1"/>
              </a:effectRef>
              <a:fontRef idx="minor">
                <a:schemeClr val="tx1"/>
              </a:fontRef>
            </p:style>
          </p:cxnSp>
        </p:grpSp>
        <p:grpSp>
          <p:nvGrpSpPr>
            <p:cNvPr id="118" name="组合 117">
              <a:extLst>
                <a:ext uri="{FF2B5EF4-FFF2-40B4-BE49-F238E27FC236}">
                  <a16:creationId xmlns:a16="http://schemas.microsoft.com/office/drawing/2014/main" id="{02996889-A02C-434E-9330-1E70B8655493}"/>
                </a:ext>
              </a:extLst>
            </p:cNvPr>
            <p:cNvGrpSpPr/>
            <p:nvPr/>
          </p:nvGrpSpPr>
          <p:grpSpPr>
            <a:xfrm>
              <a:off x="977301" y="4613188"/>
              <a:ext cx="214314" cy="403833"/>
              <a:chOff x="3176581" y="4486287"/>
              <a:chExt cx="214314" cy="403833"/>
            </a:xfrm>
          </p:grpSpPr>
          <p:sp>
            <p:nvSpPr>
              <p:cNvPr id="177" name="椭圆 176">
                <a:extLst>
                  <a:ext uri="{FF2B5EF4-FFF2-40B4-BE49-F238E27FC236}">
                    <a16:creationId xmlns:a16="http://schemas.microsoft.com/office/drawing/2014/main" id="{51EFDE50-2A86-4D49-BD4D-9F81BAD353C8}"/>
                  </a:ext>
                </a:extLst>
              </p:cNvPr>
              <p:cNvSpPr/>
              <p:nvPr/>
            </p:nvSpPr>
            <p:spPr>
              <a:xfrm>
                <a:off x="3176581" y="4675806"/>
                <a:ext cx="214314" cy="214314"/>
              </a:xfrm>
              <a:prstGeom prst="ellipse">
                <a:avLst/>
              </a:prstGeom>
              <a:gradFill>
                <a:gsLst>
                  <a:gs pos="100000">
                    <a:srgbClr val="33FFFF"/>
                  </a:gs>
                  <a:gs pos="0">
                    <a:srgbClr val="CCFFFF"/>
                  </a:gs>
                  <a:gs pos="100000">
                    <a:schemeClr val="accent1">
                      <a:tint val="23500"/>
                      <a:satMod val="160000"/>
                    </a:schemeClr>
                  </a:gs>
                </a:gsLst>
                <a:lin ang="5400000" scaled="0"/>
              </a:gradFill>
              <a:ln w="1905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78" name="直接箭头连接符 177">
                <a:extLst>
                  <a:ext uri="{FF2B5EF4-FFF2-40B4-BE49-F238E27FC236}">
                    <a16:creationId xmlns:a16="http://schemas.microsoft.com/office/drawing/2014/main" id="{C95227F1-8F80-4464-9BF9-5AD8C9C95A44}"/>
                  </a:ext>
                </a:extLst>
              </p:cNvPr>
              <p:cNvCxnSpPr/>
              <p:nvPr/>
            </p:nvCxnSpPr>
            <p:spPr>
              <a:xfrm rot="16200000" flipH="1">
                <a:off x="3189962" y="4576287"/>
                <a:ext cx="180000" cy="0"/>
              </a:xfrm>
              <a:prstGeom prst="straightConnector1">
                <a:avLst/>
              </a:prstGeom>
              <a:ln w="28575">
                <a:solidFill>
                  <a:srgbClr val="11576A"/>
                </a:solidFill>
                <a:headEnd w="med" len="sm"/>
                <a:tailEnd type="triangle" w="med" len="sm"/>
              </a:ln>
            </p:spPr>
            <p:style>
              <a:lnRef idx="1">
                <a:schemeClr val="accent1"/>
              </a:lnRef>
              <a:fillRef idx="0">
                <a:schemeClr val="accent1"/>
              </a:fillRef>
              <a:effectRef idx="0">
                <a:schemeClr val="accent1"/>
              </a:effectRef>
              <a:fontRef idx="minor">
                <a:schemeClr val="tx1"/>
              </a:fontRef>
            </p:style>
          </p:cxnSp>
        </p:grpSp>
        <p:grpSp>
          <p:nvGrpSpPr>
            <p:cNvPr id="119" name="组合 118">
              <a:extLst>
                <a:ext uri="{FF2B5EF4-FFF2-40B4-BE49-F238E27FC236}">
                  <a16:creationId xmlns:a16="http://schemas.microsoft.com/office/drawing/2014/main" id="{F382AC16-6F7C-4E9C-A4CD-130C90950733}"/>
                </a:ext>
              </a:extLst>
            </p:cNvPr>
            <p:cNvGrpSpPr/>
            <p:nvPr/>
          </p:nvGrpSpPr>
          <p:grpSpPr>
            <a:xfrm>
              <a:off x="3763383" y="3751171"/>
              <a:ext cx="214314" cy="403833"/>
              <a:chOff x="3176581" y="4486287"/>
              <a:chExt cx="214314" cy="403833"/>
            </a:xfrm>
          </p:grpSpPr>
          <p:sp>
            <p:nvSpPr>
              <p:cNvPr id="175" name="椭圆 174">
                <a:extLst>
                  <a:ext uri="{FF2B5EF4-FFF2-40B4-BE49-F238E27FC236}">
                    <a16:creationId xmlns:a16="http://schemas.microsoft.com/office/drawing/2014/main" id="{33AB215E-4E16-4981-BE7C-099E6F0E5A13}"/>
                  </a:ext>
                </a:extLst>
              </p:cNvPr>
              <p:cNvSpPr/>
              <p:nvPr/>
            </p:nvSpPr>
            <p:spPr>
              <a:xfrm>
                <a:off x="3176581" y="4675806"/>
                <a:ext cx="214314" cy="214314"/>
              </a:xfrm>
              <a:prstGeom prst="ellipse">
                <a:avLst/>
              </a:prstGeom>
              <a:gradFill>
                <a:gsLst>
                  <a:gs pos="100000">
                    <a:srgbClr val="33FFFF"/>
                  </a:gs>
                  <a:gs pos="0">
                    <a:srgbClr val="CCFFFF"/>
                  </a:gs>
                  <a:gs pos="100000">
                    <a:schemeClr val="accent1">
                      <a:tint val="23500"/>
                      <a:satMod val="160000"/>
                    </a:schemeClr>
                  </a:gs>
                </a:gsLst>
                <a:lin ang="5400000" scaled="0"/>
              </a:gradFill>
              <a:ln w="1905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76" name="直接箭头连接符 175">
                <a:extLst>
                  <a:ext uri="{FF2B5EF4-FFF2-40B4-BE49-F238E27FC236}">
                    <a16:creationId xmlns:a16="http://schemas.microsoft.com/office/drawing/2014/main" id="{2CE92DE0-984D-4D2C-BFF1-D4F89566D764}"/>
                  </a:ext>
                </a:extLst>
              </p:cNvPr>
              <p:cNvCxnSpPr/>
              <p:nvPr/>
            </p:nvCxnSpPr>
            <p:spPr>
              <a:xfrm rot="16200000" flipH="1">
                <a:off x="3189962" y="4576287"/>
                <a:ext cx="180000" cy="0"/>
              </a:xfrm>
              <a:prstGeom prst="straightConnector1">
                <a:avLst/>
              </a:prstGeom>
              <a:ln w="28575">
                <a:solidFill>
                  <a:srgbClr val="11576A"/>
                </a:solidFill>
                <a:headEnd w="med" len="sm"/>
                <a:tailEnd type="triangle" w="med" len="sm"/>
              </a:ln>
            </p:spPr>
            <p:style>
              <a:lnRef idx="1">
                <a:schemeClr val="accent1"/>
              </a:lnRef>
              <a:fillRef idx="0">
                <a:schemeClr val="accent1"/>
              </a:fillRef>
              <a:effectRef idx="0">
                <a:schemeClr val="accent1"/>
              </a:effectRef>
              <a:fontRef idx="minor">
                <a:schemeClr val="tx1"/>
              </a:fontRef>
            </p:style>
          </p:cxnSp>
        </p:grpSp>
        <p:grpSp>
          <p:nvGrpSpPr>
            <p:cNvPr id="120" name="组合 119">
              <a:extLst>
                <a:ext uri="{FF2B5EF4-FFF2-40B4-BE49-F238E27FC236}">
                  <a16:creationId xmlns:a16="http://schemas.microsoft.com/office/drawing/2014/main" id="{5AAF84D2-D8D9-48D4-A6A9-59A0E7C79377}"/>
                </a:ext>
              </a:extLst>
            </p:cNvPr>
            <p:cNvGrpSpPr/>
            <p:nvPr/>
          </p:nvGrpSpPr>
          <p:grpSpPr>
            <a:xfrm>
              <a:off x="3403015" y="3751171"/>
              <a:ext cx="214314" cy="403833"/>
              <a:chOff x="3176581" y="4486287"/>
              <a:chExt cx="214314" cy="403833"/>
            </a:xfrm>
          </p:grpSpPr>
          <p:sp>
            <p:nvSpPr>
              <p:cNvPr id="173" name="椭圆 172">
                <a:extLst>
                  <a:ext uri="{FF2B5EF4-FFF2-40B4-BE49-F238E27FC236}">
                    <a16:creationId xmlns:a16="http://schemas.microsoft.com/office/drawing/2014/main" id="{CE71831A-ECB5-4526-9501-4AF50BC42086}"/>
                  </a:ext>
                </a:extLst>
              </p:cNvPr>
              <p:cNvSpPr/>
              <p:nvPr/>
            </p:nvSpPr>
            <p:spPr>
              <a:xfrm>
                <a:off x="3176581" y="4675806"/>
                <a:ext cx="214314" cy="214314"/>
              </a:xfrm>
              <a:prstGeom prst="ellipse">
                <a:avLst/>
              </a:prstGeom>
              <a:gradFill>
                <a:gsLst>
                  <a:gs pos="100000">
                    <a:srgbClr val="33FFFF"/>
                  </a:gs>
                  <a:gs pos="0">
                    <a:srgbClr val="CCFFFF"/>
                  </a:gs>
                  <a:gs pos="100000">
                    <a:schemeClr val="accent1">
                      <a:tint val="23500"/>
                      <a:satMod val="160000"/>
                    </a:schemeClr>
                  </a:gs>
                </a:gsLst>
                <a:lin ang="5400000" scaled="0"/>
              </a:gradFill>
              <a:ln w="1905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74" name="直接箭头连接符 173">
                <a:extLst>
                  <a:ext uri="{FF2B5EF4-FFF2-40B4-BE49-F238E27FC236}">
                    <a16:creationId xmlns:a16="http://schemas.microsoft.com/office/drawing/2014/main" id="{CEF38014-9823-4982-8916-AAE496C7A1C7}"/>
                  </a:ext>
                </a:extLst>
              </p:cNvPr>
              <p:cNvCxnSpPr/>
              <p:nvPr/>
            </p:nvCxnSpPr>
            <p:spPr>
              <a:xfrm rot="16200000" flipH="1">
                <a:off x="3189962" y="4576287"/>
                <a:ext cx="180000" cy="0"/>
              </a:xfrm>
              <a:prstGeom prst="straightConnector1">
                <a:avLst/>
              </a:prstGeom>
              <a:ln w="28575">
                <a:solidFill>
                  <a:srgbClr val="11576A"/>
                </a:solidFill>
                <a:headEnd w="med" len="sm"/>
                <a:tailEnd type="triangle" w="med" len="sm"/>
              </a:ln>
            </p:spPr>
            <p:style>
              <a:lnRef idx="1">
                <a:schemeClr val="accent1"/>
              </a:lnRef>
              <a:fillRef idx="0">
                <a:schemeClr val="accent1"/>
              </a:fillRef>
              <a:effectRef idx="0">
                <a:schemeClr val="accent1"/>
              </a:effectRef>
              <a:fontRef idx="minor">
                <a:schemeClr val="tx1"/>
              </a:fontRef>
            </p:style>
          </p:cxnSp>
        </p:grpSp>
        <p:grpSp>
          <p:nvGrpSpPr>
            <p:cNvPr id="121" name="组合 120">
              <a:extLst>
                <a:ext uri="{FF2B5EF4-FFF2-40B4-BE49-F238E27FC236}">
                  <a16:creationId xmlns:a16="http://schemas.microsoft.com/office/drawing/2014/main" id="{6D7D200B-7ED1-4441-A512-E493E0458FA1}"/>
                </a:ext>
              </a:extLst>
            </p:cNvPr>
            <p:cNvGrpSpPr/>
            <p:nvPr/>
          </p:nvGrpSpPr>
          <p:grpSpPr>
            <a:xfrm>
              <a:off x="2987087" y="3751171"/>
              <a:ext cx="214314" cy="403833"/>
              <a:chOff x="3176581" y="4486287"/>
              <a:chExt cx="214314" cy="403833"/>
            </a:xfrm>
          </p:grpSpPr>
          <p:sp>
            <p:nvSpPr>
              <p:cNvPr id="171" name="椭圆 170">
                <a:extLst>
                  <a:ext uri="{FF2B5EF4-FFF2-40B4-BE49-F238E27FC236}">
                    <a16:creationId xmlns:a16="http://schemas.microsoft.com/office/drawing/2014/main" id="{7E721AFC-CBE5-4600-BA31-EB6BE4BD2FDC}"/>
                  </a:ext>
                </a:extLst>
              </p:cNvPr>
              <p:cNvSpPr/>
              <p:nvPr/>
            </p:nvSpPr>
            <p:spPr>
              <a:xfrm>
                <a:off x="3176581" y="4675806"/>
                <a:ext cx="214314" cy="214314"/>
              </a:xfrm>
              <a:prstGeom prst="ellipse">
                <a:avLst/>
              </a:prstGeom>
              <a:gradFill>
                <a:gsLst>
                  <a:gs pos="100000">
                    <a:srgbClr val="33FFFF"/>
                  </a:gs>
                  <a:gs pos="0">
                    <a:srgbClr val="CCFFFF"/>
                  </a:gs>
                  <a:gs pos="100000">
                    <a:schemeClr val="accent1">
                      <a:tint val="23500"/>
                      <a:satMod val="160000"/>
                    </a:schemeClr>
                  </a:gs>
                </a:gsLst>
                <a:lin ang="5400000" scaled="0"/>
              </a:gradFill>
              <a:ln w="1905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72" name="直接箭头连接符 171">
                <a:extLst>
                  <a:ext uri="{FF2B5EF4-FFF2-40B4-BE49-F238E27FC236}">
                    <a16:creationId xmlns:a16="http://schemas.microsoft.com/office/drawing/2014/main" id="{51B18585-ACCD-49A3-B2F3-069BD9569338}"/>
                  </a:ext>
                </a:extLst>
              </p:cNvPr>
              <p:cNvCxnSpPr/>
              <p:nvPr/>
            </p:nvCxnSpPr>
            <p:spPr>
              <a:xfrm rot="16200000" flipH="1">
                <a:off x="3189962" y="4576287"/>
                <a:ext cx="180000" cy="0"/>
              </a:xfrm>
              <a:prstGeom prst="straightConnector1">
                <a:avLst/>
              </a:prstGeom>
              <a:ln w="28575">
                <a:solidFill>
                  <a:srgbClr val="11576A"/>
                </a:solidFill>
                <a:headEnd w="med" len="sm"/>
                <a:tailEnd type="triangle" w="med" len="sm"/>
              </a:ln>
            </p:spPr>
            <p:style>
              <a:lnRef idx="1">
                <a:schemeClr val="accent1"/>
              </a:lnRef>
              <a:fillRef idx="0">
                <a:schemeClr val="accent1"/>
              </a:fillRef>
              <a:effectRef idx="0">
                <a:schemeClr val="accent1"/>
              </a:effectRef>
              <a:fontRef idx="minor">
                <a:schemeClr val="tx1"/>
              </a:fontRef>
            </p:style>
          </p:cxnSp>
        </p:grpSp>
        <p:grpSp>
          <p:nvGrpSpPr>
            <p:cNvPr id="122" name="组合 121">
              <a:extLst>
                <a:ext uri="{FF2B5EF4-FFF2-40B4-BE49-F238E27FC236}">
                  <a16:creationId xmlns:a16="http://schemas.microsoft.com/office/drawing/2014/main" id="{E8A56DC2-606D-44B8-B2C7-8457E834ACE9}"/>
                </a:ext>
              </a:extLst>
            </p:cNvPr>
            <p:cNvGrpSpPr/>
            <p:nvPr/>
          </p:nvGrpSpPr>
          <p:grpSpPr>
            <a:xfrm>
              <a:off x="3396666" y="2965174"/>
              <a:ext cx="214314" cy="403833"/>
              <a:chOff x="3176581" y="4486287"/>
              <a:chExt cx="214314" cy="403833"/>
            </a:xfrm>
          </p:grpSpPr>
          <p:sp>
            <p:nvSpPr>
              <p:cNvPr id="169" name="椭圆 168">
                <a:extLst>
                  <a:ext uri="{FF2B5EF4-FFF2-40B4-BE49-F238E27FC236}">
                    <a16:creationId xmlns:a16="http://schemas.microsoft.com/office/drawing/2014/main" id="{7B70BB66-0897-4DFF-986D-0EDFD8C37141}"/>
                  </a:ext>
                </a:extLst>
              </p:cNvPr>
              <p:cNvSpPr/>
              <p:nvPr/>
            </p:nvSpPr>
            <p:spPr>
              <a:xfrm>
                <a:off x="3176581" y="4675806"/>
                <a:ext cx="214314" cy="214314"/>
              </a:xfrm>
              <a:prstGeom prst="ellipse">
                <a:avLst/>
              </a:prstGeom>
              <a:gradFill>
                <a:gsLst>
                  <a:gs pos="100000">
                    <a:srgbClr val="33FFFF"/>
                  </a:gs>
                  <a:gs pos="0">
                    <a:srgbClr val="CCFFFF"/>
                  </a:gs>
                  <a:gs pos="100000">
                    <a:schemeClr val="accent1">
                      <a:tint val="23500"/>
                      <a:satMod val="160000"/>
                    </a:schemeClr>
                  </a:gs>
                </a:gsLst>
                <a:lin ang="5400000" scaled="0"/>
              </a:gradFill>
              <a:ln w="1905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70" name="直接箭头连接符 169">
                <a:extLst>
                  <a:ext uri="{FF2B5EF4-FFF2-40B4-BE49-F238E27FC236}">
                    <a16:creationId xmlns:a16="http://schemas.microsoft.com/office/drawing/2014/main" id="{6011BD9F-8704-4F82-874C-8A79E32FFD5F}"/>
                  </a:ext>
                </a:extLst>
              </p:cNvPr>
              <p:cNvCxnSpPr/>
              <p:nvPr/>
            </p:nvCxnSpPr>
            <p:spPr>
              <a:xfrm rot="16200000" flipH="1">
                <a:off x="3189962" y="4576287"/>
                <a:ext cx="180000" cy="0"/>
              </a:xfrm>
              <a:prstGeom prst="straightConnector1">
                <a:avLst/>
              </a:prstGeom>
              <a:ln w="28575">
                <a:solidFill>
                  <a:srgbClr val="11576A"/>
                </a:solidFill>
                <a:headEnd w="med" len="sm"/>
                <a:tailEnd type="triangle" w="med" len="sm"/>
              </a:ln>
            </p:spPr>
            <p:style>
              <a:lnRef idx="1">
                <a:schemeClr val="accent1"/>
              </a:lnRef>
              <a:fillRef idx="0">
                <a:schemeClr val="accent1"/>
              </a:fillRef>
              <a:effectRef idx="0">
                <a:schemeClr val="accent1"/>
              </a:effectRef>
              <a:fontRef idx="minor">
                <a:schemeClr val="tx1"/>
              </a:fontRef>
            </p:style>
          </p:cxnSp>
        </p:grpSp>
        <p:grpSp>
          <p:nvGrpSpPr>
            <p:cNvPr id="123" name="组合 122">
              <a:extLst>
                <a:ext uri="{FF2B5EF4-FFF2-40B4-BE49-F238E27FC236}">
                  <a16:creationId xmlns:a16="http://schemas.microsoft.com/office/drawing/2014/main" id="{C279E053-2DE2-4D2B-91F6-4A9B7513018A}"/>
                </a:ext>
              </a:extLst>
            </p:cNvPr>
            <p:cNvGrpSpPr/>
            <p:nvPr/>
          </p:nvGrpSpPr>
          <p:grpSpPr>
            <a:xfrm>
              <a:off x="2998205" y="2965174"/>
              <a:ext cx="214314" cy="403833"/>
              <a:chOff x="3176581" y="4486287"/>
              <a:chExt cx="214314" cy="403833"/>
            </a:xfrm>
          </p:grpSpPr>
          <p:sp>
            <p:nvSpPr>
              <p:cNvPr id="167" name="椭圆 166">
                <a:extLst>
                  <a:ext uri="{FF2B5EF4-FFF2-40B4-BE49-F238E27FC236}">
                    <a16:creationId xmlns:a16="http://schemas.microsoft.com/office/drawing/2014/main" id="{4BA72EF9-6C4B-4CD9-B15E-DE50715BB47B}"/>
                  </a:ext>
                </a:extLst>
              </p:cNvPr>
              <p:cNvSpPr/>
              <p:nvPr/>
            </p:nvSpPr>
            <p:spPr>
              <a:xfrm>
                <a:off x="3176581" y="4675806"/>
                <a:ext cx="214314" cy="214314"/>
              </a:xfrm>
              <a:prstGeom prst="ellipse">
                <a:avLst/>
              </a:prstGeom>
              <a:gradFill>
                <a:gsLst>
                  <a:gs pos="100000">
                    <a:srgbClr val="33FFFF"/>
                  </a:gs>
                  <a:gs pos="0">
                    <a:srgbClr val="CCFFFF"/>
                  </a:gs>
                  <a:gs pos="100000">
                    <a:schemeClr val="accent1">
                      <a:tint val="23500"/>
                      <a:satMod val="160000"/>
                    </a:schemeClr>
                  </a:gs>
                </a:gsLst>
                <a:lin ang="5400000" scaled="0"/>
              </a:gradFill>
              <a:ln w="1905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68" name="直接箭头连接符 167">
                <a:extLst>
                  <a:ext uri="{FF2B5EF4-FFF2-40B4-BE49-F238E27FC236}">
                    <a16:creationId xmlns:a16="http://schemas.microsoft.com/office/drawing/2014/main" id="{9C950F4F-F6F9-4B71-A0CC-A0388AFBFF7B}"/>
                  </a:ext>
                </a:extLst>
              </p:cNvPr>
              <p:cNvCxnSpPr/>
              <p:nvPr/>
            </p:nvCxnSpPr>
            <p:spPr>
              <a:xfrm rot="16200000" flipH="1">
                <a:off x="3189962" y="4576287"/>
                <a:ext cx="180000" cy="0"/>
              </a:xfrm>
              <a:prstGeom prst="straightConnector1">
                <a:avLst/>
              </a:prstGeom>
              <a:ln w="28575">
                <a:solidFill>
                  <a:srgbClr val="11576A"/>
                </a:solidFill>
                <a:headEnd w="med" len="sm"/>
                <a:tailEnd type="triangle" w="med" len="sm"/>
              </a:ln>
            </p:spPr>
            <p:style>
              <a:lnRef idx="1">
                <a:schemeClr val="accent1"/>
              </a:lnRef>
              <a:fillRef idx="0">
                <a:schemeClr val="accent1"/>
              </a:fillRef>
              <a:effectRef idx="0">
                <a:schemeClr val="accent1"/>
              </a:effectRef>
              <a:fontRef idx="minor">
                <a:schemeClr val="tx1"/>
              </a:fontRef>
            </p:style>
          </p:cxnSp>
        </p:grpSp>
        <p:grpSp>
          <p:nvGrpSpPr>
            <p:cNvPr id="124" name="组合 123">
              <a:extLst>
                <a:ext uri="{FF2B5EF4-FFF2-40B4-BE49-F238E27FC236}">
                  <a16:creationId xmlns:a16="http://schemas.microsoft.com/office/drawing/2014/main" id="{A3715BE0-1E22-4510-A160-E9EC4BBA26DB}"/>
                </a:ext>
              </a:extLst>
            </p:cNvPr>
            <p:cNvGrpSpPr/>
            <p:nvPr/>
          </p:nvGrpSpPr>
          <p:grpSpPr>
            <a:xfrm>
              <a:off x="2639428" y="2965174"/>
              <a:ext cx="214314" cy="403833"/>
              <a:chOff x="3176581" y="4486287"/>
              <a:chExt cx="214314" cy="403833"/>
            </a:xfrm>
          </p:grpSpPr>
          <p:sp>
            <p:nvSpPr>
              <p:cNvPr id="165" name="椭圆 164">
                <a:extLst>
                  <a:ext uri="{FF2B5EF4-FFF2-40B4-BE49-F238E27FC236}">
                    <a16:creationId xmlns:a16="http://schemas.microsoft.com/office/drawing/2014/main" id="{00D55E1E-DCC7-4ADD-AE4A-24B13DC6C0C6}"/>
                  </a:ext>
                </a:extLst>
              </p:cNvPr>
              <p:cNvSpPr/>
              <p:nvPr/>
            </p:nvSpPr>
            <p:spPr>
              <a:xfrm>
                <a:off x="3176581" y="4675806"/>
                <a:ext cx="214314" cy="214314"/>
              </a:xfrm>
              <a:prstGeom prst="ellipse">
                <a:avLst/>
              </a:prstGeom>
              <a:gradFill>
                <a:gsLst>
                  <a:gs pos="100000">
                    <a:srgbClr val="33FFFF"/>
                  </a:gs>
                  <a:gs pos="0">
                    <a:srgbClr val="CCFFFF"/>
                  </a:gs>
                  <a:gs pos="100000">
                    <a:schemeClr val="accent1">
                      <a:tint val="23500"/>
                      <a:satMod val="160000"/>
                    </a:schemeClr>
                  </a:gs>
                </a:gsLst>
                <a:lin ang="5400000" scaled="0"/>
              </a:gradFill>
              <a:ln w="1905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66" name="直接箭头连接符 165">
                <a:extLst>
                  <a:ext uri="{FF2B5EF4-FFF2-40B4-BE49-F238E27FC236}">
                    <a16:creationId xmlns:a16="http://schemas.microsoft.com/office/drawing/2014/main" id="{D97D60C8-3494-4393-BDA3-FAB64402347E}"/>
                  </a:ext>
                </a:extLst>
              </p:cNvPr>
              <p:cNvCxnSpPr/>
              <p:nvPr/>
            </p:nvCxnSpPr>
            <p:spPr>
              <a:xfrm rot="16200000" flipH="1">
                <a:off x="3189962" y="4576287"/>
                <a:ext cx="180000" cy="0"/>
              </a:xfrm>
              <a:prstGeom prst="straightConnector1">
                <a:avLst/>
              </a:prstGeom>
              <a:ln w="28575">
                <a:solidFill>
                  <a:srgbClr val="11576A"/>
                </a:solidFill>
                <a:headEnd w="med" len="sm"/>
                <a:tailEnd type="triangle" w="med" len="sm"/>
              </a:ln>
            </p:spPr>
            <p:style>
              <a:lnRef idx="1">
                <a:schemeClr val="accent1"/>
              </a:lnRef>
              <a:fillRef idx="0">
                <a:schemeClr val="accent1"/>
              </a:fillRef>
              <a:effectRef idx="0">
                <a:schemeClr val="accent1"/>
              </a:effectRef>
              <a:fontRef idx="minor">
                <a:schemeClr val="tx1"/>
              </a:fontRef>
            </p:style>
          </p:cxnSp>
        </p:grpSp>
        <p:grpSp>
          <p:nvGrpSpPr>
            <p:cNvPr id="125" name="组合 124">
              <a:extLst>
                <a:ext uri="{FF2B5EF4-FFF2-40B4-BE49-F238E27FC236}">
                  <a16:creationId xmlns:a16="http://schemas.microsoft.com/office/drawing/2014/main" id="{8F3F1D97-075C-450D-BB17-15C18F53BAE1}"/>
                </a:ext>
              </a:extLst>
            </p:cNvPr>
            <p:cNvGrpSpPr/>
            <p:nvPr/>
          </p:nvGrpSpPr>
          <p:grpSpPr>
            <a:xfrm>
              <a:off x="2272706" y="2965174"/>
              <a:ext cx="214314" cy="403833"/>
              <a:chOff x="3176581" y="4486287"/>
              <a:chExt cx="214314" cy="403833"/>
            </a:xfrm>
          </p:grpSpPr>
          <p:sp>
            <p:nvSpPr>
              <p:cNvPr id="162" name="椭圆 161">
                <a:extLst>
                  <a:ext uri="{FF2B5EF4-FFF2-40B4-BE49-F238E27FC236}">
                    <a16:creationId xmlns:a16="http://schemas.microsoft.com/office/drawing/2014/main" id="{57382F5A-54F2-49CE-A60C-EE209A78F1E7}"/>
                  </a:ext>
                </a:extLst>
              </p:cNvPr>
              <p:cNvSpPr/>
              <p:nvPr/>
            </p:nvSpPr>
            <p:spPr>
              <a:xfrm>
                <a:off x="3176581" y="4675806"/>
                <a:ext cx="214314" cy="214314"/>
              </a:xfrm>
              <a:prstGeom prst="ellipse">
                <a:avLst/>
              </a:prstGeom>
              <a:gradFill>
                <a:gsLst>
                  <a:gs pos="100000">
                    <a:srgbClr val="33FFFF"/>
                  </a:gs>
                  <a:gs pos="0">
                    <a:srgbClr val="CCFFFF"/>
                  </a:gs>
                  <a:gs pos="100000">
                    <a:schemeClr val="accent1">
                      <a:tint val="23500"/>
                      <a:satMod val="160000"/>
                    </a:schemeClr>
                  </a:gs>
                </a:gsLst>
                <a:lin ang="5400000" scaled="0"/>
              </a:gradFill>
              <a:ln w="1905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64" name="直接箭头连接符 163">
                <a:extLst>
                  <a:ext uri="{FF2B5EF4-FFF2-40B4-BE49-F238E27FC236}">
                    <a16:creationId xmlns:a16="http://schemas.microsoft.com/office/drawing/2014/main" id="{24C1E2AE-6171-45ED-AF9B-F987E5D981AD}"/>
                  </a:ext>
                </a:extLst>
              </p:cNvPr>
              <p:cNvCxnSpPr/>
              <p:nvPr/>
            </p:nvCxnSpPr>
            <p:spPr>
              <a:xfrm rot="16200000" flipH="1">
                <a:off x="3189962" y="4576287"/>
                <a:ext cx="180000" cy="0"/>
              </a:xfrm>
              <a:prstGeom prst="straightConnector1">
                <a:avLst/>
              </a:prstGeom>
              <a:ln w="28575">
                <a:solidFill>
                  <a:srgbClr val="11576A"/>
                </a:solidFill>
                <a:headEnd w="med" len="sm"/>
                <a:tailEnd type="triangle" w="med" len="sm"/>
              </a:ln>
            </p:spPr>
            <p:style>
              <a:lnRef idx="1">
                <a:schemeClr val="accent1"/>
              </a:lnRef>
              <a:fillRef idx="0">
                <a:schemeClr val="accent1"/>
              </a:fillRef>
              <a:effectRef idx="0">
                <a:schemeClr val="accent1"/>
              </a:effectRef>
              <a:fontRef idx="minor">
                <a:schemeClr val="tx1"/>
              </a:fontRef>
            </p:style>
          </p:cxnSp>
        </p:grpSp>
        <p:grpSp>
          <p:nvGrpSpPr>
            <p:cNvPr id="126" name="组合 125">
              <a:extLst>
                <a:ext uri="{FF2B5EF4-FFF2-40B4-BE49-F238E27FC236}">
                  <a16:creationId xmlns:a16="http://schemas.microsoft.com/office/drawing/2014/main" id="{4A653315-B316-4180-B2EA-64E934E85F97}"/>
                </a:ext>
              </a:extLst>
            </p:cNvPr>
            <p:cNvGrpSpPr/>
            <p:nvPr/>
          </p:nvGrpSpPr>
          <p:grpSpPr>
            <a:xfrm>
              <a:off x="4723035" y="3758830"/>
              <a:ext cx="214314" cy="619833"/>
              <a:chOff x="5000628" y="3784510"/>
              <a:chExt cx="214314" cy="619833"/>
            </a:xfrm>
          </p:grpSpPr>
          <p:sp>
            <p:nvSpPr>
              <p:cNvPr id="160" name="椭圆 159">
                <a:extLst>
                  <a:ext uri="{FF2B5EF4-FFF2-40B4-BE49-F238E27FC236}">
                    <a16:creationId xmlns:a16="http://schemas.microsoft.com/office/drawing/2014/main" id="{A96DBD96-9256-4A9B-AE56-D8FDBE096888}"/>
                  </a:ext>
                </a:extLst>
              </p:cNvPr>
              <p:cNvSpPr/>
              <p:nvPr/>
            </p:nvSpPr>
            <p:spPr>
              <a:xfrm>
                <a:off x="5000628" y="4190029"/>
                <a:ext cx="214314" cy="214314"/>
              </a:xfrm>
              <a:prstGeom prst="ellipse">
                <a:avLst/>
              </a:prstGeom>
              <a:gradFill>
                <a:gsLst>
                  <a:gs pos="100000">
                    <a:srgbClr val="33FFFF"/>
                  </a:gs>
                  <a:gs pos="0">
                    <a:srgbClr val="CCFFFF"/>
                  </a:gs>
                  <a:gs pos="100000">
                    <a:schemeClr val="accent1">
                      <a:tint val="23500"/>
                      <a:satMod val="160000"/>
                    </a:schemeClr>
                  </a:gs>
                </a:gsLst>
                <a:lin ang="5400000" scaled="0"/>
              </a:gradFill>
              <a:ln w="1905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61" name="直接箭头连接符 160">
                <a:extLst>
                  <a:ext uri="{FF2B5EF4-FFF2-40B4-BE49-F238E27FC236}">
                    <a16:creationId xmlns:a16="http://schemas.microsoft.com/office/drawing/2014/main" id="{C4B0798A-65E8-4124-BC61-DD4287B7C060}"/>
                  </a:ext>
                </a:extLst>
              </p:cNvPr>
              <p:cNvCxnSpPr/>
              <p:nvPr/>
            </p:nvCxnSpPr>
            <p:spPr>
              <a:xfrm rot="16200000" flipH="1">
                <a:off x="4906009" y="3982510"/>
                <a:ext cx="396000" cy="0"/>
              </a:xfrm>
              <a:prstGeom prst="straightConnector1">
                <a:avLst/>
              </a:prstGeom>
              <a:ln w="28575">
                <a:solidFill>
                  <a:srgbClr val="11576A"/>
                </a:solidFill>
                <a:headEnd w="med" len="sm"/>
                <a:tailEnd type="triangle" w="med" len="sm"/>
              </a:ln>
            </p:spPr>
            <p:style>
              <a:lnRef idx="1">
                <a:schemeClr val="accent1"/>
              </a:lnRef>
              <a:fillRef idx="0">
                <a:schemeClr val="accent1"/>
              </a:fillRef>
              <a:effectRef idx="0">
                <a:schemeClr val="accent1"/>
              </a:effectRef>
              <a:fontRef idx="minor">
                <a:schemeClr val="tx1"/>
              </a:fontRef>
            </p:style>
          </p:cxnSp>
        </p:grpSp>
        <p:grpSp>
          <p:nvGrpSpPr>
            <p:cNvPr id="127" name="组合 126">
              <a:extLst>
                <a:ext uri="{FF2B5EF4-FFF2-40B4-BE49-F238E27FC236}">
                  <a16:creationId xmlns:a16="http://schemas.microsoft.com/office/drawing/2014/main" id="{9D1968F8-A8BA-4626-B053-A26D9CD4F448}"/>
                </a:ext>
              </a:extLst>
            </p:cNvPr>
            <p:cNvGrpSpPr/>
            <p:nvPr/>
          </p:nvGrpSpPr>
          <p:grpSpPr>
            <a:xfrm>
              <a:off x="4303134" y="3758830"/>
              <a:ext cx="214314" cy="619833"/>
              <a:chOff x="4640260" y="3784510"/>
              <a:chExt cx="214314" cy="619833"/>
            </a:xfrm>
          </p:grpSpPr>
          <p:sp>
            <p:nvSpPr>
              <p:cNvPr id="156" name="椭圆 155">
                <a:extLst>
                  <a:ext uri="{FF2B5EF4-FFF2-40B4-BE49-F238E27FC236}">
                    <a16:creationId xmlns:a16="http://schemas.microsoft.com/office/drawing/2014/main" id="{C0946D9C-F1D9-431B-B846-9BD7786940EF}"/>
                  </a:ext>
                </a:extLst>
              </p:cNvPr>
              <p:cNvSpPr/>
              <p:nvPr/>
            </p:nvSpPr>
            <p:spPr>
              <a:xfrm>
                <a:off x="4640260" y="4190029"/>
                <a:ext cx="214314" cy="214314"/>
              </a:xfrm>
              <a:prstGeom prst="ellipse">
                <a:avLst/>
              </a:prstGeom>
              <a:gradFill>
                <a:gsLst>
                  <a:gs pos="100000">
                    <a:srgbClr val="33FFFF"/>
                  </a:gs>
                  <a:gs pos="0">
                    <a:srgbClr val="CCFFFF"/>
                  </a:gs>
                  <a:gs pos="100000">
                    <a:schemeClr val="accent1">
                      <a:tint val="23500"/>
                      <a:satMod val="160000"/>
                    </a:schemeClr>
                  </a:gs>
                </a:gsLst>
                <a:lin ang="5400000" scaled="0"/>
              </a:gradFill>
              <a:ln w="1905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58" name="直接箭头连接符 157">
                <a:extLst>
                  <a:ext uri="{FF2B5EF4-FFF2-40B4-BE49-F238E27FC236}">
                    <a16:creationId xmlns:a16="http://schemas.microsoft.com/office/drawing/2014/main" id="{019AE99D-58D5-4B74-ABFE-221524FB3363}"/>
                  </a:ext>
                </a:extLst>
              </p:cNvPr>
              <p:cNvCxnSpPr/>
              <p:nvPr/>
            </p:nvCxnSpPr>
            <p:spPr>
              <a:xfrm rot="16200000" flipH="1">
                <a:off x="4545641" y="3982510"/>
                <a:ext cx="396000" cy="0"/>
              </a:xfrm>
              <a:prstGeom prst="straightConnector1">
                <a:avLst/>
              </a:prstGeom>
              <a:ln w="28575">
                <a:solidFill>
                  <a:srgbClr val="11576A"/>
                </a:solidFill>
                <a:headEnd w="med" len="sm"/>
                <a:tailEnd type="triangle" w="med" len="sm"/>
              </a:ln>
            </p:spPr>
            <p:style>
              <a:lnRef idx="1">
                <a:schemeClr val="accent1"/>
              </a:lnRef>
              <a:fillRef idx="0">
                <a:schemeClr val="accent1"/>
              </a:fillRef>
              <a:effectRef idx="0">
                <a:schemeClr val="accent1"/>
              </a:effectRef>
              <a:fontRef idx="minor">
                <a:schemeClr val="tx1"/>
              </a:fontRef>
            </p:style>
          </p:cxnSp>
        </p:grpSp>
        <p:sp>
          <p:nvSpPr>
            <p:cNvPr id="128" name="椭圆 127">
              <a:extLst>
                <a:ext uri="{FF2B5EF4-FFF2-40B4-BE49-F238E27FC236}">
                  <a16:creationId xmlns:a16="http://schemas.microsoft.com/office/drawing/2014/main" id="{3364D827-4E88-4753-B90B-C891D38832F0}"/>
                </a:ext>
              </a:extLst>
            </p:cNvPr>
            <p:cNvSpPr/>
            <p:nvPr/>
          </p:nvSpPr>
          <p:spPr>
            <a:xfrm>
              <a:off x="948726" y="3154693"/>
              <a:ext cx="214314" cy="214314"/>
            </a:xfrm>
            <a:prstGeom prst="ellipse">
              <a:avLst/>
            </a:prstGeom>
            <a:gradFill>
              <a:gsLst>
                <a:gs pos="100000">
                  <a:srgbClr val="33FFFF"/>
                </a:gs>
                <a:gs pos="0">
                  <a:srgbClr val="CCFFFF"/>
                </a:gs>
                <a:gs pos="100000">
                  <a:schemeClr val="accent1">
                    <a:tint val="23500"/>
                    <a:satMod val="160000"/>
                  </a:schemeClr>
                </a:gs>
              </a:gsLst>
              <a:lin ang="5400000" scaled="0"/>
            </a:gradFill>
            <a:ln w="1905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30" name="直接箭头连接符 129">
              <a:extLst>
                <a:ext uri="{FF2B5EF4-FFF2-40B4-BE49-F238E27FC236}">
                  <a16:creationId xmlns:a16="http://schemas.microsoft.com/office/drawing/2014/main" id="{3A14A6EC-5EFC-49CB-8E58-C1FBC7E242F6}"/>
                </a:ext>
              </a:extLst>
            </p:cNvPr>
            <p:cNvCxnSpPr/>
            <p:nvPr/>
          </p:nvCxnSpPr>
          <p:spPr>
            <a:xfrm rot="16200000" flipH="1">
              <a:off x="962107" y="3055174"/>
              <a:ext cx="180000" cy="0"/>
            </a:xfrm>
            <a:prstGeom prst="straightConnector1">
              <a:avLst/>
            </a:prstGeom>
            <a:ln w="28575">
              <a:solidFill>
                <a:srgbClr val="11576A"/>
              </a:solidFill>
              <a:headEnd w="med" len="sm"/>
              <a:tailEnd type="triangle" w="med" len="sm"/>
            </a:ln>
          </p:spPr>
          <p:style>
            <a:lnRef idx="1">
              <a:schemeClr val="accent1"/>
            </a:lnRef>
            <a:fillRef idx="0">
              <a:schemeClr val="accent1"/>
            </a:fillRef>
            <a:effectRef idx="0">
              <a:schemeClr val="accent1"/>
            </a:effectRef>
            <a:fontRef idx="minor">
              <a:schemeClr val="tx1"/>
            </a:fontRef>
          </p:style>
        </p:cxnSp>
        <p:sp>
          <p:nvSpPr>
            <p:cNvPr id="131" name="椭圆 130">
              <a:extLst>
                <a:ext uri="{FF2B5EF4-FFF2-40B4-BE49-F238E27FC236}">
                  <a16:creationId xmlns:a16="http://schemas.microsoft.com/office/drawing/2014/main" id="{97929EDE-84D0-4856-B97F-1ED617F00245}"/>
                </a:ext>
              </a:extLst>
            </p:cNvPr>
            <p:cNvSpPr/>
            <p:nvPr/>
          </p:nvSpPr>
          <p:spPr>
            <a:xfrm>
              <a:off x="1905995" y="3107068"/>
              <a:ext cx="214314" cy="214314"/>
            </a:xfrm>
            <a:prstGeom prst="ellipse">
              <a:avLst/>
            </a:prstGeom>
            <a:gradFill>
              <a:gsLst>
                <a:gs pos="100000">
                  <a:srgbClr val="33FFFF"/>
                </a:gs>
                <a:gs pos="0">
                  <a:srgbClr val="CCFFFF"/>
                </a:gs>
                <a:gs pos="100000">
                  <a:schemeClr val="accent1">
                    <a:tint val="23500"/>
                    <a:satMod val="160000"/>
                  </a:schemeClr>
                </a:gs>
              </a:gsLst>
              <a:lin ang="5400000" scaled="0"/>
            </a:gradFill>
            <a:ln w="1905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32" name="直接箭头连接符 131">
              <a:extLst>
                <a:ext uri="{FF2B5EF4-FFF2-40B4-BE49-F238E27FC236}">
                  <a16:creationId xmlns:a16="http://schemas.microsoft.com/office/drawing/2014/main" id="{BDA92BFA-886C-4415-A34B-49A7877398CD}"/>
                </a:ext>
              </a:extLst>
            </p:cNvPr>
            <p:cNvCxnSpPr/>
            <p:nvPr/>
          </p:nvCxnSpPr>
          <p:spPr>
            <a:xfrm rot="16200000" flipH="1">
              <a:off x="1804622" y="2972543"/>
              <a:ext cx="142876" cy="145595"/>
            </a:xfrm>
            <a:prstGeom prst="straightConnector1">
              <a:avLst/>
            </a:prstGeom>
            <a:ln w="28575">
              <a:solidFill>
                <a:srgbClr val="11576A"/>
              </a:solidFill>
              <a:tailEnd type="triangle" w="med" len="sm"/>
            </a:ln>
          </p:spPr>
          <p:style>
            <a:lnRef idx="1">
              <a:schemeClr val="accent1"/>
            </a:lnRef>
            <a:fillRef idx="0">
              <a:schemeClr val="accent1"/>
            </a:fillRef>
            <a:effectRef idx="0">
              <a:schemeClr val="accent1"/>
            </a:effectRef>
            <a:fontRef idx="minor">
              <a:schemeClr val="tx1"/>
            </a:fontRef>
          </p:style>
        </p:cxnSp>
        <p:sp>
          <p:nvSpPr>
            <p:cNvPr id="133" name="椭圆 132">
              <a:extLst>
                <a:ext uri="{FF2B5EF4-FFF2-40B4-BE49-F238E27FC236}">
                  <a16:creationId xmlns:a16="http://schemas.microsoft.com/office/drawing/2014/main" id="{738C1C43-AFA7-4D0D-93E5-1E17FF939A7E}"/>
                </a:ext>
              </a:extLst>
            </p:cNvPr>
            <p:cNvSpPr/>
            <p:nvPr/>
          </p:nvSpPr>
          <p:spPr>
            <a:xfrm>
              <a:off x="5020692" y="3107068"/>
              <a:ext cx="214314" cy="214314"/>
            </a:xfrm>
            <a:prstGeom prst="ellipse">
              <a:avLst/>
            </a:prstGeom>
            <a:gradFill>
              <a:gsLst>
                <a:gs pos="100000">
                  <a:srgbClr val="33FFFF"/>
                </a:gs>
                <a:gs pos="0">
                  <a:srgbClr val="CCFFFF"/>
                </a:gs>
                <a:gs pos="100000">
                  <a:schemeClr val="accent1">
                    <a:tint val="23500"/>
                    <a:satMod val="160000"/>
                  </a:schemeClr>
                </a:gs>
              </a:gsLst>
              <a:lin ang="5400000" scaled="0"/>
            </a:gradFill>
            <a:ln w="1905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34" name="直接箭头连接符 133">
              <a:extLst>
                <a:ext uri="{FF2B5EF4-FFF2-40B4-BE49-F238E27FC236}">
                  <a16:creationId xmlns:a16="http://schemas.microsoft.com/office/drawing/2014/main" id="{A1408A2E-092F-4F5A-AE4B-D030DE34F8E8}"/>
                </a:ext>
              </a:extLst>
            </p:cNvPr>
            <p:cNvCxnSpPr/>
            <p:nvPr/>
          </p:nvCxnSpPr>
          <p:spPr>
            <a:xfrm rot="16200000" flipH="1">
              <a:off x="4919319" y="2972543"/>
              <a:ext cx="142876" cy="145595"/>
            </a:xfrm>
            <a:prstGeom prst="straightConnector1">
              <a:avLst/>
            </a:prstGeom>
            <a:ln w="28575">
              <a:solidFill>
                <a:srgbClr val="11576A"/>
              </a:solidFill>
              <a:tailEnd type="triangle" w="med" len="sm"/>
            </a:ln>
          </p:spPr>
          <p:style>
            <a:lnRef idx="1">
              <a:schemeClr val="accent1"/>
            </a:lnRef>
            <a:fillRef idx="0">
              <a:schemeClr val="accent1"/>
            </a:fillRef>
            <a:effectRef idx="0">
              <a:schemeClr val="accent1"/>
            </a:effectRef>
            <a:fontRef idx="minor">
              <a:schemeClr val="tx1"/>
            </a:fontRef>
          </p:style>
        </p:cxnSp>
        <p:sp>
          <p:nvSpPr>
            <p:cNvPr id="135" name="椭圆 134">
              <a:extLst>
                <a:ext uri="{FF2B5EF4-FFF2-40B4-BE49-F238E27FC236}">
                  <a16:creationId xmlns:a16="http://schemas.microsoft.com/office/drawing/2014/main" id="{F228B4C3-97C0-4BD5-8235-AC9F8D5DF36C}"/>
                </a:ext>
              </a:extLst>
            </p:cNvPr>
            <p:cNvSpPr/>
            <p:nvPr/>
          </p:nvSpPr>
          <p:spPr>
            <a:xfrm>
              <a:off x="2334626" y="3897834"/>
              <a:ext cx="214314" cy="214314"/>
            </a:xfrm>
            <a:prstGeom prst="ellipse">
              <a:avLst/>
            </a:prstGeom>
            <a:gradFill>
              <a:gsLst>
                <a:gs pos="100000">
                  <a:srgbClr val="33FFFF"/>
                </a:gs>
                <a:gs pos="0">
                  <a:srgbClr val="CCFFFF"/>
                </a:gs>
                <a:gs pos="100000">
                  <a:schemeClr val="accent1">
                    <a:tint val="23500"/>
                    <a:satMod val="160000"/>
                  </a:schemeClr>
                </a:gs>
              </a:gsLst>
              <a:lin ang="5400000" scaled="0"/>
            </a:gradFill>
            <a:ln w="1905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36" name="直接箭头连接符 135">
              <a:extLst>
                <a:ext uri="{FF2B5EF4-FFF2-40B4-BE49-F238E27FC236}">
                  <a16:creationId xmlns:a16="http://schemas.microsoft.com/office/drawing/2014/main" id="{A1116F8A-5730-4586-91BF-5E3E06A5912F}"/>
                </a:ext>
              </a:extLst>
            </p:cNvPr>
            <p:cNvCxnSpPr/>
            <p:nvPr/>
          </p:nvCxnSpPr>
          <p:spPr>
            <a:xfrm rot="16200000" flipH="1">
              <a:off x="2233253" y="3763309"/>
              <a:ext cx="142876" cy="145595"/>
            </a:xfrm>
            <a:prstGeom prst="straightConnector1">
              <a:avLst/>
            </a:prstGeom>
            <a:ln w="28575">
              <a:solidFill>
                <a:srgbClr val="11576A"/>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37" name="直接箭头连接符 136">
              <a:extLst>
                <a:ext uri="{FF2B5EF4-FFF2-40B4-BE49-F238E27FC236}">
                  <a16:creationId xmlns:a16="http://schemas.microsoft.com/office/drawing/2014/main" id="{0A35C671-684B-4457-8686-7485C5568070}"/>
                </a:ext>
              </a:extLst>
            </p:cNvPr>
            <p:cNvCxnSpPr>
              <a:stCxn id="66" idx="2"/>
            </p:cNvCxnSpPr>
            <p:nvPr/>
          </p:nvCxnSpPr>
          <p:spPr>
            <a:xfrm rot="16200000" flipH="1">
              <a:off x="1265828" y="3165567"/>
              <a:ext cx="538160" cy="180231"/>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接箭头连接符 141">
              <a:extLst>
                <a:ext uri="{FF2B5EF4-FFF2-40B4-BE49-F238E27FC236}">
                  <a16:creationId xmlns:a16="http://schemas.microsoft.com/office/drawing/2014/main" id="{AA52CED6-DD84-4102-9391-95B5935BF7ED}"/>
                </a:ext>
              </a:extLst>
            </p:cNvPr>
            <p:cNvCxnSpPr>
              <a:stCxn id="70" idx="2"/>
              <a:endCxn id="92" idx="0"/>
            </p:cNvCxnSpPr>
            <p:nvPr/>
          </p:nvCxnSpPr>
          <p:spPr>
            <a:xfrm rot="5400000">
              <a:off x="3583543" y="2912919"/>
              <a:ext cx="536297" cy="655086"/>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接箭头连接符 142">
              <a:extLst>
                <a:ext uri="{FF2B5EF4-FFF2-40B4-BE49-F238E27FC236}">
                  <a16:creationId xmlns:a16="http://schemas.microsoft.com/office/drawing/2014/main" id="{A9719207-7504-4BB6-8DF6-D6955C575EA0}"/>
                </a:ext>
              </a:extLst>
            </p:cNvPr>
            <p:cNvCxnSpPr>
              <a:stCxn id="72" idx="2"/>
            </p:cNvCxnSpPr>
            <p:nvPr/>
          </p:nvCxnSpPr>
          <p:spPr>
            <a:xfrm rot="16200000" flipH="1">
              <a:off x="4294478" y="3222416"/>
              <a:ext cx="528635" cy="57007"/>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接箭头连接符 143">
              <a:extLst>
                <a:ext uri="{FF2B5EF4-FFF2-40B4-BE49-F238E27FC236}">
                  <a16:creationId xmlns:a16="http://schemas.microsoft.com/office/drawing/2014/main" id="{297DC37E-A0EE-4164-8949-FBF6DF2FE5DD}"/>
                </a:ext>
              </a:extLst>
            </p:cNvPr>
            <p:cNvCxnSpPr>
              <a:stCxn id="84" idx="2"/>
              <a:endCxn id="102" idx="0"/>
            </p:cNvCxnSpPr>
            <p:nvPr/>
          </p:nvCxnSpPr>
          <p:spPr>
            <a:xfrm rot="16200000" flipH="1">
              <a:off x="976788" y="3888209"/>
              <a:ext cx="595647" cy="359667"/>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接箭头连接符 144">
              <a:extLst>
                <a:ext uri="{FF2B5EF4-FFF2-40B4-BE49-F238E27FC236}">
                  <a16:creationId xmlns:a16="http://schemas.microsoft.com/office/drawing/2014/main" id="{E85D0691-8591-48B7-AC17-4987DE18CE26}"/>
                </a:ext>
              </a:extLst>
            </p:cNvPr>
            <p:cNvCxnSpPr>
              <a:stCxn id="86" idx="2"/>
              <a:endCxn id="106" idx="0"/>
            </p:cNvCxnSpPr>
            <p:nvPr/>
          </p:nvCxnSpPr>
          <p:spPr>
            <a:xfrm rot="16200000" flipH="1">
              <a:off x="1537023" y="3681985"/>
              <a:ext cx="595647" cy="772115"/>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直接箭头连接符 149">
              <a:extLst>
                <a:ext uri="{FF2B5EF4-FFF2-40B4-BE49-F238E27FC236}">
                  <a16:creationId xmlns:a16="http://schemas.microsoft.com/office/drawing/2014/main" id="{1E6EC65C-5345-4A75-90FC-3D3C0564B939}"/>
                </a:ext>
              </a:extLst>
            </p:cNvPr>
            <p:cNvCxnSpPr>
              <a:stCxn id="88" idx="2"/>
            </p:cNvCxnSpPr>
            <p:nvPr/>
          </p:nvCxnSpPr>
          <p:spPr>
            <a:xfrm rot="16200000" flipH="1">
              <a:off x="1981135" y="3590360"/>
              <a:ext cx="597505" cy="957223"/>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直接箭头连接符 150">
              <a:extLst>
                <a:ext uri="{FF2B5EF4-FFF2-40B4-BE49-F238E27FC236}">
                  <a16:creationId xmlns:a16="http://schemas.microsoft.com/office/drawing/2014/main" id="{09D6D81A-A489-42BD-B357-CD2CD9727A5D}"/>
                </a:ext>
              </a:extLst>
            </p:cNvPr>
            <p:cNvCxnSpPr>
              <a:stCxn id="79" idx="2"/>
            </p:cNvCxnSpPr>
            <p:nvPr/>
          </p:nvCxnSpPr>
          <p:spPr>
            <a:xfrm rot="5400000">
              <a:off x="2786462" y="2610974"/>
              <a:ext cx="249238" cy="364"/>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接箭头连接符 151">
              <a:extLst>
                <a:ext uri="{FF2B5EF4-FFF2-40B4-BE49-F238E27FC236}">
                  <a16:creationId xmlns:a16="http://schemas.microsoft.com/office/drawing/2014/main" id="{78507BE8-1FA6-438A-93E9-193A34EDFB93}"/>
                </a:ext>
              </a:extLst>
            </p:cNvPr>
            <p:cNvCxnSpPr>
              <a:stCxn id="77" idx="2"/>
            </p:cNvCxnSpPr>
            <p:nvPr/>
          </p:nvCxnSpPr>
          <p:spPr>
            <a:xfrm rot="5400000">
              <a:off x="2102433" y="2371078"/>
              <a:ext cx="252413" cy="483330"/>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直接箭头连接符 153">
              <a:extLst>
                <a:ext uri="{FF2B5EF4-FFF2-40B4-BE49-F238E27FC236}">
                  <a16:creationId xmlns:a16="http://schemas.microsoft.com/office/drawing/2014/main" id="{EB597C71-5BB5-4B74-814B-13C24D7E80E1}"/>
                </a:ext>
              </a:extLst>
            </p:cNvPr>
            <p:cNvCxnSpPr>
              <a:stCxn id="81" idx="2"/>
              <a:endCxn id="69" idx="1"/>
            </p:cNvCxnSpPr>
            <p:nvPr/>
          </p:nvCxnSpPr>
          <p:spPr>
            <a:xfrm rot="16200000" flipH="1">
              <a:off x="3548784" y="2303684"/>
              <a:ext cx="271463" cy="599068"/>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grpSp>
      <p:sp>
        <p:nvSpPr>
          <p:cNvPr id="197" name="TextBox 4">
            <a:extLst>
              <a:ext uri="{FF2B5EF4-FFF2-40B4-BE49-F238E27FC236}">
                <a16:creationId xmlns:a16="http://schemas.microsoft.com/office/drawing/2014/main" id="{5CD5D1CF-404B-4C22-AF4A-E057142D9354}"/>
              </a:ext>
            </a:extLst>
          </p:cNvPr>
          <p:cNvSpPr txBox="1">
            <a:spLocks noChangeArrowheads="1"/>
          </p:cNvSpPr>
          <p:nvPr/>
        </p:nvSpPr>
        <p:spPr bwMode="auto">
          <a:xfrm>
            <a:off x="5588147" y="5132076"/>
            <a:ext cx="2159566"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MS PGothic" charset="0"/>
                <a:cs typeface="MS PGothic" charset="0"/>
              </a:defRPr>
            </a:lvl1pPr>
            <a:lvl2pPr>
              <a:defRPr sz="2000">
                <a:solidFill>
                  <a:schemeClr val="folHlink"/>
                </a:solidFill>
                <a:latin typeface="Times New Roman" charset="0"/>
                <a:ea typeface="MS PGothic" charset="0"/>
                <a:cs typeface="MS PGothic" charset="0"/>
              </a:defRPr>
            </a:lvl2pPr>
            <a:lvl3pPr>
              <a:defRPr sz="2400">
                <a:solidFill>
                  <a:schemeClr val="tx1"/>
                </a:solidFill>
                <a:latin typeface="Times New Roman" charset="0"/>
                <a:ea typeface="MS PGothic" charset="0"/>
                <a:cs typeface="MS PGothic" charset="0"/>
              </a:defRPr>
            </a:lvl3pPr>
            <a:lvl4pPr>
              <a:defRPr sz="1600">
                <a:solidFill>
                  <a:schemeClr val="tx1"/>
                </a:solidFill>
                <a:latin typeface="Times New Roman" charset="0"/>
                <a:ea typeface="MS PGothic" charset="0"/>
                <a:cs typeface="MS PGothic" charset="0"/>
              </a:defRPr>
            </a:lvl4pPr>
            <a:lvl5pPr>
              <a:defRPr sz="1400">
                <a:solidFill>
                  <a:schemeClr val="tx1"/>
                </a:solidFill>
                <a:latin typeface="Times New Roman" charset="0"/>
                <a:ea typeface="MS PGothic" charset="0"/>
                <a:cs typeface="MS PGothic" charset="0"/>
              </a:defRPr>
            </a:lvl5pPr>
            <a:lvl6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6pPr>
            <a:lvl7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7pPr>
            <a:lvl8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8pPr>
            <a:lvl9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9pPr>
          </a:lstStyle>
          <a:p>
            <a:pPr eaLnBrk="1" hangingPunct="1">
              <a:buFont typeface="Monotype Sorts" charset="0"/>
              <a:buNone/>
            </a:pPr>
            <a:r>
              <a:rPr lang="en-US" altLang="zh-CN" sz="1600" b="1" dirty="0">
                <a:latin typeface="Courier New" panose="02070309020205020404" pitchFamily="49" charset="0"/>
                <a:ea typeface="+mn-ea"/>
                <a:cs typeface="Courier New" panose="02070309020205020404" pitchFamily="49" charset="0"/>
              </a:rPr>
              <a:t>/programs/p/list</a:t>
            </a:r>
          </a:p>
        </p:txBody>
      </p:sp>
      <p:grpSp>
        <p:nvGrpSpPr>
          <p:cNvPr id="198" name="组合 197">
            <a:extLst>
              <a:ext uri="{FF2B5EF4-FFF2-40B4-BE49-F238E27FC236}">
                <a16:creationId xmlns:a16="http://schemas.microsoft.com/office/drawing/2014/main" id="{7FEEC769-E61E-418D-9C43-C82B1E4D8361}"/>
              </a:ext>
            </a:extLst>
          </p:cNvPr>
          <p:cNvGrpSpPr/>
          <p:nvPr/>
        </p:nvGrpSpPr>
        <p:grpSpPr>
          <a:xfrm>
            <a:off x="1396944" y="3524882"/>
            <a:ext cx="1977591" cy="2817830"/>
            <a:chOff x="1210794" y="2210158"/>
            <a:chExt cx="1977591" cy="2817830"/>
          </a:xfrm>
        </p:grpSpPr>
        <p:grpSp>
          <p:nvGrpSpPr>
            <p:cNvPr id="199" name="组合 198">
              <a:extLst>
                <a:ext uri="{FF2B5EF4-FFF2-40B4-BE49-F238E27FC236}">
                  <a16:creationId xmlns:a16="http://schemas.microsoft.com/office/drawing/2014/main" id="{9B3FEC7F-5134-4311-B470-073A9763EF1A}"/>
                </a:ext>
              </a:extLst>
            </p:cNvPr>
            <p:cNvGrpSpPr/>
            <p:nvPr/>
          </p:nvGrpSpPr>
          <p:grpSpPr>
            <a:xfrm>
              <a:off x="2227244" y="2210158"/>
              <a:ext cx="504000" cy="261610"/>
              <a:chOff x="2380508" y="2361931"/>
              <a:chExt cx="504000" cy="261610"/>
            </a:xfrm>
          </p:grpSpPr>
          <p:sp>
            <p:nvSpPr>
              <p:cNvPr id="214" name="矩形 213">
                <a:extLst>
                  <a:ext uri="{FF2B5EF4-FFF2-40B4-BE49-F238E27FC236}">
                    <a16:creationId xmlns:a16="http://schemas.microsoft.com/office/drawing/2014/main" id="{7E9F657E-5015-4FFC-B832-1E95EF9D5B75}"/>
                  </a:ext>
                </a:extLst>
              </p:cNvPr>
              <p:cNvSpPr/>
              <p:nvPr/>
            </p:nvSpPr>
            <p:spPr>
              <a:xfrm>
                <a:off x="2380508" y="2399614"/>
                <a:ext cx="504000" cy="212728"/>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6200000" scaled="1"/>
                <a:tileRect/>
              </a:gra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15" name="TextBox 79">
                <a:extLst>
                  <a:ext uri="{FF2B5EF4-FFF2-40B4-BE49-F238E27FC236}">
                    <a16:creationId xmlns:a16="http://schemas.microsoft.com/office/drawing/2014/main" id="{B86F114F-54AB-427D-B7EE-53EF445FA5FD}"/>
                  </a:ext>
                </a:extLst>
              </p:cNvPr>
              <p:cNvSpPr txBox="1"/>
              <p:nvPr/>
            </p:nvSpPr>
            <p:spPr>
              <a:xfrm>
                <a:off x="2403044" y="2361931"/>
                <a:ext cx="449162" cy="261610"/>
              </a:xfrm>
              <a:prstGeom prst="rect">
                <a:avLst/>
              </a:prstGeom>
              <a:noFill/>
            </p:spPr>
            <p:txBody>
              <a:bodyPr wrap="none" rtlCol="0">
                <a:spAutoFit/>
              </a:bodyPr>
              <a:lstStyle/>
              <a:p>
                <a:r>
                  <a:rPr lang="en-US" altLang="zh-CN" sz="1100" b="1" spc="-100" dirty="0">
                    <a:latin typeface="+mn-ea"/>
                  </a:rPr>
                  <a:t>spell</a:t>
                </a:r>
                <a:endParaRPr lang="zh-CN" altLang="en-US" sz="1100" b="1" spc="-100" dirty="0">
                  <a:latin typeface="+mn-ea"/>
                </a:endParaRPr>
              </a:p>
            </p:txBody>
          </p:sp>
        </p:grpSp>
        <p:grpSp>
          <p:nvGrpSpPr>
            <p:cNvPr id="200" name="组合 199">
              <a:extLst>
                <a:ext uri="{FF2B5EF4-FFF2-40B4-BE49-F238E27FC236}">
                  <a16:creationId xmlns:a16="http://schemas.microsoft.com/office/drawing/2014/main" id="{9AD1D7AC-8DD3-479B-BF1F-49F0A6C93B14}"/>
                </a:ext>
              </a:extLst>
            </p:cNvPr>
            <p:cNvGrpSpPr/>
            <p:nvPr/>
          </p:nvGrpSpPr>
          <p:grpSpPr>
            <a:xfrm>
              <a:off x="1210794" y="2717298"/>
              <a:ext cx="487634" cy="261610"/>
              <a:chOff x="6768625" y="2177376"/>
              <a:chExt cx="487634" cy="261610"/>
            </a:xfrm>
          </p:grpSpPr>
          <p:sp>
            <p:nvSpPr>
              <p:cNvPr id="212" name="矩形 211">
                <a:extLst>
                  <a:ext uri="{FF2B5EF4-FFF2-40B4-BE49-F238E27FC236}">
                    <a16:creationId xmlns:a16="http://schemas.microsoft.com/office/drawing/2014/main" id="{2315D66D-588E-4596-8ADB-10E6798B59CD}"/>
                  </a:ext>
                </a:extLst>
              </p:cNvPr>
              <p:cNvSpPr/>
              <p:nvPr/>
            </p:nvSpPr>
            <p:spPr>
              <a:xfrm>
                <a:off x="6823750" y="2203799"/>
                <a:ext cx="357190" cy="212728"/>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6200000" scaled="1"/>
                <a:tileRect/>
              </a:gra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13" name="TextBox 51">
                <a:extLst>
                  <a:ext uri="{FF2B5EF4-FFF2-40B4-BE49-F238E27FC236}">
                    <a16:creationId xmlns:a16="http://schemas.microsoft.com/office/drawing/2014/main" id="{14682115-7467-4226-9941-1F8B36D3B080}"/>
                  </a:ext>
                </a:extLst>
              </p:cNvPr>
              <p:cNvSpPr txBox="1"/>
              <p:nvPr/>
            </p:nvSpPr>
            <p:spPr>
              <a:xfrm>
                <a:off x="6768625" y="2177376"/>
                <a:ext cx="487634" cy="261610"/>
              </a:xfrm>
              <a:prstGeom prst="rect">
                <a:avLst/>
              </a:prstGeom>
              <a:noFill/>
            </p:spPr>
            <p:txBody>
              <a:bodyPr wrap="none" rtlCol="0">
                <a:spAutoFit/>
              </a:bodyPr>
              <a:lstStyle/>
              <a:p>
                <a:r>
                  <a:rPr lang="en-US" altLang="zh-CN" sz="1100" b="1" dirty="0">
                    <a:latin typeface="+mn-ea"/>
                  </a:rPr>
                  <a:t>mail</a:t>
                </a:r>
                <a:endParaRPr lang="zh-CN" altLang="en-US" sz="1100" b="1" dirty="0">
                  <a:latin typeface="+mn-ea"/>
                </a:endParaRPr>
              </a:p>
            </p:txBody>
          </p:sp>
        </p:grpSp>
        <p:grpSp>
          <p:nvGrpSpPr>
            <p:cNvPr id="201" name="组合 200">
              <a:extLst>
                <a:ext uri="{FF2B5EF4-FFF2-40B4-BE49-F238E27FC236}">
                  <a16:creationId xmlns:a16="http://schemas.microsoft.com/office/drawing/2014/main" id="{F17A1786-196E-48F2-8F64-3ADB47822187}"/>
                </a:ext>
              </a:extLst>
            </p:cNvPr>
            <p:cNvGrpSpPr/>
            <p:nvPr/>
          </p:nvGrpSpPr>
          <p:grpSpPr>
            <a:xfrm>
              <a:off x="1609081" y="3515302"/>
              <a:ext cx="396262" cy="261610"/>
              <a:chOff x="1759905" y="3667850"/>
              <a:chExt cx="396262" cy="261610"/>
            </a:xfrm>
          </p:grpSpPr>
          <p:sp>
            <p:nvSpPr>
              <p:cNvPr id="210" name="矩形 209">
                <a:extLst>
                  <a:ext uri="{FF2B5EF4-FFF2-40B4-BE49-F238E27FC236}">
                    <a16:creationId xmlns:a16="http://schemas.microsoft.com/office/drawing/2014/main" id="{C9373CEA-0FDD-4831-BEC0-F909A825C210}"/>
                  </a:ext>
                </a:extLst>
              </p:cNvPr>
              <p:cNvSpPr/>
              <p:nvPr/>
            </p:nvSpPr>
            <p:spPr>
              <a:xfrm>
                <a:off x="1775545" y="3688389"/>
                <a:ext cx="357190" cy="212728"/>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6200000" scaled="1"/>
                <a:tileRect/>
              </a:gra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11" name="TextBox 95">
                <a:extLst>
                  <a:ext uri="{FF2B5EF4-FFF2-40B4-BE49-F238E27FC236}">
                    <a16:creationId xmlns:a16="http://schemas.microsoft.com/office/drawing/2014/main" id="{4848D366-E571-47D8-8DA3-0EA744052F02}"/>
                  </a:ext>
                </a:extLst>
              </p:cNvPr>
              <p:cNvSpPr txBox="1"/>
              <p:nvPr/>
            </p:nvSpPr>
            <p:spPr>
              <a:xfrm>
                <a:off x="1759905" y="3667850"/>
                <a:ext cx="396262" cy="261610"/>
              </a:xfrm>
              <a:prstGeom prst="rect">
                <a:avLst/>
              </a:prstGeom>
              <a:noFill/>
            </p:spPr>
            <p:txBody>
              <a:bodyPr wrap="none" rtlCol="0">
                <a:spAutoFit/>
              </a:bodyPr>
              <a:lstStyle/>
              <a:p>
                <a:r>
                  <a:rPr lang="en-US" altLang="zh-CN" sz="1100" b="1" dirty="0" err="1">
                    <a:latin typeface="+mn-ea"/>
                  </a:rPr>
                  <a:t>prt</a:t>
                </a:r>
                <a:endParaRPr lang="zh-CN" altLang="en-US" sz="1100" b="1" dirty="0">
                  <a:latin typeface="+mn-ea"/>
                </a:endParaRPr>
              </a:p>
            </p:txBody>
          </p:sp>
        </p:grpSp>
        <p:grpSp>
          <p:nvGrpSpPr>
            <p:cNvPr id="202" name="组合 201">
              <a:extLst>
                <a:ext uri="{FF2B5EF4-FFF2-40B4-BE49-F238E27FC236}">
                  <a16:creationId xmlns:a16="http://schemas.microsoft.com/office/drawing/2014/main" id="{53E76A96-4BA2-4892-9615-87749F965CAE}"/>
                </a:ext>
              </a:extLst>
            </p:cNvPr>
            <p:cNvGrpSpPr/>
            <p:nvPr/>
          </p:nvGrpSpPr>
          <p:grpSpPr>
            <a:xfrm>
              <a:off x="2718385" y="4377431"/>
              <a:ext cx="470000" cy="261610"/>
              <a:chOff x="2866933" y="4524861"/>
              <a:chExt cx="470000" cy="261610"/>
            </a:xfrm>
          </p:grpSpPr>
          <p:sp>
            <p:nvSpPr>
              <p:cNvPr id="208" name="矩形 207">
                <a:extLst>
                  <a:ext uri="{FF2B5EF4-FFF2-40B4-BE49-F238E27FC236}">
                    <a16:creationId xmlns:a16="http://schemas.microsoft.com/office/drawing/2014/main" id="{6A4B238E-107A-4F4C-82B3-9823C3055E85}"/>
                  </a:ext>
                </a:extLst>
              </p:cNvPr>
              <p:cNvSpPr/>
              <p:nvPr/>
            </p:nvSpPr>
            <p:spPr>
              <a:xfrm>
                <a:off x="2919291" y="4545646"/>
                <a:ext cx="357190" cy="212728"/>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6200000" scaled="1"/>
                <a:tileRect/>
              </a:gra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09" name="TextBox 134">
                <a:extLst>
                  <a:ext uri="{FF2B5EF4-FFF2-40B4-BE49-F238E27FC236}">
                    <a16:creationId xmlns:a16="http://schemas.microsoft.com/office/drawing/2014/main" id="{0E046C74-31F3-4AE4-8302-BEB28E2BE267}"/>
                  </a:ext>
                </a:extLst>
              </p:cNvPr>
              <p:cNvSpPr txBox="1"/>
              <p:nvPr/>
            </p:nvSpPr>
            <p:spPr>
              <a:xfrm>
                <a:off x="2866933" y="4524861"/>
                <a:ext cx="470000" cy="261610"/>
              </a:xfrm>
              <a:prstGeom prst="rect">
                <a:avLst/>
              </a:prstGeom>
              <a:noFill/>
            </p:spPr>
            <p:txBody>
              <a:bodyPr wrap="none" rtlCol="0">
                <a:spAutoFit/>
              </a:bodyPr>
              <a:lstStyle/>
              <a:p>
                <a:r>
                  <a:rPr lang="en-US" altLang="zh-CN" sz="1100" b="1" dirty="0">
                    <a:latin typeface="+mn-ea"/>
                  </a:rPr>
                  <a:t>first</a:t>
                </a:r>
                <a:endParaRPr lang="zh-CN" altLang="en-US" sz="1100" b="1" dirty="0">
                  <a:latin typeface="+mn-ea"/>
                </a:endParaRPr>
              </a:p>
            </p:txBody>
          </p:sp>
        </p:grpSp>
        <p:cxnSp>
          <p:nvCxnSpPr>
            <p:cNvPr id="203" name="直接箭头连接符 202">
              <a:extLst>
                <a:ext uri="{FF2B5EF4-FFF2-40B4-BE49-F238E27FC236}">
                  <a16:creationId xmlns:a16="http://schemas.microsoft.com/office/drawing/2014/main" id="{1DD0F1E5-8F30-4A77-A398-D6712401EE5C}"/>
                </a:ext>
              </a:extLst>
            </p:cNvPr>
            <p:cNvCxnSpPr/>
            <p:nvPr/>
          </p:nvCxnSpPr>
          <p:spPr>
            <a:xfrm rot="5400000">
              <a:off x="2099959" y="2368156"/>
              <a:ext cx="252413" cy="48333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直接箭头连接符 203">
              <a:extLst>
                <a:ext uri="{FF2B5EF4-FFF2-40B4-BE49-F238E27FC236}">
                  <a16:creationId xmlns:a16="http://schemas.microsoft.com/office/drawing/2014/main" id="{B6B932F5-95D5-492D-9ADF-E866C40C62F8}"/>
                </a:ext>
              </a:extLst>
            </p:cNvPr>
            <p:cNvCxnSpPr/>
            <p:nvPr/>
          </p:nvCxnSpPr>
          <p:spPr>
            <a:xfrm rot="16200000" flipH="1">
              <a:off x="1262537" y="3162957"/>
              <a:ext cx="538160" cy="1802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直接箭头连接符 204">
              <a:extLst>
                <a:ext uri="{FF2B5EF4-FFF2-40B4-BE49-F238E27FC236}">
                  <a16:creationId xmlns:a16="http://schemas.microsoft.com/office/drawing/2014/main" id="{FAA03735-D2A4-4D6B-AA5A-DD817341D3D7}"/>
                </a:ext>
              </a:extLst>
            </p:cNvPr>
            <p:cNvCxnSpPr/>
            <p:nvPr/>
          </p:nvCxnSpPr>
          <p:spPr>
            <a:xfrm rot="16200000" flipH="1">
              <a:off x="1971115" y="3588502"/>
              <a:ext cx="597505" cy="95722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6" name="椭圆 205">
              <a:extLst>
                <a:ext uri="{FF2B5EF4-FFF2-40B4-BE49-F238E27FC236}">
                  <a16:creationId xmlns:a16="http://schemas.microsoft.com/office/drawing/2014/main" id="{D319F82F-4980-4D73-968F-F79BACD53CD2}"/>
                </a:ext>
              </a:extLst>
            </p:cNvPr>
            <p:cNvSpPr/>
            <p:nvPr/>
          </p:nvSpPr>
          <p:spPr>
            <a:xfrm>
              <a:off x="2835679" y="4813674"/>
              <a:ext cx="214314" cy="214314"/>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6200000" scaled="1"/>
              <a:tileRect/>
            </a:gra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07" name="直接箭头连接符 206">
              <a:extLst>
                <a:ext uri="{FF2B5EF4-FFF2-40B4-BE49-F238E27FC236}">
                  <a16:creationId xmlns:a16="http://schemas.microsoft.com/office/drawing/2014/main" id="{5EEDCE06-3C1A-4228-A091-CAAE8E297E2E}"/>
                </a:ext>
              </a:extLst>
            </p:cNvPr>
            <p:cNvCxnSpPr/>
            <p:nvPr/>
          </p:nvCxnSpPr>
          <p:spPr>
            <a:xfrm rot="16200000" flipH="1">
              <a:off x="2852836" y="4712707"/>
              <a:ext cx="180000" cy="0"/>
            </a:xfrm>
            <a:prstGeom prst="straightConnector1">
              <a:avLst/>
            </a:prstGeom>
            <a:ln w="28575">
              <a:solidFill>
                <a:srgbClr val="C00000"/>
              </a:solidFill>
              <a:headEnd w="med" len="sm"/>
              <a:tailEnd type="triangle" w="med" len="sm"/>
            </a:ln>
          </p:spPr>
          <p:style>
            <a:lnRef idx="1">
              <a:schemeClr val="accent1"/>
            </a:lnRef>
            <a:fillRef idx="0">
              <a:schemeClr val="accent1"/>
            </a:fillRef>
            <a:effectRef idx="0">
              <a:schemeClr val="accent1"/>
            </a:effectRef>
            <a:fontRef idx="minor">
              <a:schemeClr val="tx1"/>
            </a:fontRef>
          </p:style>
        </p:cxnSp>
      </p:grpSp>
      <p:grpSp>
        <p:nvGrpSpPr>
          <p:cNvPr id="216" name="组合 215">
            <a:extLst>
              <a:ext uri="{FF2B5EF4-FFF2-40B4-BE49-F238E27FC236}">
                <a16:creationId xmlns:a16="http://schemas.microsoft.com/office/drawing/2014/main" id="{7292FD31-0D9E-4F96-9AB0-E64D86AD9000}"/>
              </a:ext>
            </a:extLst>
          </p:cNvPr>
          <p:cNvGrpSpPr/>
          <p:nvPr/>
        </p:nvGrpSpPr>
        <p:grpSpPr>
          <a:xfrm>
            <a:off x="3233122" y="3545191"/>
            <a:ext cx="1317945" cy="1925181"/>
            <a:chOff x="3039884" y="2230467"/>
            <a:chExt cx="1317945" cy="1925181"/>
          </a:xfrm>
        </p:grpSpPr>
        <p:grpSp>
          <p:nvGrpSpPr>
            <p:cNvPr id="217" name="组合 216">
              <a:extLst>
                <a:ext uri="{FF2B5EF4-FFF2-40B4-BE49-F238E27FC236}">
                  <a16:creationId xmlns:a16="http://schemas.microsoft.com/office/drawing/2014/main" id="{BD0C0B83-BA3D-4821-A7F5-AF2780757ADA}"/>
                </a:ext>
              </a:extLst>
            </p:cNvPr>
            <p:cNvGrpSpPr/>
            <p:nvPr/>
          </p:nvGrpSpPr>
          <p:grpSpPr>
            <a:xfrm>
              <a:off x="3039884" y="2230467"/>
              <a:ext cx="708848" cy="246221"/>
              <a:chOff x="3194985" y="2387402"/>
              <a:chExt cx="708848" cy="246221"/>
            </a:xfrm>
          </p:grpSpPr>
          <p:sp>
            <p:nvSpPr>
              <p:cNvPr id="228" name="矩形 227">
                <a:extLst>
                  <a:ext uri="{FF2B5EF4-FFF2-40B4-BE49-F238E27FC236}">
                    <a16:creationId xmlns:a16="http://schemas.microsoft.com/office/drawing/2014/main" id="{6C50A062-0785-484F-81CE-91C7FAAD83C4}"/>
                  </a:ext>
                </a:extLst>
              </p:cNvPr>
              <p:cNvSpPr/>
              <p:nvPr/>
            </p:nvSpPr>
            <p:spPr>
              <a:xfrm>
                <a:off x="3243409" y="2399614"/>
                <a:ext cx="612000" cy="212728"/>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6200000" scaled="1"/>
                <a:tileRect/>
              </a:gra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29" name="TextBox 85">
                <a:extLst>
                  <a:ext uri="{FF2B5EF4-FFF2-40B4-BE49-F238E27FC236}">
                    <a16:creationId xmlns:a16="http://schemas.microsoft.com/office/drawing/2014/main" id="{1114CE4F-7604-43E6-A17C-766C8284660D}"/>
                  </a:ext>
                </a:extLst>
              </p:cNvPr>
              <p:cNvSpPr txBox="1"/>
              <p:nvPr/>
            </p:nvSpPr>
            <p:spPr>
              <a:xfrm>
                <a:off x="3194985" y="2387402"/>
                <a:ext cx="708848" cy="246221"/>
              </a:xfrm>
              <a:prstGeom prst="rect">
                <a:avLst/>
              </a:prstGeom>
              <a:noFill/>
            </p:spPr>
            <p:txBody>
              <a:bodyPr wrap="none" rtlCol="0">
                <a:spAutoFit/>
              </a:bodyPr>
              <a:lstStyle/>
              <a:p>
                <a:r>
                  <a:rPr lang="en-US" altLang="zh-CN" sz="1000" b="1" spc="-100" dirty="0">
                    <a:latin typeface="+mn-ea"/>
                  </a:rPr>
                  <a:t>programs</a:t>
                </a:r>
                <a:endParaRPr lang="zh-CN" altLang="en-US" sz="1000" b="1" spc="-100" dirty="0">
                  <a:latin typeface="+mn-ea"/>
                </a:endParaRPr>
              </a:p>
            </p:txBody>
          </p:sp>
        </p:grpSp>
        <p:grpSp>
          <p:nvGrpSpPr>
            <p:cNvPr id="218" name="组合 217">
              <a:extLst>
                <a:ext uri="{FF2B5EF4-FFF2-40B4-BE49-F238E27FC236}">
                  <a16:creationId xmlns:a16="http://schemas.microsoft.com/office/drawing/2014/main" id="{4A02C47B-0B37-467C-9BA3-A76D828197C8}"/>
                </a:ext>
              </a:extLst>
            </p:cNvPr>
            <p:cNvGrpSpPr/>
            <p:nvPr/>
          </p:nvGrpSpPr>
          <p:grpSpPr>
            <a:xfrm>
              <a:off x="4000639" y="2715761"/>
              <a:ext cx="357190" cy="261610"/>
              <a:chOff x="4146246" y="2863104"/>
              <a:chExt cx="357190" cy="261610"/>
            </a:xfrm>
          </p:grpSpPr>
          <p:sp>
            <p:nvSpPr>
              <p:cNvPr id="226" name="矩形 225">
                <a:extLst>
                  <a:ext uri="{FF2B5EF4-FFF2-40B4-BE49-F238E27FC236}">
                    <a16:creationId xmlns:a16="http://schemas.microsoft.com/office/drawing/2014/main" id="{2BDEAFD5-3324-423A-8369-20C223F2076D}"/>
                  </a:ext>
                </a:extLst>
              </p:cNvPr>
              <p:cNvSpPr/>
              <p:nvPr/>
            </p:nvSpPr>
            <p:spPr>
              <a:xfrm>
                <a:off x="4146246" y="2896118"/>
                <a:ext cx="357190" cy="212728"/>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6200000" scaled="1"/>
                <a:tileRect/>
              </a:gra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27" name="TextBox 66">
                <a:extLst>
                  <a:ext uri="{FF2B5EF4-FFF2-40B4-BE49-F238E27FC236}">
                    <a16:creationId xmlns:a16="http://schemas.microsoft.com/office/drawing/2014/main" id="{642B3522-3910-4C2C-8D22-3220A7567261}"/>
                  </a:ext>
                </a:extLst>
              </p:cNvPr>
              <p:cNvSpPr txBox="1"/>
              <p:nvPr/>
            </p:nvSpPr>
            <p:spPr>
              <a:xfrm>
                <a:off x="4192012" y="2863104"/>
                <a:ext cx="279244" cy="261610"/>
              </a:xfrm>
              <a:prstGeom prst="rect">
                <a:avLst/>
              </a:prstGeom>
              <a:noFill/>
            </p:spPr>
            <p:txBody>
              <a:bodyPr wrap="none" rtlCol="0">
                <a:spAutoFit/>
              </a:bodyPr>
              <a:lstStyle/>
              <a:p>
                <a:r>
                  <a:rPr lang="en-US" altLang="zh-CN" sz="1100" b="1" dirty="0">
                    <a:latin typeface="+mn-ea"/>
                  </a:rPr>
                  <a:t>p</a:t>
                </a:r>
                <a:endParaRPr lang="zh-CN" altLang="en-US" sz="1100" b="1" dirty="0">
                  <a:latin typeface="+mn-ea"/>
                </a:endParaRPr>
              </a:p>
            </p:txBody>
          </p:sp>
        </p:grpSp>
        <p:grpSp>
          <p:nvGrpSpPr>
            <p:cNvPr id="219" name="组合 218">
              <a:extLst>
                <a:ext uri="{FF2B5EF4-FFF2-40B4-BE49-F238E27FC236}">
                  <a16:creationId xmlns:a16="http://schemas.microsoft.com/office/drawing/2014/main" id="{74B3C589-BF2A-4016-A486-5C5D1DE14521}"/>
                </a:ext>
              </a:extLst>
            </p:cNvPr>
            <p:cNvGrpSpPr/>
            <p:nvPr/>
          </p:nvGrpSpPr>
          <p:grpSpPr>
            <a:xfrm>
              <a:off x="3321389" y="3514719"/>
              <a:ext cx="394660" cy="261610"/>
              <a:chOff x="3479218" y="3663949"/>
              <a:chExt cx="394660" cy="261610"/>
            </a:xfrm>
          </p:grpSpPr>
          <p:sp>
            <p:nvSpPr>
              <p:cNvPr id="224" name="矩形 223">
                <a:extLst>
                  <a:ext uri="{FF2B5EF4-FFF2-40B4-BE49-F238E27FC236}">
                    <a16:creationId xmlns:a16="http://schemas.microsoft.com/office/drawing/2014/main" id="{842F6656-E33A-4E2B-B7B1-0ACF4DD0DC1D}"/>
                  </a:ext>
                </a:extLst>
              </p:cNvPr>
              <p:cNvSpPr/>
              <p:nvPr/>
            </p:nvSpPr>
            <p:spPr>
              <a:xfrm>
                <a:off x="3483820" y="3688390"/>
                <a:ext cx="357190" cy="212728"/>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6200000" scaled="1"/>
                <a:tileRect/>
              </a:gra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25" name="TextBox 104">
                <a:extLst>
                  <a:ext uri="{FF2B5EF4-FFF2-40B4-BE49-F238E27FC236}">
                    <a16:creationId xmlns:a16="http://schemas.microsoft.com/office/drawing/2014/main" id="{74FE1278-2594-4AEF-9B37-DA8FA8C7B9DA}"/>
                  </a:ext>
                </a:extLst>
              </p:cNvPr>
              <p:cNvSpPr txBox="1"/>
              <p:nvPr/>
            </p:nvSpPr>
            <p:spPr>
              <a:xfrm>
                <a:off x="3479218" y="3663949"/>
                <a:ext cx="394660" cy="261610"/>
              </a:xfrm>
              <a:prstGeom prst="rect">
                <a:avLst/>
              </a:prstGeom>
              <a:noFill/>
            </p:spPr>
            <p:txBody>
              <a:bodyPr wrap="none" rtlCol="0">
                <a:spAutoFit/>
              </a:bodyPr>
              <a:lstStyle/>
              <a:p>
                <a:r>
                  <a:rPr lang="en-US" altLang="zh-CN" sz="1100" b="1" dirty="0">
                    <a:latin typeface="+mn-ea"/>
                  </a:rPr>
                  <a:t>list</a:t>
                </a:r>
                <a:endParaRPr lang="zh-CN" altLang="en-US" sz="1100" b="1" dirty="0">
                  <a:latin typeface="+mn-ea"/>
                </a:endParaRPr>
              </a:p>
            </p:txBody>
          </p:sp>
        </p:grpSp>
        <p:sp>
          <p:nvSpPr>
            <p:cNvPr id="220" name="椭圆 219">
              <a:extLst>
                <a:ext uri="{FF2B5EF4-FFF2-40B4-BE49-F238E27FC236}">
                  <a16:creationId xmlns:a16="http://schemas.microsoft.com/office/drawing/2014/main" id="{5303C6F4-7CD4-4718-A658-1B9AAE634CB1}"/>
                </a:ext>
              </a:extLst>
            </p:cNvPr>
            <p:cNvSpPr/>
            <p:nvPr/>
          </p:nvSpPr>
          <p:spPr>
            <a:xfrm>
              <a:off x="3406162" y="3941334"/>
              <a:ext cx="214314" cy="214314"/>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6200000" scaled="1"/>
              <a:tileRect/>
            </a:grad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21" name="直接箭头连接符 220">
              <a:extLst>
                <a:ext uri="{FF2B5EF4-FFF2-40B4-BE49-F238E27FC236}">
                  <a16:creationId xmlns:a16="http://schemas.microsoft.com/office/drawing/2014/main" id="{D36A14D6-2558-44BC-A803-FF8B70CA2F14}"/>
                </a:ext>
              </a:extLst>
            </p:cNvPr>
            <p:cNvCxnSpPr/>
            <p:nvPr/>
          </p:nvCxnSpPr>
          <p:spPr>
            <a:xfrm rot="16200000" flipH="1">
              <a:off x="3419618" y="3843983"/>
              <a:ext cx="180000" cy="0"/>
            </a:xfrm>
            <a:prstGeom prst="straightConnector1">
              <a:avLst/>
            </a:prstGeom>
            <a:ln w="38100">
              <a:solidFill>
                <a:srgbClr val="C00000"/>
              </a:solidFill>
              <a:headEnd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22" name="直接箭头连接符 221">
              <a:extLst>
                <a:ext uri="{FF2B5EF4-FFF2-40B4-BE49-F238E27FC236}">
                  <a16:creationId xmlns:a16="http://schemas.microsoft.com/office/drawing/2014/main" id="{B6F2371B-2B25-4FE7-B789-07914B11FABF}"/>
                </a:ext>
              </a:extLst>
            </p:cNvPr>
            <p:cNvCxnSpPr/>
            <p:nvPr/>
          </p:nvCxnSpPr>
          <p:spPr>
            <a:xfrm rot="5400000">
              <a:off x="3565791" y="2909436"/>
              <a:ext cx="536297" cy="65508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3" name="直接箭头连接符 222">
              <a:extLst>
                <a:ext uri="{FF2B5EF4-FFF2-40B4-BE49-F238E27FC236}">
                  <a16:creationId xmlns:a16="http://schemas.microsoft.com/office/drawing/2014/main" id="{6754A185-49B0-468B-B236-9BA55C70C86E}"/>
                </a:ext>
              </a:extLst>
            </p:cNvPr>
            <p:cNvCxnSpPr/>
            <p:nvPr/>
          </p:nvCxnSpPr>
          <p:spPr>
            <a:xfrm rot="16200000" flipH="1">
              <a:off x="3544172" y="2299672"/>
              <a:ext cx="271463" cy="59906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9" name="文本框 8">
            <a:extLst>
              <a:ext uri="{FF2B5EF4-FFF2-40B4-BE49-F238E27FC236}">
                <a16:creationId xmlns:a16="http://schemas.microsoft.com/office/drawing/2014/main" id="{49280CBB-894A-416A-AB0C-978F7DF80E8B}"/>
              </a:ext>
            </a:extLst>
          </p:cNvPr>
          <p:cNvSpPr txBox="1"/>
          <p:nvPr/>
        </p:nvSpPr>
        <p:spPr>
          <a:xfrm>
            <a:off x="8927994" y="4219525"/>
            <a:ext cx="3258133" cy="1687834"/>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方便分类</a:t>
            </a:r>
            <a:endParaRPr lang="en-US" altLang="zh-CN" sz="2400" b="1" dirty="0"/>
          </a:p>
          <a:p>
            <a:pPr marL="342900" indent="-342900" algn="l">
              <a:lnSpc>
                <a:spcPct val="150000"/>
              </a:lnSpc>
              <a:buFont typeface="Wingdings" panose="05000000000000000000" pitchFamily="2" charset="2"/>
              <a:buChar char="Ø"/>
            </a:pPr>
            <a:r>
              <a:rPr lang="zh-CN" altLang="en-US" sz="2400" b="1" dirty="0"/>
              <a:t>层次清晰</a:t>
            </a:r>
            <a:endParaRPr lang="en-US" altLang="zh-CN" sz="2400" b="1" dirty="0"/>
          </a:p>
          <a:p>
            <a:pPr marL="342900" indent="-342900" algn="l">
              <a:lnSpc>
                <a:spcPct val="150000"/>
              </a:lnSpc>
              <a:buFont typeface="Wingdings" panose="05000000000000000000" pitchFamily="2" charset="2"/>
              <a:buChar char="Ø"/>
            </a:pPr>
            <a:r>
              <a:rPr lang="zh-CN" altLang="en-US" sz="2400" b="1" dirty="0"/>
              <a:t>增加磁盘访问次数</a:t>
            </a:r>
          </a:p>
        </p:txBody>
      </p:sp>
    </p:spTree>
    <p:extLst>
      <p:ext uri="{BB962C8B-B14F-4D97-AF65-F5344CB8AC3E}">
        <p14:creationId xmlns:p14="http://schemas.microsoft.com/office/powerpoint/2010/main" val="370321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wipe(left)">
                                      <p:cBhvr>
                                        <p:cTn id="12" dur="500"/>
                                        <p:tgtEl>
                                          <p:spTgt spid="51"/>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98"/>
                                        </p:tgtEl>
                                        <p:attrNameLst>
                                          <p:attrName>style.visibility</p:attrName>
                                        </p:attrNameLst>
                                      </p:cBhvr>
                                      <p:to>
                                        <p:strVal val="visible"/>
                                      </p:to>
                                    </p:set>
                                    <p:animEffect transition="in" filter="wipe(up)">
                                      <p:cBhvr>
                                        <p:cTn id="16" dur="1000"/>
                                        <p:tgtEl>
                                          <p:spTgt spid="198"/>
                                        </p:tgtEl>
                                      </p:cBhvr>
                                    </p:animEffect>
                                  </p:childTnLst>
                                </p:cTn>
                              </p:par>
                            </p:childTnLst>
                          </p:cTn>
                        </p:par>
                        <p:par>
                          <p:cTn id="17" fill="hold">
                            <p:stCondLst>
                              <p:cond delay="1500"/>
                            </p:stCondLst>
                            <p:childTnLst>
                              <p:par>
                                <p:cTn id="18" presetID="35" presetClass="emph" presetSubtype="0" repeatCount="indefinite" fill="hold" nodeType="afterEffect">
                                  <p:stCondLst>
                                    <p:cond delay="0"/>
                                  </p:stCondLst>
                                  <p:endCondLst>
                                    <p:cond evt="onNext" delay="0">
                                      <p:tgtEl>
                                        <p:sldTgt/>
                                      </p:tgtEl>
                                    </p:cond>
                                  </p:endCondLst>
                                  <p:childTnLst>
                                    <p:anim calcmode="discrete" valueType="str">
                                      <p:cBhvr>
                                        <p:cTn id="19" dur="500" fill="hold"/>
                                        <p:tgtEl>
                                          <p:spTgt spid="198"/>
                                        </p:tgtEl>
                                        <p:attrNameLst>
                                          <p:attrName>style.visibility</p:attrName>
                                        </p:attrNameLst>
                                      </p:cBhvr>
                                      <p:tavLst>
                                        <p:tav tm="0">
                                          <p:val>
                                            <p:strVal val="hidden"/>
                                          </p:val>
                                        </p:tav>
                                        <p:tav tm="50000">
                                          <p:val>
                                            <p:strVal val="visible"/>
                                          </p:val>
                                        </p:tav>
                                      </p:tavLst>
                                    </p:anim>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198"/>
                                        </p:tgtEl>
                                        <p:attrNameLst>
                                          <p:attrName>style.visibility</p:attrName>
                                        </p:attrNameLst>
                                      </p:cBhvr>
                                      <p:to>
                                        <p:strVal val="hidden"/>
                                      </p:to>
                                    </p:set>
                                  </p:childTnLst>
                                </p:cTn>
                              </p:par>
                              <p:par>
                                <p:cTn id="24" presetID="22" presetClass="entr" presetSubtype="8" fill="hold" grpId="0" nodeType="withEffect">
                                  <p:stCondLst>
                                    <p:cond delay="0"/>
                                  </p:stCondLst>
                                  <p:childTnLst>
                                    <p:set>
                                      <p:cBhvr>
                                        <p:cTn id="25" dur="1" fill="hold">
                                          <p:stCondLst>
                                            <p:cond delay="0"/>
                                          </p:stCondLst>
                                        </p:cTn>
                                        <p:tgtEl>
                                          <p:spTgt spid="197"/>
                                        </p:tgtEl>
                                        <p:attrNameLst>
                                          <p:attrName>style.visibility</p:attrName>
                                        </p:attrNameLst>
                                      </p:cBhvr>
                                      <p:to>
                                        <p:strVal val="visible"/>
                                      </p:to>
                                    </p:set>
                                    <p:animEffect transition="in" filter="wipe(left)">
                                      <p:cBhvr>
                                        <p:cTn id="26" dur="500"/>
                                        <p:tgtEl>
                                          <p:spTgt spid="197"/>
                                        </p:tgtEl>
                                      </p:cBhvr>
                                    </p:animEffect>
                                  </p:childTnLst>
                                </p:cTn>
                              </p:par>
                            </p:childTnLst>
                          </p:cTn>
                        </p:par>
                        <p:par>
                          <p:cTn id="27" fill="hold">
                            <p:stCondLst>
                              <p:cond delay="500"/>
                            </p:stCondLst>
                            <p:childTnLst>
                              <p:par>
                                <p:cTn id="28" presetID="22" presetClass="entr" presetSubtype="1" fill="hold" nodeType="afterEffect">
                                  <p:stCondLst>
                                    <p:cond delay="0"/>
                                  </p:stCondLst>
                                  <p:childTnLst>
                                    <p:set>
                                      <p:cBhvr>
                                        <p:cTn id="29" dur="1" fill="hold">
                                          <p:stCondLst>
                                            <p:cond delay="0"/>
                                          </p:stCondLst>
                                        </p:cTn>
                                        <p:tgtEl>
                                          <p:spTgt spid="216"/>
                                        </p:tgtEl>
                                        <p:attrNameLst>
                                          <p:attrName>style.visibility</p:attrName>
                                        </p:attrNameLst>
                                      </p:cBhvr>
                                      <p:to>
                                        <p:strVal val="visible"/>
                                      </p:to>
                                    </p:set>
                                    <p:animEffect transition="in" filter="wipe(up)">
                                      <p:cBhvr>
                                        <p:cTn id="30" dur="1000"/>
                                        <p:tgtEl>
                                          <p:spTgt spid="216"/>
                                        </p:tgtEl>
                                      </p:cBhvr>
                                    </p:animEffect>
                                  </p:childTnLst>
                                </p:cTn>
                              </p:par>
                            </p:childTnLst>
                          </p:cTn>
                        </p:par>
                        <p:par>
                          <p:cTn id="31" fill="hold">
                            <p:stCondLst>
                              <p:cond delay="1500"/>
                            </p:stCondLst>
                            <p:childTnLst>
                              <p:par>
                                <p:cTn id="32" presetID="35" presetClass="emph" presetSubtype="0" repeatCount="indefinite" fill="hold" nodeType="afterEffect">
                                  <p:stCondLst>
                                    <p:cond delay="0"/>
                                  </p:stCondLst>
                                  <p:endCondLst>
                                    <p:cond evt="onNext" delay="0">
                                      <p:tgtEl>
                                        <p:sldTgt/>
                                      </p:tgtEl>
                                    </p:cond>
                                  </p:endCondLst>
                                  <p:childTnLst>
                                    <p:anim calcmode="discrete" valueType="str">
                                      <p:cBhvr>
                                        <p:cTn id="33" dur="500" fill="hold"/>
                                        <p:tgtEl>
                                          <p:spTgt spid="21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19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05457" y="1744135"/>
            <a:ext cx="1435008" cy="1446550"/>
          </a:xfrm>
          <a:prstGeom prst="rect">
            <a:avLst/>
          </a:prstGeom>
          <a:noFill/>
        </p:spPr>
        <p:txBody>
          <a:bodyPr wrap="none" rtlCol="0">
            <a:spAutoFit/>
          </a:bodyPr>
          <a:lstStyle>
            <a:defPPr>
              <a:defRPr lang="zh-CN"/>
            </a:defPPr>
            <a:lvl1pPr>
              <a:defRPr sz="8800">
                <a:solidFill>
                  <a:schemeClr val="accent1">
                    <a:lumMod val="50000"/>
                    <a:alpha val="30000"/>
                  </a:schemeClr>
                </a:solidFill>
              </a:defRPr>
            </a:lvl1pPr>
          </a:lstStyle>
          <a:p>
            <a:r>
              <a:rPr lang="en-US" altLang="zh-CN" dirty="0"/>
              <a:t>01</a:t>
            </a:r>
            <a:endParaRPr lang="zh-CN" altLang="en-US" dirty="0"/>
          </a:p>
        </p:txBody>
      </p:sp>
      <p:sp>
        <p:nvSpPr>
          <p:cNvPr id="3" name="文本框 2"/>
          <p:cNvSpPr txBox="1"/>
          <p:nvPr/>
        </p:nvSpPr>
        <p:spPr>
          <a:xfrm>
            <a:off x="3241977" y="1744135"/>
            <a:ext cx="1435008" cy="1446550"/>
          </a:xfrm>
          <a:prstGeom prst="rect">
            <a:avLst/>
          </a:prstGeom>
          <a:noFill/>
        </p:spPr>
        <p:txBody>
          <a:bodyPr wrap="none" rtlCol="0">
            <a:spAutoFit/>
          </a:bodyPr>
          <a:lstStyle>
            <a:defPPr>
              <a:defRPr lang="zh-CN"/>
            </a:defPPr>
            <a:lvl1pPr>
              <a:defRPr sz="8800">
                <a:solidFill>
                  <a:schemeClr val="accent1">
                    <a:lumMod val="50000"/>
                  </a:schemeClr>
                </a:solidFill>
              </a:defRPr>
            </a:lvl1pPr>
          </a:lstStyle>
          <a:p>
            <a:r>
              <a:rPr lang="en-US" altLang="zh-CN" dirty="0"/>
              <a:t>02</a:t>
            </a:r>
            <a:endParaRPr lang="zh-CN" altLang="en-US" dirty="0"/>
          </a:p>
        </p:txBody>
      </p:sp>
      <p:sp>
        <p:nvSpPr>
          <p:cNvPr id="4" name="文本框 3"/>
          <p:cNvSpPr txBox="1"/>
          <p:nvPr/>
        </p:nvSpPr>
        <p:spPr>
          <a:xfrm>
            <a:off x="5378497" y="1744135"/>
            <a:ext cx="1435008" cy="1446550"/>
          </a:xfrm>
          <a:prstGeom prst="rect">
            <a:avLst/>
          </a:prstGeom>
          <a:noFill/>
        </p:spPr>
        <p:txBody>
          <a:bodyPr wrap="none" rtlCol="0">
            <a:spAutoFit/>
          </a:bodyPr>
          <a:lstStyle/>
          <a:p>
            <a:r>
              <a:rPr lang="en-US" altLang="zh-CN" sz="8800" dirty="0">
                <a:solidFill>
                  <a:schemeClr val="accent1">
                    <a:lumMod val="50000"/>
                    <a:alpha val="30000"/>
                  </a:schemeClr>
                </a:solidFill>
              </a:rPr>
              <a:t>03</a:t>
            </a:r>
            <a:endParaRPr lang="zh-CN" altLang="en-US" sz="8800" dirty="0">
              <a:solidFill>
                <a:schemeClr val="accent1">
                  <a:lumMod val="50000"/>
                  <a:alpha val="30000"/>
                </a:schemeClr>
              </a:solidFill>
            </a:endParaRPr>
          </a:p>
        </p:txBody>
      </p:sp>
      <p:sp>
        <p:nvSpPr>
          <p:cNvPr id="5" name="文本框 4"/>
          <p:cNvSpPr txBox="1"/>
          <p:nvPr/>
        </p:nvSpPr>
        <p:spPr>
          <a:xfrm>
            <a:off x="7515017" y="1744135"/>
            <a:ext cx="1435008" cy="1446550"/>
          </a:xfrm>
          <a:prstGeom prst="rect">
            <a:avLst/>
          </a:prstGeom>
          <a:noFill/>
        </p:spPr>
        <p:txBody>
          <a:bodyPr wrap="none" rtlCol="0">
            <a:spAutoFit/>
          </a:bodyPr>
          <a:lstStyle/>
          <a:p>
            <a:r>
              <a:rPr lang="en-US" altLang="zh-CN" sz="8800" dirty="0">
                <a:solidFill>
                  <a:schemeClr val="accent1">
                    <a:lumMod val="50000"/>
                    <a:alpha val="30000"/>
                  </a:schemeClr>
                </a:solidFill>
              </a:rPr>
              <a:t>04</a:t>
            </a:r>
            <a:endParaRPr lang="zh-CN" altLang="en-US" sz="8800" dirty="0">
              <a:solidFill>
                <a:schemeClr val="accent1">
                  <a:lumMod val="50000"/>
                  <a:alpha val="30000"/>
                </a:schemeClr>
              </a:solidFill>
            </a:endParaRPr>
          </a:p>
        </p:txBody>
      </p:sp>
      <p:sp>
        <p:nvSpPr>
          <p:cNvPr id="6" name="文本框 5"/>
          <p:cNvSpPr txBox="1"/>
          <p:nvPr/>
        </p:nvSpPr>
        <p:spPr>
          <a:xfrm>
            <a:off x="9651537" y="1744135"/>
            <a:ext cx="1435008" cy="1446550"/>
          </a:xfrm>
          <a:prstGeom prst="rect">
            <a:avLst/>
          </a:prstGeom>
          <a:noFill/>
        </p:spPr>
        <p:txBody>
          <a:bodyPr wrap="none" rtlCol="0">
            <a:spAutoFit/>
          </a:bodyPr>
          <a:lstStyle/>
          <a:p>
            <a:r>
              <a:rPr lang="en-US" altLang="zh-CN" sz="8800" dirty="0">
                <a:solidFill>
                  <a:schemeClr val="accent1">
                    <a:lumMod val="50000"/>
                    <a:alpha val="30000"/>
                  </a:schemeClr>
                </a:solidFill>
              </a:rPr>
              <a:t>05</a:t>
            </a:r>
            <a:endParaRPr lang="zh-CN" altLang="en-US" sz="8800" dirty="0">
              <a:solidFill>
                <a:schemeClr val="accent1">
                  <a:lumMod val="50000"/>
                  <a:alpha val="30000"/>
                </a:schemeClr>
              </a:solidFill>
            </a:endParaRPr>
          </a:p>
        </p:txBody>
      </p:sp>
      <p:grpSp>
        <p:nvGrpSpPr>
          <p:cNvPr id="12" name="组合 11"/>
          <p:cNvGrpSpPr/>
          <p:nvPr/>
        </p:nvGrpSpPr>
        <p:grpSpPr>
          <a:xfrm rot="21345802">
            <a:off x="658677" y="1192420"/>
            <a:ext cx="1049867" cy="4725785"/>
            <a:chOff x="575734" y="1277082"/>
            <a:chExt cx="1049866" cy="4725785"/>
          </a:xfrm>
        </p:grpSpPr>
        <p:cxnSp>
          <p:nvCxnSpPr>
            <p:cNvPr id="8" name="直接连接符 7"/>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1" name="矩形 10"/>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3" name="组合 12"/>
          <p:cNvGrpSpPr/>
          <p:nvPr/>
        </p:nvGrpSpPr>
        <p:grpSpPr>
          <a:xfrm rot="21345802">
            <a:off x="2767136" y="1192422"/>
            <a:ext cx="1049867" cy="4725785"/>
            <a:chOff x="575734" y="1277082"/>
            <a:chExt cx="1049866" cy="4725785"/>
          </a:xfrm>
        </p:grpSpPr>
        <p:cxnSp>
          <p:nvCxnSpPr>
            <p:cNvPr id="14" name="直接连接符 13"/>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矩形 14"/>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6" name="组合 15"/>
          <p:cNvGrpSpPr/>
          <p:nvPr/>
        </p:nvGrpSpPr>
        <p:grpSpPr>
          <a:xfrm rot="21345802">
            <a:off x="4889140" y="1192422"/>
            <a:ext cx="1049867" cy="4725785"/>
            <a:chOff x="575734" y="1277082"/>
            <a:chExt cx="1049866" cy="4725785"/>
          </a:xfrm>
        </p:grpSpPr>
        <p:cxnSp>
          <p:nvCxnSpPr>
            <p:cNvPr id="17" name="直接连接符 16"/>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矩形 17"/>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9" name="组合 18"/>
          <p:cNvGrpSpPr/>
          <p:nvPr/>
        </p:nvGrpSpPr>
        <p:grpSpPr>
          <a:xfrm rot="21345802">
            <a:off x="7054489" y="1192422"/>
            <a:ext cx="1049867" cy="4725785"/>
            <a:chOff x="575734" y="1277082"/>
            <a:chExt cx="1049866" cy="4725785"/>
          </a:xfrm>
        </p:grpSpPr>
        <p:cxnSp>
          <p:nvCxnSpPr>
            <p:cNvPr id="20" name="直接连接符 19"/>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1" name="矩形 20"/>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2" name="组合 21"/>
          <p:cNvGrpSpPr/>
          <p:nvPr/>
        </p:nvGrpSpPr>
        <p:grpSpPr>
          <a:xfrm rot="21345802">
            <a:off x="9162180" y="1192424"/>
            <a:ext cx="1049867" cy="4725785"/>
            <a:chOff x="575734" y="1277082"/>
            <a:chExt cx="1049866" cy="4725785"/>
          </a:xfrm>
        </p:grpSpPr>
        <p:cxnSp>
          <p:nvCxnSpPr>
            <p:cNvPr id="23" name="直接连接符 22"/>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4" name="矩形 23"/>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36" name="矩形 35"/>
          <p:cNvSpPr/>
          <p:nvPr/>
        </p:nvSpPr>
        <p:spPr>
          <a:xfrm>
            <a:off x="0" y="0"/>
            <a:ext cx="12192000" cy="49088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矩形 36"/>
          <p:cNvSpPr/>
          <p:nvPr/>
        </p:nvSpPr>
        <p:spPr>
          <a:xfrm>
            <a:off x="-1" y="68852"/>
            <a:ext cx="6096001" cy="369332"/>
          </a:xfrm>
          <a:prstGeom prst="rect">
            <a:avLst/>
          </a:prstGeom>
        </p:spPr>
        <p:txBody>
          <a:bodyPr wrap="square">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操作系统  </a:t>
            </a:r>
            <a:r>
              <a:rPr lang="en-US" altLang="zh-CN" b="1" dirty="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第四章  文件管理</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11553734-9747-43E1-9962-94AF1250F169}"/>
              </a:ext>
            </a:extLst>
          </p:cNvPr>
          <p:cNvSpPr txBox="1"/>
          <p:nvPr/>
        </p:nvSpPr>
        <p:spPr>
          <a:xfrm>
            <a:off x="997364" y="5093216"/>
            <a:ext cx="1415772" cy="461665"/>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基本概念</a:t>
            </a:r>
          </a:p>
        </p:txBody>
      </p:sp>
      <p:sp>
        <p:nvSpPr>
          <p:cNvPr id="35" name="文本框 34">
            <a:extLst>
              <a:ext uri="{FF2B5EF4-FFF2-40B4-BE49-F238E27FC236}">
                <a16:creationId xmlns:a16="http://schemas.microsoft.com/office/drawing/2014/main" id="{7AAC5E5A-63FC-4F73-A616-3FBA119A7A9F}"/>
              </a:ext>
            </a:extLst>
          </p:cNvPr>
          <p:cNvSpPr txBox="1"/>
          <p:nvPr/>
        </p:nvSpPr>
        <p:spPr>
          <a:xfrm>
            <a:off x="3123048" y="5093218"/>
            <a:ext cx="1723549" cy="461665"/>
          </a:xfrm>
          <a:prstGeom prst="rect">
            <a:avLst/>
          </a:prstGeom>
          <a:noFill/>
        </p:spPr>
        <p:txBody>
          <a:bodyPr wrap="none" rtlCol="0">
            <a:spAutoFit/>
          </a:bodyPr>
          <a:lstStyle>
            <a:defPPr>
              <a:defRPr lang="zh-CN"/>
            </a:defPPr>
            <a:lvl1pPr>
              <a:defRPr sz="2400" b="1">
                <a:solidFill>
                  <a:schemeClr val="accent1">
                    <a:lumMod val="50000"/>
                  </a:schemeClr>
                </a:solidFill>
              </a:defRPr>
            </a:lvl1pPr>
          </a:lstStyle>
          <a:p>
            <a:r>
              <a:rPr lang="zh-CN" altLang="en-US" dirty="0"/>
              <a:t>共享与保护</a:t>
            </a:r>
          </a:p>
        </p:txBody>
      </p:sp>
      <p:sp>
        <p:nvSpPr>
          <p:cNvPr id="38" name="文本框 37">
            <a:extLst>
              <a:ext uri="{FF2B5EF4-FFF2-40B4-BE49-F238E27FC236}">
                <a16:creationId xmlns:a16="http://schemas.microsoft.com/office/drawing/2014/main" id="{3B4512EC-B2B7-41C3-8D76-185AAD2364D3}"/>
              </a:ext>
            </a:extLst>
          </p:cNvPr>
          <p:cNvSpPr txBox="1"/>
          <p:nvPr/>
        </p:nvSpPr>
        <p:spPr>
          <a:xfrm>
            <a:off x="5248731" y="5093218"/>
            <a:ext cx="1415772" cy="461665"/>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系统实现</a:t>
            </a:r>
          </a:p>
        </p:txBody>
      </p:sp>
      <p:sp>
        <p:nvSpPr>
          <p:cNvPr id="39" name="文本框 38">
            <a:extLst>
              <a:ext uri="{FF2B5EF4-FFF2-40B4-BE49-F238E27FC236}">
                <a16:creationId xmlns:a16="http://schemas.microsoft.com/office/drawing/2014/main" id="{1278AE01-39C0-4382-81A1-B6BAF834919A}"/>
              </a:ext>
            </a:extLst>
          </p:cNvPr>
          <p:cNvSpPr txBox="1"/>
          <p:nvPr/>
        </p:nvSpPr>
        <p:spPr>
          <a:xfrm>
            <a:off x="7374415" y="5093218"/>
            <a:ext cx="1415772" cy="461665"/>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磁盘结构</a:t>
            </a:r>
          </a:p>
        </p:txBody>
      </p:sp>
      <p:sp>
        <p:nvSpPr>
          <p:cNvPr id="40" name="文本框 39">
            <a:extLst>
              <a:ext uri="{FF2B5EF4-FFF2-40B4-BE49-F238E27FC236}">
                <a16:creationId xmlns:a16="http://schemas.microsoft.com/office/drawing/2014/main" id="{639ECD84-99D9-4A0A-BF0B-AF29063CD2A7}"/>
              </a:ext>
            </a:extLst>
          </p:cNvPr>
          <p:cNvSpPr txBox="1"/>
          <p:nvPr/>
        </p:nvSpPr>
        <p:spPr>
          <a:xfrm>
            <a:off x="9500099" y="5093218"/>
            <a:ext cx="2031325" cy="461665"/>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磁盘调度算法</a:t>
            </a:r>
          </a:p>
        </p:txBody>
      </p:sp>
    </p:spTree>
    <p:extLst>
      <p:ext uri="{BB962C8B-B14F-4D97-AF65-F5344CB8AC3E}">
        <p14:creationId xmlns:p14="http://schemas.microsoft.com/office/powerpoint/2010/main" val="24283320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基本概念</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177030" y="72410"/>
            <a:ext cx="1822935" cy="369332"/>
          </a:xfrm>
          <a:noFill/>
        </p:spPr>
        <p:txBody>
          <a:bodyPr wrap="square" rtlCol="0">
            <a:spAutoFit/>
          </a:bodyPr>
          <a:lstStyle/>
          <a:p>
            <a:r>
              <a:rPr lang="en-US" altLang="zh-CN" dirty="0">
                <a:solidFill>
                  <a:schemeClr val="bg1"/>
                </a:solidFill>
              </a:rPr>
              <a:t>02 </a:t>
            </a:r>
            <a:r>
              <a:rPr lang="zh-CN" altLang="en-US" dirty="0">
                <a:solidFill>
                  <a:schemeClr val="bg1"/>
                </a:solidFill>
              </a:rPr>
              <a:t>共享与保护</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312773" y="72410"/>
            <a:ext cx="1566454" cy="369332"/>
          </a:xfrm>
        </p:spPr>
        <p:txBody>
          <a:bodyPr/>
          <a:lstStyle/>
          <a:p>
            <a:r>
              <a:rPr lang="en-US" altLang="zh-CN" dirty="0"/>
              <a:t>03 </a:t>
            </a:r>
            <a:r>
              <a:rPr lang="zh-CN" altLang="en-US" dirty="0"/>
              <a:t>系统实现</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磁盘结构</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磁盘调度算法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1826141" cy="535531"/>
          </a:xfrm>
        </p:spPr>
        <p:txBody>
          <a:bodyPr/>
          <a:lstStyle/>
          <a:p>
            <a:pPr marL="0" indent="0">
              <a:buNone/>
            </a:pPr>
            <a:r>
              <a:rPr lang="zh-CN" altLang="en-US" dirty="0"/>
              <a:t>文件共享</a:t>
            </a:r>
          </a:p>
        </p:txBody>
      </p:sp>
      <p:sp>
        <p:nvSpPr>
          <p:cNvPr id="8" name="文本框 7">
            <a:extLst>
              <a:ext uri="{FF2B5EF4-FFF2-40B4-BE49-F238E27FC236}">
                <a16:creationId xmlns:a16="http://schemas.microsoft.com/office/drawing/2014/main" id="{02AF2321-0716-457E-AEC3-D3B003AB8354}"/>
              </a:ext>
            </a:extLst>
          </p:cNvPr>
          <p:cNvSpPr txBox="1"/>
          <p:nvPr/>
        </p:nvSpPr>
        <p:spPr>
          <a:xfrm>
            <a:off x="1031220" y="1811247"/>
            <a:ext cx="5528200" cy="4457823"/>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使多个用户（进程）共享同一份文件，系统只需保留该文件的一个副本。</a:t>
            </a:r>
            <a:endParaRPr lang="en-US" altLang="zh-CN" sz="2400" b="1" dirty="0"/>
          </a:p>
          <a:p>
            <a:pPr marL="342900" indent="-342900" algn="l">
              <a:lnSpc>
                <a:spcPct val="150000"/>
              </a:lnSpc>
              <a:buFont typeface="Wingdings" panose="05000000000000000000" pitchFamily="2" charset="2"/>
              <a:buChar char="Ø"/>
            </a:pPr>
            <a:r>
              <a:rPr lang="zh-CN" altLang="en-US" sz="2400" b="1" dirty="0">
                <a:solidFill>
                  <a:srgbClr val="FF0000"/>
                </a:solidFill>
              </a:rPr>
              <a:t>基于索引结点</a:t>
            </a:r>
            <a:r>
              <a:rPr lang="zh-CN" altLang="en-US" sz="2400" b="1" dirty="0"/>
              <a:t>的文件共享方式</a:t>
            </a:r>
            <a:endParaRPr lang="en-US" altLang="zh-CN" sz="2400" b="1" dirty="0"/>
          </a:p>
          <a:p>
            <a:pPr marL="800089" lvl="1" indent="-342900">
              <a:lnSpc>
                <a:spcPct val="150000"/>
              </a:lnSpc>
              <a:buFont typeface="Wingdings" panose="05000000000000000000" pitchFamily="2" charset="2"/>
              <a:buChar char="Ø"/>
            </a:pPr>
            <a:r>
              <a:rPr lang="zh-CN" altLang="en-US" sz="2400" b="1" dirty="0"/>
              <a:t>在树形目录中，当有两个或多个用户要共享一个子目录或文件时，将共享文件或子目录接到两个或多个用户的目录中，才能方便的找到该文件</a:t>
            </a:r>
          </a:p>
        </p:txBody>
      </p:sp>
      <p:pic>
        <p:nvPicPr>
          <p:cNvPr id="111" name="图片 110">
            <a:extLst>
              <a:ext uri="{FF2B5EF4-FFF2-40B4-BE49-F238E27FC236}">
                <a16:creationId xmlns:a16="http://schemas.microsoft.com/office/drawing/2014/main" id="{97CA9F42-AABF-4208-9D98-C8209A056AAE}"/>
              </a:ext>
            </a:extLst>
          </p:cNvPr>
          <p:cNvPicPr>
            <a:picLocks noChangeAspect="1"/>
          </p:cNvPicPr>
          <p:nvPr/>
        </p:nvPicPr>
        <p:blipFill>
          <a:blip r:embed="rId2"/>
          <a:stretch>
            <a:fillRect/>
          </a:stretch>
        </p:blipFill>
        <p:spPr>
          <a:xfrm>
            <a:off x="6879227" y="830737"/>
            <a:ext cx="4642800" cy="3613073"/>
          </a:xfrm>
          <a:prstGeom prst="rect">
            <a:avLst/>
          </a:prstGeom>
        </p:spPr>
      </p:pic>
      <p:pic>
        <p:nvPicPr>
          <p:cNvPr id="142" name="图片 141">
            <a:extLst>
              <a:ext uri="{FF2B5EF4-FFF2-40B4-BE49-F238E27FC236}">
                <a16:creationId xmlns:a16="http://schemas.microsoft.com/office/drawing/2014/main" id="{1F766197-2ACF-45CB-8324-86D29A4C8B1E}"/>
              </a:ext>
            </a:extLst>
          </p:cNvPr>
          <p:cNvPicPr>
            <a:picLocks noChangeAspect="1"/>
          </p:cNvPicPr>
          <p:nvPr/>
        </p:nvPicPr>
        <p:blipFill>
          <a:blip r:embed="rId3"/>
          <a:stretch>
            <a:fillRect/>
          </a:stretch>
        </p:blipFill>
        <p:spPr>
          <a:xfrm>
            <a:off x="7426679" y="840067"/>
            <a:ext cx="3658013" cy="3613073"/>
          </a:xfrm>
          <a:prstGeom prst="rect">
            <a:avLst/>
          </a:prstGeom>
        </p:spPr>
      </p:pic>
      <p:pic>
        <p:nvPicPr>
          <p:cNvPr id="143" name="图片 142">
            <a:extLst>
              <a:ext uri="{FF2B5EF4-FFF2-40B4-BE49-F238E27FC236}">
                <a16:creationId xmlns:a16="http://schemas.microsoft.com/office/drawing/2014/main" id="{0DD201E3-43B5-4D6F-98DF-1684E6EDC2D4}"/>
              </a:ext>
            </a:extLst>
          </p:cNvPr>
          <p:cNvPicPr>
            <a:picLocks noChangeAspect="1"/>
          </p:cNvPicPr>
          <p:nvPr/>
        </p:nvPicPr>
        <p:blipFill>
          <a:blip r:embed="rId4"/>
          <a:stretch>
            <a:fillRect/>
          </a:stretch>
        </p:blipFill>
        <p:spPr>
          <a:xfrm>
            <a:off x="7744409" y="812074"/>
            <a:ext cx="3155844" cy="2070453"/>
          </a:xfrm>
          <a:prstGeom prst="rect">
            <a:avLst/>
          </a:prstGeom>
        </p:spPr>
      </p:pic>
      <p:sp>
        <p:nvSpPr>
          <p:cNvPr id="144" name="TextBox 4">
            <a:extLst>
              <a:ext uri="{FF2B5EF4-FFF2-40B4-BE49-F238E27FC236}">
                <a16:creationId xmlns:a16="http://schemas.microsoft.com/office/drawing/2014/main" id="{586C4CD7-F37D-4F72-B6F1-00BC671BFA37}"/>
              </a:ext>
            </a:extLst>
          </p:cNvPr>
          <p:cNvSpPr txBox="1">
            <a:spLocks noChangeArrowheads="1"/>
          </p:cNvSpPr>
          <p:nvPr/>
        </p:nvSpPr>
        <p:spPr bwMode="auto">
          <a:xfrm>
            <a:off x="8365293" y="4848850"/>
            <a:ext cx="1665841"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MS PGothic" charset="0"/>
                <a:cs typeface="MS PGothic" charset="0"/>
              </a:defRPr>
            </a:lvl1pPr>
            <a:lvl2pPr>
              <a:defRPr sz="2000">
                <a:solidFill>
                  <a:schemeClr val="folHlink"/>
                </a:solidFill>
                <a:latin typeface="Times New Roman" charset="0"/>
                <a:ea typeface="MS PGothic" charset="0"/>
                <a:cs typeface="MS PGothic" charset="0"/>
              </a:defRPr>
            </a:lvl2pPr>
            <a:lvl3pPr>
              <a:defRPr sz="2400">
                <a:solidFill>
                  <a:schemeClr val="tx1"/>
                </a:solidFill>
                <a:latin typeface="Times New Roman" charset="0"/>
                <a:ea typeface="MS PGothic" charset="0"/>
                <a:cs typeface="MS PGothic" charset="0"/>
              </a:defRPr>
            </a:lvl3pPr>
            <a:lvl4pPr>
              <a:defRPr sz="1600">
                <a:solidFill>
                  <a:schemeClr val="tx1"/>
                </a:solidFill>
                <a:latin typeface="Times New Roman" charset="0"/>
                <a:ea typeface="MS PGothic" charset="0"/>
                <a:cs typeface="MS PGothic" charset="0"/>
              </a:defRPr>
            </a:lvl4pPr>
            <a:lvl5pPr>
              <a:defRPr sz="1400">
                <a:solidFill>
                  <a:schemeClr val="tx1"/>
                </a:solidFill>
                <a:latin typeface="Times New Roman" charset="0"/>
                <a:ea typeface="MS PGothic" charset="0"/>
                <a:cs typeface="MS PGothic" charset="0"/>
              </a:defRPr>
            </a:lvl5pPr>
            <a:lvl6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6pPr>
            <a:lvl7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7pPr>
            <a:lvl8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8pPr>
            <a:lvl9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9pPr>
          </a:lstStyle>
          <a:p>
            <a:pPr eaLnBrk="1" hangingPunct="1">
              <a:buFont typeface="Monotype Sorts" charset="0"/>
              <a:buNone/>
            </a:pPr>
            <a:r>
              <a:rPr lang="en-US" altLang="zh-CN" sz="1600" b="1" dirty="0">
                <a:latin typeface="Courier New" panose="02070309020205020404" pitchFamily="49" charset="0"/>
                <a:ea typeface="+mn-ea"/>
                <a:cs typeface="Courier New" panose="02070309020205020404" pitchFamily="49" charset="0"/>
              </a:rPr>
              <a:t>/</a:t>
            </a:r>
            <a:r>
              <a:rPr lang="en-US" altLang="zh-CN" sz="1600" b="1" dirty="0" err="1">
                <a:latin typeface="Courier New" panose="02070309020205020404" pitchFamily="49" charset="0"/>
                <a:ea typeface="+mn-ea"/>
                <a:cs typeface="Courier New" panose="02070309020205020404" pitchFamily="49" charset="0"/>
              </a:rPr>
              <a:t>dict</a:t>
            </a:r>
            <a:r>
              <a:rPr lang="en-US" altLang="zh-CN" sz="1600" b="1" dirty="0">
                <a:latin typeface="Courier New" panose="02070309020205020404" pitchFamily="49" charset="0"/>
                <a:ea typeface="+mn-ea"/>
                <a:cs typeface="Courier New" panose="02070309020205020404" pitchFamily="49" charset="0"/>
              </a:rPr>
              <a:t>/count</a:t>
            </a:r>
          </a:p>
          <a:p>
            <a:pPr eaLnBrk="1" hangingPunct="1">
              <a:buFont typeface="Monotype Sorts" charset="0"/>
              <a:buNone/>
            </a:pPr>
            <a:r>
              <a:rPr lang="en-US" altLang="zh-CN" sz="1600" b="1" dirty="0">
                <a:latin typeface="Courier New" panose="02070309020205020404" pitchFamily="49" charset="0"/>
                <a:ea typeface="+mn-ea"/>
                <a:cs typeface="Courier New" panose="02070309020205020404" pitchFamily="49" charset="0"/>
              </a:rPr>
              <a:t>/spell/count</a:t>
            </a:r>
          </a:p>
        </p:txBody>
      </p:sp>
      <p:sp>
        <p:nvSpPr>
          <p:cNvPr id="145" name="TextBox 4">
            <a:extLst>
              <a:ext uri="{FF2B5EF4-FFF2-40B4-BE49-F238E27FC236}">
                <a16:creationId xmlns:a16="http://schemas.microsoft.com/office/drawing/2014/main" id="{3EAAF5AF-2950-476D-AE1B-DD52AC4AE6A2}"/>
              </a:ext>
            </a:extLst>
          </p:cNvPr>
          <p:cNvSpPr txBox="1">
            <a:spLocks noChangeArrowheads="1"/>
          </p:cNvSpPr>
          <p:nvPr/>
        </p:nvSpPr>
        <p:spPr bwMode="auto">
          <a:xfrm>
            <a:off x="8365293" y="5829335"/>
            <a:ext cx="2282997"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MS PGothic" charset="0"/>
                <a:cs typeface="MS PGothic" charset="0"/>
              </a:defRPr>
            </a:lvl1pPr>
            <a:lvl2pPr>
              <a:defRPr sz="2000">
                <a:solidFill>
                  <a:schemeClr val="folHlink"/>
                </a:solidFill>
                <a:latin typeface="Times New Roman" charset="0"/>
                <a:ea typeface="MS PGothic" charset="0"/>
                <a:cs typeface="MS PGothic" charset="0"/>
              </a:defRPr>
            </a:lvl2pPr>
            <a:lvl3pPr>
              <a:defRPr sz="2400">
                <a:solidFill>
                  <a:schemeClr val="tx1"/>
                </a:solidFill>
                <a:latin typeface="Times New Roman" charset="0"/>
                <a:ea typeface="MS PGothic" charset="0"/>
                <a:cs typeface="MS PGothic" charset="0"/>
              </a:defRPr>
            </a:lvl3pPr>
            <a:lvl4pPr>
              <a:defRPr sz="1600">
                <a:solidFill>
                  <a:schemeClr val="tx1"/>
                </a:solidFill>
                <a:latin typeface="Times New Roman" charset="0"/>
                <a:ea typeface="MS PGothic" charset="0"/>
                <a:cs typeface="MS PGothic" charset="0"/>
              </a:defRPr>
            </a:lvl4pPr>
            <a:lvl5pPr>
              <a:defRPr sz="1400">
                <a:solidFill>
                  <a:schemeClr val="tx1"/>
                </a:solidFill>
                <a:latin typeface="Times New Roman" charset="0"/>
                <a:ea typeface="MS PGothic" charset="0"/>
                <a:cs typeface="MS PGothic" charset="0"/>
              </a:defRPr>
            </a:lvl5pPr>
            <a:lvl6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6pPr>
            <a:lvl7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7pPr>
            <a:lvl8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8pPr>
            <a:lvl9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9pPr>
          </a:lstStyle>
          <a:p>
            <a:pPr eaLnBrk="1" hangingPunct="1">
              <a:buFont typeface="Monotype Sorts" charset="0"/>
              <a:buNone/>
            </a:pPr>
            <a:r>
              <a:rPr lang="en-US" altLang="zh-CN" sz="1600" b="1" dirty="0">
                <a:latin typeface="Courier New" panose="02070309020205020404" pitchFamily="49" charset="0"/>
                <a:ea typeface="+mn-ea"/>
                <a:cs typeface="Courier New" panose="02070309020205020404" pitchFamily="49" charset="0"/>
              </a:rPr>
              <a:t>/</a:t>
            </a:r>
            <a:r>
              <a:rPr lang="en-US" altLang="zh-CN" sz="1600" b="1" dirty="0" err="1">
                <a:latin typeface="Courier New" panose="02070309020205020404" pitchFamily="49" charset="0"/>
                <a:ea typeface="+mn-ea"/>
                <a:cs typeface="Courier New" panose="02070309020205020404" pitchFamily="49" charset="0"/>
              </a:rPr>
              <a:t>dict</a:t>
            </a:r>
            <a:r>
              <a:rPr lang="en-US" altLang="zh-CN" sz="1600" b="1" dirty="0">
                <a:latin typeface="Courier New" panose="02070309020205020404" pitchFamily="49" charset="0"/>
                <a:ea typeface="+mn-ea"/>
                <a:cs typeface="Courier New" panose="02070309020205020404" pitchFamily="49" charset="0"/>
              </a:rPr>
              <a:t>/w/list</a:t>
            </a:r>
          </a:p>
          <a:p>
            <a:pPr eaLnBrk="1" hangingPunct="1">
              <a:buFont typeface="Monotype Sorts" charset="0"/>
              <a:buNone/>
            </a:pPr>
            <a:r>
              <a:rPr lang="en-US" altLang="zh-CN" sz="1600" b="1" dirty="0">
                <a:latin typeface="Courier New" panose="02070309020205020404" pitchFamily="49" charset="0"/>
                <a:ea typeface="+mn-ea"/>
                <a:cs typeface="Courier New" panose="02070309020205020404" pitchFamily="49" charset="0"/>
              </a:rPr>
              <a:t>/</a:t>
            </a:r>
            <a:r>
              <a:rPr lang="en-US" altLang="zh-CN" sz="1600" b="1" dirty="0" err="1">
                <a:latin typeface="Courier New" panose="02070309020205020404" pitchFamily="49" charset="0"/>
                <a:ea typeface="+mn-ea"/>
                <a:cs typeface="Courier New" panose="02070309020205020404" pitchFamily="49" charset="0"/>
              </a:rPr>
              <a:t>dict</a:t>
            </a:r>
            <a:r>
              <a:rPr lang="en-US" altLang="zh-CN" sz="1600" b="1" dirty="0">
                <a:latin typeface="Courier New" panose="02070309020205020404" pitchFamily="49" charset="0"/>
                <a:ea typeface="+mn-ea"/>
                <a:cs typeface="Courier New" panose="02070309020205020404" pitchFamily="49" charset="0"/>
              </a:rPr>
              <a:t>/all</a:t>
            </a:r>
          </a:p>
          <a:p>
            <a:pPr eaLnBrk="1" hangingPunct="1">
              <a:buFont typeface="Monotype Sorts" charset="0"/>
              <a:buNone/>
            </a:pPr>
            <a:r>
              <a:rPr lang="en-US" altLang="zh-CN" sz="1600" b="1" dirty="0">
                <a:latin typeface="Courier New" panose="02070309020205020404" pitchFamily="49" charset="0"/>
                <a:ea typeface="+mn-ea"/>
                <a:cs typeface="Courier New" panose="02070309020205020404" pitchFamily="49" charset="0"/>
              </a:rPr>
              <a:t>/spell/words/list</a:t>
            </a:r>
          </a:p>
        </p:txBody>
      </p:sp>
    </p:spTree>
    <p:extLst>
      <p:ext uri="{BB962C8B-B14F-4D97-AF65-F5344CB8AC3E}">
        <p14:creationId xmlns:p14="http://schemas.microsoft.com/office/powerpoint/2010/main" val="772710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wipe(up)">
                                      <p:cBhvr>
                                        <p:cTn id="7" dur="500"/>
                                        <p:tgtEl>
                                          <p:spTgt spid="14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43"/>
                                        </p:tgtEl>
                                        <p:attrNameLst>
                                          <p:attrName>style.visibility</p:attrName>
                                        </p:attrNameLst>
                                      </p:cBhvr>
                                      <p:to>
                                        <p:strVal val="visible"/>
                                      </p:to>
                                    </p:set>
                                    <p:animEffect transition="in" filter="wipe(up)">
                                      <p:cBhvr>
                                        <p:cTn id="11" dur="500"/>
                                        <p:tgtEl>
                                          <p:spTgt spid="14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45"/>
                                        </p:tgtEl>
                                        <p:attrNameLst>
                                          <p:attrName>style.visibility</p:attrName>
                                        </p:attrNameLst>
                                      </p:cBhvr>
                                      <p:to>
                                        <p:strVal val="visible"/>
                                      </p:to>
                                    </p:set>
                                    <p:animEffect transition="in" filter="wipe(up)">
                                      <p:cBhvr>
                                        <p:cTn id="16" dur="500"/>
                                        <p:tgtEl>
                                          <p:spTgt spid="145"/>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142"/>
                                        </p:tgtEl>
                                        <p:attrNameLst>
                                          <p:attrName>style.visibility</p:attrName>
                                        </p:attrNameLst>
                                      </p:cBhvr>
                                      <p:to>
                                        <p:strVal val="visible"/>
                                      </p:to>
                                    </p:set>
                                    <p:animEffect transition="in" filter="wipe(up)">
                                      <p:cBhvr>
                                        <p:cTn id="20"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P spid="14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基本概念</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177030" y="72410"/>
            <a:ext cx="1822935" cy="369332"/>
          </a:xfrm>
          <a:noFill/>
        </p:spPr>
        <p:txBody>
          <a:bodyPr wrap="square" rtlCol="0">
            <a:spAutoFit/>
          </a:bodyPr>
          <a:lstStyle/>
          <a:p>
            <a:r>
              <a:rPr lang="en-US" altLang="zh-CN" dirty="0">
                <a:solidFill>
                  <a:schemeClr val="bg1"/>
                </a:solidFill>
              </a:rPr>
              <a:t>02 </a:t>
            </a:r>
            <a:r>
              <a:rPr lang="zh-CN" altLang="en-US" dirty="0">
                <a:solidFill>
                  <a:schemeClr val="bg1"/>
                </a:solidFill>
              </a:rPr>
              <a:t>共享与保护</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312773" y="72410"/>
            <a:ext cx="1566454" cy="369332"/>
          </a:xfrm>
        </p:spPr>
        <p:txBody>
          <a:bodyPr/>
          <a:lstStyle/>
          <a:p>
            <a:r>
              <a:rPr lang="en-US" altLang="zh-CN" dirty="0"/>
              <a:t>03 </a:t>
            </a:r>
            <a:r>
              <a:rPr lang="zh-CN" altLang="en-US" dirty="0"/>
              <a:t>系统实现</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磁盘结构</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磁盘调度算法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1826141" cy="535531"/>
          </a:xfrm>
        </p:spPr>
        <p:txBody>
          <a:bodyPr/>
          <a:lstStyle/>
          <a:p>
            <a:pPr marL="0" indent="0">
              <a:buNone/>
            </a:pPr>
            <a:r>
              <a:rPr lang="zh-CN" altLang="en-US" dirty="0"/>
              <a:t>文件共享</a:t>
            </a:r>
          </a:p>
        </p:txBody>
      </p:sp>
      <p:sp>
        <p:nvSpPr>
          <p:cNvPr id="8" name="文本框 7">
            <a:extLst>
              <a:ext uri="{FF2B5EF4-FFF2-40B4-BE49-F238E27FC236}">
                <a16:creationId xmlns:a16="http://schemas.microsoft.com/office/drawing/2014/main" id="{02AF2321-0716-457E-AEC3-D3B003AB8354}"/>
              </a:ext>
            </a:extLst>
          </p:cNvPr>
          <p:cNvSpPr txBox="1"/>
          <p:nvPr/>
        </p:nvSpPr>
        <p:spPr>
          <a:xfrm>
            <a:off x="1031220" y="1811247"/>
            <a:ext cx="9729824" cy="3898888"/>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在共享结点设置一个共享计数器，每当图中增加一对结点共享链时，计数器</a:t>
            </a:r>
            <a:r>
              <a:rPr lang="en-US" altLang="zh-CN" sz="2400" b="1" dirty="0"/>
              <a:t>+1</a:t>
            </a:r>
          </a:p>
          <a:p>
            <a:pPr marL="342900" indent="-342900" algn="l">
              <a:lnSpc>
                <a:spcPct val="150000"/>
              </a:lnSpc>
              <a:buFont typeface="Wingdings" panose="05000000000000000000" pitchFamily="2" charset="2"/>
              <a:buChar char="Ø"/>
            </a:pPr>
            <a:r>
              <a:rPr lang="zh-CN" altLang="en-US" sz="2400" b="1" dirty="0"/>
              <a:t>当用户提出删除该结点的时候，计数器</a:t>
            </a:r>
            <a:r>
              <a:rPr lang="en-US" altLang="zh-CN" sz="2400" b="1" dirty="0"/>
              <a:t>-1</a:t>
            </a:r>
          </a:p>
          <a:p>
            <a:pPr marL="342900" indent="-342900" algn="l">
              <a:lnSpc>
                <a:spcPct val="150000"/>
              </a:lnSpc>
              <a:buFont typeface="Wingdings" panose="05000000000000000000" pitchFamily="2" charset="2"/>
              <a:buChar char="Ø"/>
            </a:pPr>
            <a:r>
              <a:rPr lang="zh-CN" altLang="en-US" sz="2400" b="1" dirty="0"/>
              <a:t>当共享计数器为</a:t>
            </a:r>
            <a:r>
              <a:rPr lang="en-US" altLang="zh-CN" sz="2400" b="1" dirty="0"/>
              <a:t>0</a:t>
            </a:r>
            <a:r>
              <a:rPr lang="zh-CN" altLang="en-US" sz="2400" b="1" dirty="0"/>
              <a:t>时，才真正删除该结点，否则仅删除请求用户的共享链</a:t>
            </a:r>
            <a:endParaRPr lang="en-US" altLang="zh-CN" sz="2400" b="1" dirty="0"/>
          </a:p>
          <a:p>
            <a:pPr marL="342900" indent="-342900" algn="l">
              <a:lnSpc>
                <a:spcPct val="150000"/>
              </a:lnSpc>
              <a:buFont typeface="Wingdings" panose="05000000000000000000" pitchFamily="2" charset="2"/>
              <a:buChar char="Ø"/>
            </a:pPr>
            <a:endParaRPr lang="en-US" altLang="zh-CN" sz="2400" b="1" dirty="0"/>
          </a:p>
          <a:p>
            <a:pPr marL="342900" indent="-342900" algn="l">
              <a:lnSpc>
                <a:spcPct val="150000"/>
              </a:lnSpc>
              <a:buFont typeface="Wingdings" panose="05000000000000000000" pitchFamily="2" charset="2"/>
              <a:buChar char="Ø"/>
            </a:pPr>
            <a:r>
              <a:rPr lang="zh-CN" altLang="en-US" sz="2400" b="1" dirty="0"/>
              <a:t>此种共享方式又称为</a:t>
            </a:r>
            <a:r>
              <a:rPr lang="zh-CN" altLang="en-US" sz="2400" b="1" dirty="0">
                <a:solidFill>
                  <a:srgbClr val="FF0000"/>
                </a:solidFill>
              </a:rPr>
              <a:t>硬连接</a:t>
            </a:r>
            <a:endParaRPr lang="en-US" altLang="zh-CN" sz="2400" b="1" dirty="0">
              <a:solidFill>
                <a:srgbClr val="FF0000"/>
              </a:solidFill>
            </a:endParaRPr>
          </a:p>
        </p:txBody>
      </p:sp>
    </p:spTree>
    <p:extLst>
      <p:ext uri="{BB962C8B-B14F-4D97-AF65-F5344CB8AC3E}">
        <p14:creationId xmlns:p14="http://schemas.microsoft.com/office/powerpoint/2010/main" val="35229868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基本概念</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177030" y="72410"/>
            <a:ext cx="1822935" cy="369332"/>
          </a:xfrm>
          <a:noFill/>
        </p:spPr>
        <p:txBody>
          <a:bodyPr wrap="square" rtlCol="0">
            <a:spAutoFit/>
          </a:bodyPr>
          <a:lstStyle/>
          <a:p>
            <a:r>
              <a:rPr lang="en-US" altLang="zh-CN" dirty="0">
                <a:solidFill>
                  <a:schemeClr val="bg1"/>
                </a:solidFill>
              </a:rPr>
              <a:t>02 </a:t>
            </a:r>
            <a:r>
              <a:rPr lang="zh-CN" altLang="en-US" dirty="0">
                <a:solidFill>
                  <a:schemeClr val="bg1"/>
                </a:solidFill>
              </a:rPr>
              <a:t>共享与保护</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312773" y="72410"/>
            <a:ext cx="1566454" cy="369332"/>
          </a:xfrm>
        </p:spPr>
        <p:txBody>
          <a:bodyPr/>
          <a:lstStyle/>
          <a:p>
            <a:r>
              <a:rPr lang="en-US" altLang="zh-CN" dirty="0"/>
              <a:t>03 </a:t>
            </a:r>
            <a:r>
              <a:rPr lang="zh-CN" altLang="en-US" dirty="0"/>
              <a:t>系统实现</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磁盘结构</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磁盘调度算法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1826141" cy="535531"/>
          </a:xfrm>
        </p:spPr>
        <p:txBody>
          <a:bodyPr/>
          <a:lstStyle/>
          <a:p>
            <a:pPr marL="0" indent="0">
              <a:buNone/>
            </a:pPr>
            <a:r>
              <a:rPr lang="zh-CN" altLang="en-US" dirty="0"/>
              <a:t>文件共享</a:t>
            </a:r>
          </a:p>
        </p:txBody>
      </p:sp>
      <p:sp>
        <p:nvSpPr>
          <p:cNvPr id="8" name="文本框 7">
            <a:extLst>
              <a:ext uri="{FF2B5EF4-FFF2-40B4-BE49-F238E27FC236}">
                <a16:creationId xmlns:a16="http://schemas.microsoft.com/office/drawing/2014/main" id="{02AF2321-0716-457E-AEC3-D3B003AB8354}"/>
              </a:ext>
            </a:extLst>
          </p:cNvPr>
          <p:cNvSpPr txBox="1"/>
          <p:nvPr/>
        </p:nvSpPr>
        <p:spPr>
          <a:xfrm>
            <a:off x="1031220" y="1599491"/>
            <a:ext cx="10246409" cy="5006883"/>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solidFill>
                  <a:srgbClr val="FF0000"/>
                </a:solidFill>
              </a:rPr>
              <a:t>利用符号链</a:t>
            </a:r>
            <a:r>
              <a:rPr lang="zh-CN" altLang="en-US" sz="2400" b="1" dirty="0"/>
              <a:t>实现文件共享</a:t>
            </a:r>
            <a:endParaRPr lang="en-US" altLang="zh-CN" sz="2400" b="1" dirty="0"/>
          </a:p>
          <a:p>
            <a:pPr marL="800089" lvl="1" indent="-342900">
              <a:lnSpc>
                <a:spcPct val="150000"/>
              </a:lnSpc>
              <a:buFont typeface="Wingdings" panose="05000000000000000000" pitchFamily="2" charset="2"/>
              <a:buChar char="Ø"/>
            </a:pPr>
            <a:r>
              <a:rPr lang="zh-CN" altLang="en-US" sz="2400" b="1" dirty="0"/>
              <a:t>为了是用户</a:t>
            </a:r>
            <a:r>
              <a:rPr lang="en-US" altLang="zh-CN" sz="2400" b="1" dirty="0"/>
              <a:t>B</a:t>
            </a:r>
            <a:r>
              <a:rPr lang="zh-CN" altLang="en-US" sz="2400" b="1" dirty="0"/>
              <a:t>能共享用户</a:t>
            </a:r>
            <a:r>
              <a:rPr lang="en-US" altLang="zh-CN" sz="2400" b="1" dirty="0"/>
              <a:t>A</a:t>
            </a:r>
            <a:r>
              <a:rPr lang="zh-CN" altLang="en-US" sz="2400" b="1" dirty="0"/>
              <a:t>的一个文件</a:t>
            </a:r>
            <a:r>
              <a:rPr lang="en-US" altLang="zh-CN" sz="2400" b="1" dirty="0"/>
              <a:t>F</a:t>
            </a:r>
            <a:r>
              <a:rPr lang="zh-CN" altLang="en-US" sz="2400" b="1" dirty="0"/>
              <a:t>，由系统创建一个</a:t>
            </a:r>
            <a:r>
              <a:rPr lang="en-US" altLang="zh-CN" sz="2400" b="1" dirty="0"/>
              <a:t>Link</a:t>
            </a:r>
            <a:r>
              <a:rPr lang="zh-CN" altLang="en-US" sz="2400" b="1" dirty="0"/>
              <a:t>型的新文件，也取名为</a:t>
            </a:r>
            <a:r>
              <a:rPr lang="en-US" altLang="zh-CN" sz="2400" b="1" dirty="0"/>
              <a:t>F</a:t>
            </a:r>
          </a:p>
          <a:p>
            <a:pPr marL="800089" lvl="1" indent="-342900">
              <a:lnSpc>
                <a:spcPct val="150000"/>
              </a:lnSpc>
              <a:buFont typeface="Wingdings" panose="05000000000000000000" pitchFamily="2" charset="2"/>
              <a:buChar char="Ø"/>
            </a:pPr>
            <a:r>
              <a:rPr lang="zh-CN" altLang="en-US" sz="2400" b="1" dirty="0"/>
              <a:t>将</a:t>
            </a:r>
            <a:r>
              <a:rPr lang="en-US" altLang="zh-CN" sz="2400" b="1" dirty="0"/>
              <a:t>Link</a:t>
            </a:r>
            <a:r>
              <a:rPr lang="zh-CN" altLang="en-US" sz="2400" b="1" dirty="0"/>
              <a:t>文件</a:t>
            </a:r>
            <a:r>
              <a:rPr lang="en-US" altLang="zh-CN" sz="2400" b="1" dirty="0"/>
              <a:t>F</a:t>
            </a:r>
            <a:r>
              <a:rPr lang="zh-CN" altLang="en-US" sz="2400" b="1" dirty="0"/>
              <a:t>写入用户</a:t>
            </a:r>
            <a:r>
              <a:rPr lang="en-US" altLang="zh-CN" sz="2400" b="1" dirty="0"/>
              <a:t>B</a:t>
            </a:r>
            <a:r>
              <a:rPr lang="zh-CN" altLang="en-US" sz="2400" b="1" dirty="0"/>
              <a:t>的目录中，以实现用户</a:t>
            </a:r>
            <a:r>
              <a:rPr lang="en-US" altLang="zh-CN" sz="2400" b="1" dirty="0"/>
              <a:t>B</a:t>
            </a:r>
            <a:r>
              <a:rPr lang="zh-CN" altLang="en-US" sz="2400" b="1" dirty="0"/>
              <a:t>的目录与文件</a:t>
            </a:r>
            <a:r>
              <a:rPr lang="en-US" altLang="zh-CN" sz="2400" b="1" dirty="0"/>
              <a:t>F</a:t>
            </a:r>
            <a:r>
              <a:rPr lang="zh-CN" altLang="en-US" sz="2400" b="1" dirty="0"/>
              <a:t>的连接</a:t>
            </a:r>
            <a:endParaRPr lang="en-US" altLang="zh-CN" sz="2400" b="1" dirty="0"/>
          </a:p>
          <a:p>
            <a:pPr marL="800089" lvl="1" indent="-342900">
              <a:lnSpc>
                <a:spcPct val="150000"/>
              </a:lnSpc>
              <a:buFont typeface="Wingdings" panose="05000000000000000000" pitchFamily="2" charset="2"/>
              <a:buChar char="Ø"/>
            </a:pPr>
            <a:r>
              <a:rPr lang="zh-CN" altLang="en-US" sz="2400" b="1" dirty="0">
                <a:solidFill>
                  <a:srgbClr val="FF0000"/>
                </a:solidFill>
              </a:rPr>
              <a:t>新文件中只包含被连接文件</a:t>
            </a:r>
            <a:r>
              <a:rPr lang="en-US" altLang="zh-CN" sz="2400" b="1" dirty="0">
                <a:solidFill>
                  <a:srgbClr val="FF0000"/>
                </a:solidFill>
              </a:rPr>
              <a:t>F</a:t>
            </a:r>
            <a:r>
              <a:rPr lang="zh-CN" altLang="en-US" sz="2400" b="1" dirty="0">
                <a:solidFill>
                  <a:srgbClr val="FF0000"/>
                </a:solidFill>
              </a:rPr>
              <a:t>的路径名</a:t>
            </a:r>
            <a:endParaRPr lang="en-US" altLang="zh-CN" sz="2400" b="1" dirty="0">
              <a:solidFill>
                <a:srgbClr val="FF0000"/>
              </a:solidFill>
            </a:endParaRPr>
          </a:p>
          <a:p>
            <a:pPr marL="342900" indent="-342900">
              <a:lnSpc>
                <a:spcPct val="150000"/>
              </a:lnSpc>
              <a:buFont typeface="Wingdings" panose="05000000000000000000" pitchFamily="2" charset="2"/>
              <a:buChar char="Ø"/>
            </a:pPr>
            <a:r>
              <a:rPr lang="zh-CN" altLang="en-US" sz="2400" b="1" dirty="0"/>
              <a:t>这种共享方式被称为</a:t>
            </a:r>
            <a:r>
              <a:rPr lang="zh-CN" altLang="en-US" sz="2400" b="1" dirty="0">
                <a:solidFill>
                  <a:srgbClr val="FF0000"/>
                </a:solidFill>
              </a:rPr>
              <a:t>软链接</a:t>
            </a:r>
            <a:endParaRPr lang="en-US" altLang="zh-CN" sz="2400" b="1" dirty="0">
              <a:solidFill>
                <a:srgbClr val="FF0000"/>
              </a:solidFill>
            </a:endParaRPr>
          </a:p>
          <a:p>
            <a:pPr marL="342900" indent="-342900">
              <a:lnSpc>
                <a:spcPct val="150000"/>
              </a:lnSpc>
              <a:buFont typeface="Wingdings" panose="05000000000000000000" pitchFamily="2" charset="2"/>
              <a:buChar char="Ø"/>
            </a:pPr>
            <a:r>
              <a:rPr lang="zh-CN" altLang="en-US" sz="2400" b="1" dirty="0"/>
              <a:t>只有文件的拥有者才拥有指向其索引结点的指针，共享的用户只拥有路径名</a:t>
            </a:r>
            <a:endParaRPr lang="en-US" altLang="zh-CN" sz="2400" b="1" dirty="0"/>
          </a:p>
          <a:p>
            <a:pPr marL="342900" indent="-342900">
              <a:lnSpc>
                <a:spcPct val="150000"/>
              </a:lnSpc>
              <a:buFont typeface="Wingdings" panose="05000000000000000000" pitchFamily="2" charset="2"/>
              <a:buChar char="Ø"/>
            </a:pPr>
            <a:r>
              <a:rPr lang="zh-CN" altLang="en-US" sz="2400" b="1" dirty="0"/>
              <a:t>若拥有者将文件删除，则共享人员则无法再访问该文件</a:t>
            </a:r>
            <a:endParaRPr lang="en-US" altLang="zh-CN" sz="2400" b="1" dirty="0"/>
          </a:p>
        </p:txBody>
      </p:sp>
    </p:spTree>
    <p:extLst>
      <p:ext uri="{BB962C8B-B14F-4D97-AF65-F5344CB8AC3E}">
        <p14:creationId xmlns:p14="http://schemas.microsoft.com/office/powerpoint/2010/main" val="3497129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05457" y="1744135"/>
            <a:ext cx="1435008" cy="1446550"/>
          </a:xfrm>
          <a:prstGeom prst="rect">
            <a:avLst/>
          </a:prstGeom>
          <a:noFill/>
        </p:spPr>
        <p:txBody>
          <a:bodyPr wrap="none" rtlCol="0">
            <a:spAutoFit/>
          </a:bodyPr>
          <a:lstStyle/>
          <a:p>
            <a:r>
              <a:rPr lang="en-US" altLang="zh-CN" sz="8800" dirty="0">
                <a:solidFill>
                  <a:schemeClr val="accent1">
                    <a:lumMod val="50000"/>
                  </a:schemeClr>
                </a:solidFill>
              </a:rPr>
              <a:t>01</a:t>
            </a:r>
            <a:endParaRPr lang="zh-CN" altLang="en-US" sz="8800" dirty="0">
              <a:solidFill>
                <a:schemeClr val="accent1">
                  <a:lumMod val="50000"/>
                </a:schemeClr>
              </a:solidFill>
            </a:endParaRPr>
          </a:p>
        </p:txBody>
      </p:sp>
      <p:sp>
        <p:nvSpPr>
          <p:cNvPr id="3" name="文本框 2"/>
          <p:cNvSpPr txBox="1"/>
          <p:nvPr/>
        </p:nvSpPr>
        <p:spPr>
          <a:xfrm>
            <a:off x="3241977" y="1744135"/>
            <a:ext cx="1435008" cy="1446550"/>
          </a:xfrm>
          <a:prstGeom prst="rect">
            <a:avLst/>
          </a:prstGeom>
          <a:noFill/>
        </p:spPr>
        <p:txBody>
          <a:bodyPr wrap="none" rtlCol="0">
            <a:spAutoFit/>
          </a:bodyPr>
          <a:lstStyle/>
          <a:p>
            <a:r>
              <a:rPr lang="en-US" altLang="zh-CN" sz="8800" dirty="0">
                <a:solidFill>
                  <a:schemeClr val="accent1">
                    <a:lumMod val="50000"/>
                    <a:alpha val="30000"/>
                  </a:schemeClr>
                </a:solidFill>
              </a:rPr>
              <a:t>02</a:t>
            </a:r>
            <a:endParaRPr lang="zh-CN" altLang="en-US" sz="8800" dirty="0">
              <a:solidFill>
                <a:schemeClr val="accent1">
                  <a:lumMod val="50000"/>
                  <a:alpha val="30000"/>
                </a:schemeClr>
              </a:solidFill>
            </a:endParaRPr>
          </a:p>
        </p:txBody>
      </p:sp>
      <p:sp>
        <p:nvSpPr>
          <p:cNvPr id="4" name="文本框 3"/>
          <p:cNvSpPr txBox="1"/>
          <p:nvPr/>
        </p:nvSpPr>
        <p:spPr>
          <a:xfrm>
            <a:off x="5378497" y="1744135"/>
            <a:ext cx="1435008" cy="1446550"/>
          </a:xfrm>
          <a:prstGeom prst="rect">
            <a:avLst/>
          </a:prstGeom>
          <a:noFill/>
        </p:spPr>
        <p:txBody>
          <a:bodyPr wrap="none" rtlCol="0">
            <a:spAutoFit/>
          </a:bodyPr>
          <a:lstStyle/>
          <a:p>
            <a:r>
              <a:rPr lang="en-US" altLang="zh-CN" sz="8800" dirty="0">
                <a:solidFill>
                  <a:schemeClr val="accent1">
                    <a:lumMod val="50000"/>
                    <a:alpha val="30000"/>
                  </a:schemeClr>
                </a:solidFill>
              </a:rPr>
              <a:t>03</a:t>
            </a:r>
            <a:endParaRPr lang="zh-CN" altLang="en-US" sz="8800" dirty="0">
              <a:solidFill>
                <a:schemeClr val="accent1">
                  <a:lumMod val="50000"/>
                  <a:alpha val="30000"/>
                </a:schemeClr>
              </a:solidFill>
            </a:endParaRPr>
          </a:p>
        </p:txBody>
      </p:sp>
      <p:sp>
        <p:nvSpPr>
          <p:cNvPr id="5" name="文本框 4"/>
          <p:cNvSpPr txBox="1"/>
          <p:nvPr/>
        </p:nvSpPr>
        <p:spPr>
          <a:xfrm>
            <a:off x="7515017" y="1744135"/>
            <a:ext cx="1435008" cy="1446550"/>
          </a:xfrm>
          <a:prstGeom prst="rect">
            <a:avLst/>
          </a:prstGeom>
          <a:noFill/>
        </p:spPr>
        <p:txBody>
          <a:bodyPr wrap="none" rtlCol="0">
            <a:spAutoFit/>
          </a:bodyPr>
          <a:lstStyle/>
          <a:p>
            <a:r>
              <a:rPr lang="en-US" altLang="zh-CN" sz="8800" dirty="0">
                <a:solidFill>
                  <a:schemeClr val="accent1">
                    <a:lumMod val="50000"/>
                    <a:alpha val="30000"/>
                  </a:schemeClr>
                </a:solidFill>
              </a:rPr>
              <a:t>04</a:t>
            </a:r>
            <a:endParaRPr lang="zh-CN" altLang="en-US" sz="8800" dirty="0">
              <a:solidFill>
                <a:schemeClr val="accent1">
                  <a:lumMod val="50000"/>
                  <a:alpha val="30000"/>
                </a:schemeClr>
              </a:solidFill>
            </a:endParaRPr>
          </a:p>
        </p:txBody>
      </p:sp>
      <p:sp>
        <p:nvSpPr>
          <p:cNvPr id="6" name="文本框 5"/>
          <p:cNvSpPr txBox="1"/>
          <p:nvPr/>
        </p:nvSpPr>
        <p:spPr>
          <a:xfrm>
            <a:off x="9651537" y="1744135"/>
            <a:ext cx="1435008" cy="1446550"/>
          </a:xfrm>
          <a:prstGeom prst="rect">
            <a:avLst/>
          </a:prstGeom>
          <a:noFill/>
        </p:spPr>
        <p:txBody>
          <a:bodyPr wrap="none" rtlCol="0">
            <a:spAutoFit/>
          </a:bodyPr>
          <a:lstStyle/>
          <a:p>
            <a:r>
              <a:rPr lang="en-US" altLang="zh-CN" sz="8800" dirty="0">
                <a:solidFill>
                  <a:schemeClr val="accent1">
                    <a:lumMod val="50000"/>
                    <a:alpha val="30000"/>
                  </a:schemeClr>
                </a:solidFill>
              </a:rPr>
              <a:t>05</a:t>
            </a:r>
            <a:endParaRPr lang="zh-CN" altLang="en-US" sz="8800" dirty="0">
              <a:solidFill>
                <a:schemeClr val="accent1">
                  <a:lumMod val="50000"/>
                  <a:alpha val="30000"/>
                </a:schemeClr>
              </a:solidFill>
            </a:endParaRPr>
          </a:p>
        </p:txBody>
      </p:sp>
      <p:grpSp>
        <p:nvGrpSpPr>
          <p:cNvPr id="12" name="组合 11"/>
          <p:cNvGrpSpPr/>
          <p:nvPr/>
        </p:nvGrpSpPr>
        <p:grpSpPr>
          <a:xfrm rot="21345802">
            <a:off x="658677" y="1192420"/>
            <a:ext cx="1049867" cy="4725785"/>
            <a:chOff x="575734" y="1277082"/>
            <a:chExt cx="1049866" cy="4725785"/>
          </a:xfrm>
        </p:grpSpPr>
        <p:cxnSp>
          <p:nvCxnSpPr>
            <p:cNvPr id="8" name="直接连接符 7"/>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1" name="矩形 10"/>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3" name="组合 12"/>
          <p:cNvGrpSpPr/>
          <p:nvPr/>
        </p:nvGrpSpPr>
        <p:grpSpPr>
          <a:xfrm rot="21345802">
            <a:off x="2767136" y="1192422"/>
            <a:ext cx="1049867" cy="4725785"/>
            <a:chOff x="575734" y="1277082"/>
            <a:chExt cx="1049866" cy="4725785"/>
          </a:xfrm>
        </p:grpSpPr>
        <p:cxnSp>
          <p:nvCxnSpPr>
            <p:cNvPr id="14" name="直接连接符 13"/>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矩形 14"/>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6" name="组合 15"/>
          <p:cNvGrpSpPr/>
          <p:nvPr/>
        </p:nvGrpSpPr>
        <p:grpSpPr>
          <a:xfrm rot="21345802">
            <a:off x="4889140" y="1192422"/>
            <a:ext cx="1049867" cy="4725785"/>
            <a:chOff x="575734" y="1277082"/>
            <a:chExt cx="1049866" cy="4725785"/>
          </a:xfrm>
        </p:grpSpPr>
        <p:cxnSp>
          <p:nvCxnSpPr>
            <p:cNvPr id="17" name="直接连接符 16"/>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矩形 17"/>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9" name="组合 18"/>
          <p:cNvGrpSpPr/>
          <p:nvPr/>
        </p:nvGrpSpPr>
        <p:grpSpPr>
          <a:xfrm rot="21345802">
            <a:off x="7054489" y="1192422"/>
            <a:ext cx="1049867" cy="4725785"/>
            <a:chOff x="575734" y="1277082"/>
            <a:chExt cx="1049866" cy="4725785"/>
          </a:xfrm>
        </p:grpSpPr>
        <p:cxnSp>
          <p:nvCxnSpPr>
            <p:cNvPr id="20" name="直接连接符 19"/>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1" name="矩形 20"/>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2" name="组合 21"/>
          <p:cNvGrpSpPr/>
          <p:nvPr/>
        </p:nvGrpSpPr>
        <p:grpSpPr>
          <a:xfrm rot="21345802">
            <a:off x="9162180" y="1192424"/>
            <a:ext cx="1049867" cy="4725785"/>
            <a:chOff x="575734" y="1277082"/>
            <a:chExt cx="1049866" cy="4725785"/>
          </a:xfrm>
        </p:grpSpPr>
        <p:cxnSp>
          <p:nvCxnSpPr>
            <p:cNvPr id="23" name="直接连接符 22"/>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4" name="矩形 23"/>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36" name="矩形 35"/>
          <p:cNvSpPr/>
          <p:nvPr/>
        </p:nvSpPr>
        <p:spPr>
          <a:xfrm>
            <a:off x="0" y="0"/>
            <a:ext cx="12192000" cy="49088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矩形 36"/>
          <p:cNvSpPr/>
          <p:nvPr/>
        </p:nvSpPr>
        <p:spPr>
          <a:xfrm>
            <a:off x="-1" y="68852"/>
            <a:ext cx="6096001" cy="369332"/>
          </a:xfrm>
          <a:prstGeom prst="rect">
            <a:avLst/>
          </a:prstGeom>
        </p:spPr>
        <p:txBody>
          <a:bodyPr wrap="square">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操作系统  </a:t>
            </a:r>
            <a:r>
              <a:rPr lang="en-US" altLang="zh-CN" b="1" dirty="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第四章  文件管理</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11553734-9747-43E1-9962-94AF1250F169}"/>
              </a:ext>
            </a:extLst>
          </p:cNvPr>
          <p:cNvSpPr txBox="1"/>
          <p:nvPr/>
        </p:nvSpPr>
        <p:spPr>
          <a:xfrm>
            <a:off x="997364" y="5093216"/>
            <a:ext cx="1415772" cy="461665"/>
          </a:xfrm>
          <a:prstGeom prst="rect">
            <a:avLst/>
          </a:prstGeom>
          <a:noFill/>
        </p:spPr>
        <p:txBody>
          <a:bodyPr wrap="none" rtlCol="0">
            <a:spAutoFit/>
          </a:bodyPr>
          <a:lstStyle/>
          <a:p>
            <a:r>
              <a:rPr lang="zh-CN" altLang="en-US" sz="2400" b="1" dirty="0">
                <a:solidFill>
                  <a:schemeClr val="accent1">
                    <a:lumMod val="50000"/>
                  </a:schemeClr>
                </a:solidFill>
              </a:rPr>
              <a:t>基本概念</a:t>
            </a:r>
          </a:p>
        </p:txBody>
      </p:sp>
      <p:sp>
        <p:nvSpPr>
          <p:cNvPr id="35" name="文本框 34">
            <a:extLst>
              <a:ext uri="{FF2B5EF4-FFF2-40B4-BE49-F238E27FC236}">
                <a16:creationId xmlns:a16="http://schemas.microsoft.com/office/drawing/2014/main" id="{7AAC5E5A-63FC-4F73-A616-3FBA119A7A9F}"/>
              </a:ext>
            </a:extLst>
          </p:cNvPr>
          <p:cNvSpPr txBox="1"/>
          <p:nvPr/>
        </p:nvSpPr>
        <p:spPr>
          <a:xfrm>
            <a:off x="3123048" y="5093218"/>
            <a:ext cx="1723549" cy="461665"/>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共享与保护</a:t>
            </a:r>
          </a:p>
        </p:txBody>
      </p:sp>
      <p:sp>
        <p:nvSpPr>
          <p:cNvPr id="38" name="文本框 37">
            <a:extLst>
              <a:ext uri="{FF2B5EF4-FFF2-40B4-BE49-F238E27FC236}">
                <a16:creationId xmlns:a16="http://schemas.microsoft.com/office/drawing/2014/main" id="{3B4512EC-B2B7-41C3-8D76-185AAD2364D3}"/>
              </a:ext>
            </a:extLst>
          </p:cNvPr>
          <p:cNvSpPr txBox="1"/>
          <p:nvPr/>
        </p:nvSpPr>
        <p:spPr>
          <a:xfrm>
            <a:off x="5248731" y="5093218"/>
            <a:ext cx="1415772" cy="461665"/>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系统实现</a:t>
            </a:r>
          </a:p>
        </p:txBody>
      </p:sp>
      <p:sp>
        <p:nvSpPr>
          <p:cNvPr id="39" name="文本框 38">
            <a:extLst>
              <a:ext uri="{FF2B5EF4-FFF2-40B4-BE49-F238E27FC236}">
                <a16:creationId xmlns:a16="http://schemas.microsoft.com/office/drawing/2014/main" id="{1278AE01-39C0-4382-81A1-B6BAF834919A}"/>
              </a:ext>
            </a:extLst>
          </p:cNvPr>
          <p:cNvSpPr txBox="1"/>
          <p:nvPr/>
        </p:nvSpPr>
        <p:spPr>
          <a:xfrm>
            <a:off x="7374415" y="5093218"/>
            <a:ext cx="1415772" cy="461665"/>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磁盘结构</a:t>
            </a:r>
          </a:p>
        </p:txBody>
      </p:sp>
      <p:sp>
        <p:nvSpPr>
          <p:cNvPr id="40" name="文本框 39">
            <a:extLst>
              <a:ext uri="{FF2B5EF4-FFF2-40B4-BE49-F238E27FC236}">
                <a16:creationId xmlns:a16="http://schemas.microsoft.com/office/drawing/2014/main" id="{639ECD84-99D9-4A0A-BF0B-AF29063CD2A7}"/>
              </a:ext>
            </a:extLst>
          </p:cNvPr>
          <p:cNvSpPr txBox="1"/>
          <p:nvPr/>
        </p:nvSpPr>
        <p:spPr>
          <a:xfrm>
            <a:off x="9500099" y="5093218"/>
            <a:ext cx="2031325" cy="461665"/>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磁盘调度算法</a:t>
            </a:r>
          </a:p>
        </p:txBody>
      </p:sp>
    </p:spTree>
    <p:extLst>
      <p:ext uri="{BB962C8B-B14F-4D97-AF65-F5344CB8AC3E}">
        <p14:creationId xmlns:p14="http://schemas.microsoft.com/office/powerpoint/2010/main" val="30674374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基本概念</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177030" y="72410"/>
            <a:ext cx="1822935" cy="369332"/>
          </a:xfrm>
          <a:noFill/>
        </p:spPr>
        <p:txBody>
          <a:bodyPr wrap="square" rtlCol="0">
            <a:spAutoFit/>
          </a:bodyPr>
          <a:lstStyle/>
          <a:p>
            <a:r>
              <a:rPr lang="en-US" altLang="zh-CN" dirty="0">
                <a:solidFill>
                  <a:schemeClr val="bg1"/>
                </a:solidFill>
              </a:rPr>
              <a:t>02 </a:t>
            </a:r>
            <a:r>
              <a:rPr lang="zh-CN" altLang="en-US" dirty="0">
                <a:solidFill>
                  <a:schemeClr val="bg1"/>
                </a:solidFill>
              </a:rPr>
              <a:t>共享与保护</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312773" y="72410"/>
            <a:ext cx="1566454" cy="369332"/>
          </a:xfrm>
        </p:spPr>
        <p:txBody>
          <a:bodyPr/>
          <a:lstStyle/>
          <a:p>
            <a:r>
              <a:rPr lang="en-US" altLang="zh-CN" dirty="0"/>
              <a:t>03 </a:t>
            </a:r>
            <a:r>
              <a:rPr lang="zh-CN" altLang="en-US" dirty="0"/>
              <a:t>系统实现</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磁盘结构</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磁盘调度算法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1826141" cy="535531"/>
          </a:xfrm>
        </p:spPr>
        <p:txBody>
          <a:bodyPr/>
          <a:lstStyle/>
          <a:p>
            <a:pPr marL="0" indent="0">
              <a:buNone/>
            </a:pPr>
            <a:r>
              <a:rPr lang="zh-CN" altLang="en-US" dirty="0"/>
              <a:t>文件共享</a:t>
            </a:r>
          </a:p>
        </p:txBody>
      </p:sp>
      <p:sp>
        <p:nvSpPr>
          <p:cNvPr id="8" name="文本框 7">
            <a:extLst>
              <a:ext uri="{FF2B5EF4-FFF2-40B4-BE49-F238E27FC236}">
                <a16:creationId xmlns:a16="http://schemas.microsoft.com/office/drawing/2014/main" id="{02AF2321-0716-457E-AEC3-D3B003AB8354}"/>
              </a:ext>
            </a:extLst>
          </p:cNvPr>
          <p:cNvSpPr txBox="1"/>
          <p:nvPr/>
        </p:nvSpPr>
        <p:spPr>
          <a:xfrm>
            <a:off x="1031220" y="1599491"/>
            <a:ext cx="10246409" cy="2795830"/>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文件共享，软硬兼施</a:t>
            </a:r>
            <a:endParaRPr lang="en-US" altLang="zh-CN" sz="2400" b="1" dirty="0"/>
          </a:p>
          <a:p>
            <a:pPr marL="342900" indent="-342900" algn="l">
              <a:lnSpc>
                <a:spcPct val="150000"/>
              </a:lnSpc>
              <a:buFont typeface="Wingdings" panose="05000000000000000000" pitchFamily="2" charset="2"/>
              <a:buChar char="Ø"/>
            </a:pPr>
            <a:r>
              <a:rPr lang="zh-CN" altLang="en-US" sz="2400" b="1" dirty="0"/>
              <a:t>硬连接：多个指针指向一个索引结点，保证只要还有一个指针指向索引结点，索引就不能删除</a:t>
            </a:r>
            <a:endParaRPr lang="en-US" altLang="zh-CN" sz="2400" b="1" dirty="0"/>
          </a:p>
          <a:p>
            <a:pPr marL="342900" indent="-342900" algn="l">
              <a:lnSpc>
                <a:spcPct val="150000"/>
              </a:lnSpc>
              <a:buFont typeface="Wingdings" panose="05000000000000000000" pitchFamily="2" charset="2"/>
              <a:buChar char="Ø"/>
            </a:pPr>
            <a:r>
              <a:rPr lang="zh-CN" altLang="en-US" sz="2400" b="1" dirty="0"/>
              <a:t>软连接：把到达共享文件的路径记录起来，要访问文件，根据路径查找文件</a:t>
            </a:r>
            <a:endParaRPr lang="en-US" altLang="zh-CN" sz="2400" b="1" dirty="0"/>
          </a:p>
        </p:txBody>
      </p:sp>
    </p:spTree>
    <p:extLst>
      <p:ext uri="{BB962C8B-B14F-4D97-AF65-F5344CB8AC3E}">
        <p14:creationId xmlns:p14="http://schemas.microsoft.com/office/powerpoint/2010/main" val="4078081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基本概念</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177030" y="72410"/>
            <a:ext cx="1822935" cy="369332"/>
          </a:xfrm>
          <a:noFill/>
        </p:spPr>
        <p:txBody>
          <a:bodyPr wrap="square" rtlCol="0">
            <a:spAutoFit/>
          </a:bodyPr>
          <a:lstStyle/>
          <a:p>
            <a:r>
              <a:rPr lang="en-US" altLang="zh-CN" dirty="0">
                <a:solidFill>
                  <a:schemeClr val="bg1"/>
                </a:solidFill>
              </a:rPr>
              <a:t>02 </a:t>
            </a:r>
            <a:r>
              <a:rPr lang="zh-CN" altLang="en-US" dirty="0">
                <a:solidFill>
                  <a:schemeClr val="bg1"/>
                </a:solidFill>
              </a:rPr>
              <a:t>共享与保护</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312773" y="72410"/>
            <a:ext cx="1566454" cy="369332"/>
          </a:xfrm>
        </p:spPr>
        <p:txBody>
          <a:bodyPr/>
          <a:lstStyle/>
          <a:p>
            <a:r>
              <a:rPr lang="en-US" altLang="zh-CN" dirty="0"/>
              <a:t>03 </a:t>
            </a:r>
            <a:r>
              <a:rPr lang="zh-CN" altLang="en-US" dirty="0"/>
              <a:t>系统实现</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磁盘结构</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磁盘调度算法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1826141" cy="535531"/>
          </a:xfrm>
        </p:spPr>
        <p:txBody>
          <a:bodyPr/>
          <a:lstStyle/>
          <a:p>
            <a:pPr marL="0" indent="0">
              <a:buNone/>
            </a:pPr>
            <a:r>
              <a:rPr lang="zh-CN" altLang="en-US" dirty="0"/>
              <a:t>文件保护</a:t>
            </a:r>
          </a:p>
        </p:txBody>
      </p:sp>
      <p:sp>
        <p:nvSpPr>
          <p:cNvPr id="8" name="文本框 7">
            <a:extLst>
              <a:ext uri="{FF2B5EF4-FFF2-40B4-BE49-F238E27FC236}">
                <a16:creationId xmlns:a16="http://schemas.microsoft.com/office/drawing/2014/main" id="{02AF2321-0716-457E-AEC3-D3B003AB8354}"/>
              </a:ext>
            </a:extLst>
          </p:cNvPr>
          <p:cNvSpPr txBox="1"/>
          <p:nvPr/>
        </p:nvSpPr>
        <p:spPr>
          <a:xfrm>
            <a:off x="1031220" y="1599491"/>
            <a:ext cx="10246409" cy="4452886"/>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文件共享可能会导致文件被破坏，被未经过核准的用户修改</a:t>
            </a:r>
            <a:endParaRPr lang="en-US" altLang="zh-CN" sz="2400" b="1" dirty="0"/>
          </a:p>
          <a:p>
            <a:pPr marL="342900" indent="-342900" algn="l">
              <a:lnSpc>
                <a:spcPct val="150000"/>
              </a:lnSpc>
              <a:buFont typeface="Wingdings" panose="05000000000000000000" pitchFamily="2" charset="2"/>
              <a:buChar char="Ø"/>
            </a:pPr>
            <a:r>
              <a:rPr lang="zh-CN" altLang="en-US" sz="2400" b="1" dirty="0"/>
              <a:t>建立文件保护机制</a:t>
            </a:r>
            <a:endParaRPr lang="en-US" altLang="zh-CN" sz="2400" b="1" dirty="0"/>
          </a:p>
          <a:p>
            <a:pPr marL="800089" lvl="1" indent="-342900">
              <a:lnSpc>
                <a:spcPct val="150000"/>
              </a:lnSpc>
              <a:buFont typeface="Wingdings" panose="05000000000000000000" pitchFamily="2" charset="2"/>
              <a:buChar char="Ø"/>
            </a:pPr>
            <a:r>
              <a:rPr lang="zh-CN" altLang="en-US" sz="2400" b="1" dirty="0"/>
              <a:t>控制用户对文件的存取</a:t>
            </a:r>
            <a:endParaRPr lang="en-US" altLang="zh-CN" sz="2400" b="1" dirty="0"/>
          </a:p>
          <a:p>
            <a:pPr marL="1257277" lvl="2" indent="-342900">
              <a:lnSpc>
                <a:spcPct val="150000"/>
              </a:lnSpc>
              <a:buFont typeface="Wingdings" panose="05000000000000000000" pitchFamily="2" charset="2"/>
              <a:buChar char="Ø"/>
            </a:pPr>
            <a:r>
              <a:rPr lang="zh-CN" altLang="en-US" sz="2400" b="1" dirty="0"/>
              <a:t>解决用户对文件的读、写、执行的许可</a:t>
            </a:r>
            <a:endParaRPr lang="en-US" altLang="zh-CN" sz="2400" b="1" dirty="0"/>
          </a:p>
          <a:p>
            <a:pPr marL="342900" indent="-342900">
              <a:lnSpc>
                <a:spcPct val="150000"/>
              </a:lnSpc>
              <a:buFont typeface="Wingdings" panose="05000000000000000000" pitchFamily="2" charset="2"/>
              <a:buChar char="Ø"/>
            </a:pPr>
            <a:r>
              <a:rPr lang="zh-CN" altLang="en-US" sz="2400" b="1" dirty="0"/>
              <a:t>文件保护通过以下方式实现</a:t>
            </a:r>
            <a:endParaRPr lang="en-US" altLang="zh-CN" sz="2400" b="1" dirty="0"/>
          </a:p>
          <a:p>
            <a:pPr marL="800089" lvl="1" indent="-342900">
              <a:lnSpc>
                <a:spcPct val="150000"/>
              </a:lnSpc>
              <a:buFont typeface="Wingdings" panose="05000000000000000000" pitchFamily="2" charset="2"/>
              <a:buChar char="Ø"/>
            </a:pPr>
            <a:r>
              <a:rPr lang="zh-CN" altLang="en-US" sz="2400" b="1" dirty="0"/>
              <a:t>口令保护</a:t>
            </a:r>
            <a:endParaRPr lang="en-US" altLang="zh-CN" sz="2400" b="1" dirty="0"/>
          </a:p>
          <a:p>
            <a:pPr marL="800089" lvl="1" indent="-342900">
              <a:lnSpc>
                <a:spcPct val="150000"/>
              </a:lnSpc>
              <a:buFont typeface="Wingdings" panose="05000000000000000000" pitchFamily="2" charset="2"/>
              <a:buChar char="Ø"/>
            </a:pPr>
            <a:r>
              <a:rPr lang="zh-CN" altLang="en-US" sz="2400" b="1" dirty="0"/>
              <a:t>加密保护</a:t>
            </a:r>
            <a:endParaRPr lang="en-US" altLang="zh-CN" sz="2400" b="1" dirty="0"/>
          </a:p>
          <a:p>
            <a:pPr marL="800089" lvl="1" indent="-342900">
              <a:lnSpc>
                <a:spcPct val="150000"/>
              </a:lnSpc>
              <a:buFont typeface="Wingdings" panose="05000000000000000000" pitchFamily="2" charset="2"/>
              <a:buChar char="Ø"/>
            </a:pPr>
            <a:r>
              <a:rPr lang="zh-CN" altLang="en-US" sz="2400" b="1" dirty="0"/>
              <a:t>访问控制</a:t>
            </a:r>
            <a:endParaRPr lang="en-US" altLang="zh-CN" sz="2400" b="1" dirty="0"/>
          </a:p>
        </p:txBody>
      </p:sp>
    </p:spTree>
    <p:extLst>
      <p:ext uri="{BB962C8B-B14F-4D97-AF65-F5344CB8AC3E}">
        <p14:creationId xmlns:p14="http://schemas.microsoft.com/office/powerpoint/2010/main" val="1434222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基本概念</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177030" y="72410"/>
            <a:ext cx="1822935" cy="369332"/>
          </a:xfrm>
          <a:noFill/>
        </p:spPr>
        <p:txBody>
          <a:bodyPr wrap="square" rtlCol="0">
            <a:spAutoFit/>
          </a:bodyPr>
          <a:lstStyle/>
          <a:p>
            <a:r>
              <a:rPr lang="en-US" altLang="zh-CN" dirty="0">
                <a:solidFill>
                  <a:schemeClr val="bg1"/>
                </a:solidFill>
              </a:rPr>
              <a:t>02 </a:t>
            </a:r>
            <a:r>
              <a:rPr lang="zh-CN" altLang="en-US" dirty="0">
                <a:solidFill>
                  <a:schemeClr val="bg1"/>
                </a:solidFill>
              </a:rPr>
              <a:t>共享与保护</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312773" y="72410"/>
            <a:ext cx="1566454" cy="369332"/>
          </a:xfrm>
        </p:spPr>
        <p:txBody>
          <a:bodyPr/>
          <a:lstStyle/>
          <a:p>
            <a:r>
              <a:rPr lang="en-US" altLang="zh-CN" dirty="0"/>
              <a:t>03 </a:t>
            </a:r>
            <a:r>
              <a:rPr lang="zh-CN" altLang="en-US" dirty="0"/>
              <a:t>系统实现</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磁盘结构</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磁盘调度算法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3057247" cy="535531"/>
          </a:xfrm>
        </p:spPr>
        <p:txBody>
          <a:bodyPr/>
          <a:lstStyle/>
          <a:p>
            <a:pPr marL="0" indent="0">
              <a:buNone/>
            </a:pPr>
            <a:r>
              <a:rPr lang="zh-CN" altLang="en-US" dirty="0"/>
              <a:t>文件的访问类型</a:t>
            </a:r>
          </a:p>
        </p:txBody>
      </p:sp>
      <p:sp>
        <p:nvSpPr>
          <p:cNvPr id="8" name="文本框 7">
            <a:extLst>
              <a:ext uri="{FF2B5EF4-FFF2-40B4-BE49-F238E27FC236}">
                <a16:creationId xmlns:a16="http://schemas.microsoft.com/office/drawing/2014/main" id="{02AF2321-0716-457E-AEC3-D3B003AB8354}"/>
              </a:ext>
            </a:extLst>
          </p:cNvPr>
          <p:cNvSpPr txBox="1"/>
          <p:nvPr/>
        </p:nvSpPr>
        <p:spPr>
          <a:xfrm>
            <a:off x="1031220" y="1599491"/>
            <a:ext cx="10246409" cy="4452886"/>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读：从文件中读</a:t>
            </a:r>
            <a:endParaRPr lang="en-US" altLang="zh-CN" sz="2400" b="1" dirty="0"/>
          </a:p>
          <a:p>
            <a:pPr marL="342900" indent="-342900" algn="l">
              <a:lnSpc>
                <a:spcPct val="150000"/>
              </a:lnSpc>
              <a:buFont typeface="Wingdings" panose="05000000000000000000" pitchFamily="2" charset="2"/>
              <a:buChar char="Ø"/>
            </a:pPr>
            <a:r>
              <a:rPr lang="zh-CN" altLang="en-US" sz="2400" b="1" dirty="0"/>
              <a:t>写：向文件中写</a:t>
            </a:r>
            <a:endParaRPr lang="en-US" altLang="zh-CN" sz="2400" b="1" dirty="0"/>
          </a:p>
          <a:p>
            <a:pPr marL="342900" indent="-342900" algn="l">
              <a:lnSpc>
                <a:spcPct val="150000"/>
              </a:lnSpc>
              <a:buFont typeface="Wingdings" panose="05000000000000000000" pitchFamily="2" charset="2"/>
              <a:buChar char="Ø"/>
            </a:pPr>
            <a:r>
              <a:rPr lang="zh-CN" altLang="en-US" sz="2400" b="1" dirty="0"/>
              <a:t>执行：将文件装入内存运行</a:t>
            </a:r>
            <a:endParaRPr lang="en-US" altLang="zh-CN" sz="2400" b="1" dirty="0"/>
          </a:p>
          <a:p>
            <a:pPr marL="342900" indent="-342900" algn="l">
              <a:lnSpc>
                <a:spcPct val="150000"/>
              </a:lnSpc>
              <a:buFont typeface="Wingdings" panose="05000000000000000000" pitchFamily="2" charset="2"/>
              <a:buChar char="Ø"/>
            </a:pPr>
            <a:r>
              <a:rPr lang="zh-CN" altLang="en-US" sz="2400" b="1" dirty="0"/>
              <a:t>添加：将新信息添加到文件结尾部分</a:t>
            </a:r>
            <a:endParaRPr lang="en-US" altLang="zh-CN" sz="2400" b="1" dirty="0"/>
          </a:p>
          <a:p>
            <a:pPr marL="342900" indent="-342900" algn="l">
              <a:lnSpc>
                <a:spcPct val="150000"/>
              </a:lnSpc>
              <a:buFont typeface="Wingdings" panose="05000000000000000000" pitchFamily="2" charset="2"/>
              <a:buChar char="Ø"/>
            </a:pPr>
            <a:r>
              <a:rPr lang="zh-CN" altLang="en-US" sz="2400" b="1" dirty="0"/>
              <a:t>删除：删除文件，释放空间</a:t>
            </a:r>
            <a:endParaRPr lang="en-US" altLang="zh-CN" sz="2400" b="1" dirty="0"/>
          </a:p>
          <a:p>
            <a:pPr marL="342900" indent="-342900" algn="l">
              <a:lnSpc>
                <a:spcPct val="150000"/>
              </a:lnSpc>
              <a:buFont typeface="Wingdings" panose="05000000000000000000" pitchFamily="2" charset="2"/>
              <a:buChar char="Ø"/>
            </a:pPr>
            <a:r>
              <a:rPr lang="zh-CN" altLang="en-US" sz="2400" b="1" dirty="0"/>
              <a:t>列表清单：列出文件名和文件属性</a:t>
            </a:r>
            <a:endParaRPr lang="en-US" altLang="zh-CN" sz="2400" b="1" dirty="0"/>
          </a:p>
          <a:p>
            <a:pPr marL="342900" indent="-342900" algn="l">
              <a:lnSpc>
                <a:spcPct val="150000"/>
              </a:lnSpc>
              <a:buFont typeface="Wingdings" panose="05000000000000000000" pitchFamily="2" charset="2"/>
              <a:buChar char="Ø"/>
            </a:pPr>
            <a:r>
              <a:rPr lang="zh-CN" altLang="en-US" sz="2400" b="1" dirty="0"/>
              <a:t>重命名：更改文件名称</a:t>
            </a:r>
            <a:endParaRPr lang="en-US" altLang="zh-CN" sz="2400" b="1" dirty="0"/>
          </a:p>
          <a:p>
            <a:pPr marL="342900" indent="-342900" algn="l">
              <a:lnSpc>
                <a:spcPct val="150000"/>
              </a:lnSpc>
              <a:buFont typeface="Wingdings" panose="05000000000000000000" pitchFamily="2" charset="2"/>
              <a:buChar char="Ø"/>
            </a:pPr>
            <a:r>
              <a:rPr lang="zh-CN" altLang="en-US" sz="2400" b="1" dirty="0"/>
              <a:t>复制、编辑等</a:t>
            </a:r>
            <a:endParaRPr lang="en-US" altLang="zh-CN" sz="2400" b="1" dirty="0"/>
          </a:p>
        </p:txBody>
      </p:sp>
    </p:spTree>
    <p:extLst>
      <p:ext uri="{BB962C8B-B14F-4D97-AF65-F5344CB8AC3E}">
        <p14:creationId xmlns:p14="http://schemas.microsoft.com/office/powerpoint/2010/main" val="42915504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基本概念</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177030" y="72410"/>
            <a:ext cx="1822935" cy="369332"/>
          </a:xfrm>
          <a:noFill/>
        </p:spPr>
        <p:txBody>
          <a:bodyPr wrap="square" rtlCol="0">
            <a:spAutoFit/>
          </a:bodyPr>
          <a:lstStyle/>
          <a:p>
            <a:r>
              <a:rPr lang="en-US" altLang="zh-CN" dirty="0">
                <a:solidFill>
                  <a:schemeClr val="bg1"/>
                </a:solidFill>
              </a:rPr>
              <a:t>02 </a:t>
            </a:r>
            <a:r>
              <a:rPr lang="zh-CN" altLang="en-US" dirty="0">
                <a:solidFill>
                  <a:schemeClr val="bg1"/>
                </a:solidFill>
              </a:rPr>
              <a:t>共享与保护</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312773" y="72410"/>
            <a:ext cx="1566454" cy="369332"/>
          </a:xfrm>
        </p:spPr>
        <p:txBody>
          <a:bodyPr/>
          <a:lstStyle/>
          <a:p>
            <a:r>
              <a:rPr lang="en-US" altLang="zh-CN" dirty="0"/>
              <a:t>03 </a:t>
            </a:r>
            <a:r>
              <a:rPr lang="zh-CN" altLang="en-US" dirty="0"/>
              <a:t>系统实现</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磁盘结构</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磁盘调度算法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1826141" cy="535531"/>
          </a:xfrm>
        </p:spPr>
        <p:txBody>
          <a:bodyPr/>
          <a:lstStyle/>
          <a:p>
            <a:pPr marL="0" indent="0">
              <a:buNone/>
            </a:pPr>
            <a:r>
              <a:rPr lang="zh-CN" altLang="en-US" dirty="0"/>
              <a:t>访问控制</a:t>
            </a:r>
          </a:p>
        </p:txBody>
      </p:sp>
      <p:sp>
        <p:nvSpPr>
          <p:cNvPr id="8" name="文本框 7">
            <a:extLst>
              <a:ext uri="{FF2B5EF4-FFF2-40B4-BE49-F238E27FC236}">
                <a16:creationId xmlns:a16="http://schemas.microsoft.com/office/drawing/2014/main" id="{02AF2321-0716-457E-AEC3-D3B003AB8354}"/>
              </a:ext>
            </a:extLst>
          </p:cNvPr>
          <p:cNvSpPr txBox="1"/>
          <p:nvPr/>
        </p:nvSpPr>
        <p:spPr>
          <a:xfrm>
            <a:off x="1031220" y="1599491"/>
            <a:ext cx="10246409" cy="5011821"/>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根据用户身份进行控制</a:t>
            </a:r>
            <a:endParaRPr lang="en-US" altLang="zh-CN" sz="2400" b="1" dirty="0"/>
          </a:p>
          <a:p>
            <a:pPr marL="342900" indent="-342900" algn="l">
              <a:lnSpc>
                <a:spcPct val="150000"/>
              </a:lnSpc>
              <a:buFont typeface="Wingdings" panose="05000000000000000000" pitchFamily="2" charset="2"/>
              <a:buChar char="Ø"/>
            </a:pPr>
            <a:r>
              <a:rPr lang="zh-CN" altLang="en-US" sz="2400" b="1" dirty="0"/>
              <a:t>访问控制列表（</a:t>
            </a:r>
            <a:r>
              <a:rPr lang="en-US" altLang="zh-CN" sz="2400" b="1" dirty="0"/>
              <a:t>Access-Control List</a:t>
            </a:r>
            <a:r>
              <a:rPr lang="zh-CN" altLang="en-US" sz="2400" b="1" dirty="0"/>
              <a:t>），规定每个用户名及其所允许的访问类型</a:t>
            </a:r>
            <a:endParaRPr lang="en-US" altLang="zh-CN" sz="2400" b="1" dirty="0"/>
          </a:p>
          <a:p>
            <a:pPr marL="342900" indent="-342900" algn="l">
              <a:lnSpc>
                <a:spcPct val="150000"/>
              </a:lnSpc>
              <a:buFont typeface="Wingdings" panose="05000000000000000000" pitchFamily="2" charset="2"/>
              <a:buChar char="Ø"/>
            </a:pPr>
            <a:r>
              <a:rPr lang="zh-CN" altLang="en-US" sz="2400" b="1" dirty="0"/>
              <a:t>精简访问列表</a:t>
            </a:r>
            <a:endParaRPr lang="en-US" altLang="zh-CN" sz="2400" b="1" dirty="0"/>
          </a:p>
          <a:p>
            <a:pPr marL="800089" lvl="1" indent="-342900">
              <a:lnSpc>
                <a:spcPct val="150000"/>
              </a:lnSpc>
              <a:buFont typeface="Wingdings" panose="05000000000000000000" pitchFamily="2" charset="2"/>
              <a:buChar char="Ø"/>
            </a:pPr>
            <a:r>
              <a:rPr lang="zh-CN" altLang="en-US" sz="2400" b="1" dirty="0"/>
              <a:t>拥有者：创建文件的用户</a:t>
            </a:r>
            <a:endParaRPr lang="en-US" altLang="zh-CN" sz="2400" b="1" dirty="0"/>
          </a:p>
          <a:p>
            <a:pPr marL="800089" lvl="1" indent="-342900">
              <a:lnSpc>
                <a:spcPct val="150000"/>
              </a:lnSpc>
              <a:buFont typeface="Wingdings" panose="05000000000000000000" pitchFamily="2" charset="2"/>
              <a:buChar char="Ø"/>
            </a:pPr>
            <a:r>
              <a:rPr lang="zh-CN" altLang="en-US" sz="2400" b="1" dirty="0"/>
              <a:t>组：一组需要共享文件且具有类似访问的用户。</a:t>
            </a:r>
            <a:endParaRPr lang="en-US" altLang="zh-CN" sz="2400" b="1" dirty="0"/>
          </a:p>
          <a:p>
            <a:pPr marL="800089" lvl="1" indent="-342900">
              <a:lnSpc>
                <a:spcPct val="150000"/>
              </a:lnSpc>
              <a:buFont typeface="Wingdings" panose="05000000000000000000" pitchFamily="2" charset="2"/>
              <a:buChar char="Ø"/>
            </a:pPr>
            <a:r>
              <a:rPr lang="zh-CN" altLang="en-US" sz="2400" b="1" dirty="0"/>
              <a:t>其他：系统中的所有其他用户</a:t>
            </a:r>
            <a:endParaRPr lang="en-US" altLang="zh-CN" sz="2400" b="1" dirty="0"/>
          </a:p>
          <a:p>
            <a:pPr marL="342900" indent="-342900">
              <a:lnSpc>
                <a:spcPct val="150000"/>
              </a:lnSpc>
              <a:buFont typeface="Wingdings" panose="05000000000000000000" pitchFamily="2" charset="2"/>
              <a:buChar char="Ø"/>
            </a:pPr>
            <a:r>
              <a:rPr lang="zh-CN" altLang="en-US" sz="2400" b="1" dirty="0"/>
              <a:t>文件拥有者在创建文件时，说明创建者用户名及所在的组名；系统创建文件时也将文件主的名字、所属组名列在文件的</a:t>
            </a:r>
            <a:r>
              <a:rPr lang="en-US" altLang="zh-CN" sz="2400" b="1" dirty="0"/>
              <a:t>FCB</a:t>
            </a:r>
            <a:r>
              <a:rPr lang="zh-CN" altLang="en-US" sz="2400" b="1" dirty="0"/>
              <a:t>中。</a:t>
            </a:r>
            <a:endParaRPr lang="en-US" altLang="zh-CN" sz="2400" b="1" dirty="0"/>
          </a:p>
        </p:txBody>
      </p:sp>
    </p:spTree>
    <p:extLst>
      <p:ext uri="{BB962C8B-B14F-4D97-AF65-F5344CB8AC3E}">
        <p14:creationId xmlns:p14="http://schemas.microsoft.com/office/powerpoint/2010/main" val="17472131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基本概念</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177030" y="72410"/>
            <a:ext cx="1822935" cy="369332"/>
          </a:xfrm>
          <a:noFill/>
        </p:spPr>
        <p:txBody>
          <a:bodyPr wrap="square" rtlCol="0">
            <a:spAutoFit/>
          </a:bodyPr>
          <a:lstStyle/>
          <a:p>
            <a:r>
              <a:rPr lang="en-US" altLang="zh-CN" dirty="0">
                <a:solidFill>
                  <a:schemeClr val="bg1"/>
                </a:solidFill>
              </a:rPr>
              <a:t>02 </a:t>
            </a:r>
            <a:r>
              <a:rPr lang="zh-CN" altLang="en-US" dirty="0">
                <a:solidFill>
                  <a:schemeClr val="bg1"/>
                </a:solidFill>
              </a:rPr>
              <a:t>共享与保护</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312773" y="72410"/>
            <a:ext cx="1566454" cy="369332"/>
          </a:xfrm>
        </p:spPr>
        <p:txBody>
          <a:bodyPr/>
          <a:lstStyle/>
          <a:p>
            <a:r>
              <a:rPr lang="en-US" altLang="zh-CN" dirty="0"/>
              <a:t>03 </a:t>
            </a:r>
            <a:r>
              <a:rPr lang="zh-CN" altLang="en-US" dirty="0"/>
              <a:t>系统实现</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磁盘结构</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磁盘调度算法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2236510" cy="535531"/>
          </a:xfrm>
        </p:spPr>
        <p:txBody>
          <a:bodyPr/>
          <a:lstStyle/>
          <a:p>
            <a:pPr marL="0" indent="0">
              <a:buNone/>
            </a:pPr>
            <a:r>
              <a:rPr lang="zh-CN" altLang="en-US" dirty="0"/>
              <a:t>口令和密码</a:t>
            </a:r>
          </a:p>
        </p:txBody>
      </p:sp>
      <p:sp>
        <p:nvSpPr>
          <p:cNvPr id="8" name="文本框 7">
            <a:extLst>
              <a:ext uri="{FF2B5EF4-FFF2-40B4-BE49-F238E27FC236}">
                <a16:creationId xmlns:a16="http://schemas.microsoft.com/office/drawing/2014/main" id="{02AF2321-0716-457E-AEC3-D3B003AB8354}"/>
              </a:ext>
            </a:extLst>
          </p:cNvPr>
          <p:cNvSpPr txBox="1"/>
          <p:nvPr/>
        </p:nvSpPr>
        <p:spPr>
          <a:xfrm>
            <a:off x="1031220" y="1599491"/>
            <a:ext cx="10246409" cy="5006883"/>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口令</a:t>
            </a:r>
            <a:endParaRPr lang="en-US" altLang="zh-CN" sz="2400" b="1" dirty="0"/>
          </a:p>
          <a:p>
            <a:pPr marL="800089" lvl="1" indent="-342900">
              <a:lnSpc>
                <a:spcPct val="150000"/>
              </a:lnSpc>
              <a:buFont typeface="Wingdings" panose="05000000000000000000" pitchFamily="2" charset="2"/>
              <a:buChar char="Ø"/>
            </a:pPr>
            <a:r>
              <a:rPr lang="zh-CN" altLang="en-US" sz="2400" b="1" dirty="0"/>
              <a:t>用户在建立一个文件时提供一个口令</a:t>
            </a:r>
            <a:endParaRPr lang="en-US" altLang="zh-CN" sz="2400" b="1" dirty="0"/>
          </a:p>
          <a:p>
            <a:pPr marL="800089" lvl="1" indent="-342900">
              <a:lnSpc>
                <a:spcPct val="150000"/>
              </a:lnSpc>
              <a:buFont typeface="Wingdings" panose="05000000000000000000" pitchFamily="2" charset="2"/>
              <a:buChar char="Ø"/>
            </a:pPr>
            <a:r>
              <a:rPr lang="zh-CN" altLang="en-US" sz="2400" b="1" dirty="0"/>
              <a:t>系统创建</a:t>
            </a:r>
            <a:r>
              <a:rPr lang="en-US" altLang="zh-CN" sz="2400" b="1" dirty="0"/>
              <a:t>FCB</a:t>
            </a:r>
            <a:r>
              <a:rPr lang="zh-CN" altLang="en-US" sz="2400" b="1" dirty="0"/>
              <a:t>时附上相应口令</a:t>
            </a:r>
            <a:endParaRPr lang="en-US" altLang="zh-CN" sz="2400" b="1" dirty="0"/>
          </a:p>
          <a:p>
            <a:pPr marL="800089" lvl="1" indent="-342900">
              <a:lnSpc>
                <a:spcPct val="150000"/>
              </a:lnSpc>
              <a:buFont typeface="Wingdings" panose="05000000000000000000" pitchFamily="2" charset="2"/>
              <a:buChar char="Ø"/>
            </a:pPr>
            <a:r>
              <a:rPr lang="zh-CN" altLang="en-US" sz="2400" b="1" dirty="0"/>
              <a:t>用户请求访问时提供相应口令</a:t>
            </a:r>
            <a:endParaRPr lang="en-US" altLang="zh-CN" sz="2400" b="1" dirty="0"/>
          </a:p>
          <a:p>
            <a:pPr marL="800089" lvl="1" indent="-342900">
              <a:lnSpc>
                <a:spcPct val="150000"/>
              </a:lnSpc>
              <a:buFont typeface="Wingdings" panose="05000000000000000000" pitchFamily="2" charset="2"/>
              <a:buChar char="Ø"/>
            </a:pPr>
            <a:r>
              <a:rPr lang="zh-CN" altLang="en-US" sz="2400" b="1" dirty="0"/>
              <a:t>系统开销小，口令存在系统内部，不够安全</a:t>
            </a:r>
            <a:endParaRPr lang="en-US" altLang="zh-CN" sz="2400" b="1" dirty="0"/>
          </a:p>
          <a:p>
            <a:pPr marL="342900" indent="-342900">
              <a:lnSpc>
                <a:spcPct val="150000"/>
              </a:lnSpc>
              <a:buFont typeface="Wingdings" panose="05000000000000000000" pitchFamily="2" charset="2"/>
              <a:buChar char="Ø"/>
            </a:pPr>
            <a:r>
              <a:rPr lang="zh-CN" altLang="en-US" sz="2400" b="1" dirty="0"/>
              <a:t>密码</a:t>
            </a:r>
            <a:endParaRPr lang="en-US" altLang="zh-CN" sz="2400" b="1" dirty="0"/>
          </a:p>
          <a:p>
            <a:pPr marL="800089" lvl="1" indent="-342900">
              <a:lnSpc>
                <a:spcPct val="150000"/>
              </a:lnSpc>
              <a:buFont typeface="Wingdings" panose="05000000000000000000" pitchFamily="2" charset="2"/>
              <a:buChar char="Ø"/>
            </a:pPr>
            <a:r>
              <a:rPr lang="zh-CN" altLang="en-US" sz="2400" b="1" dirty="0"/>
              <a:t>用户对文件进行加密，文件被访问时需要密钥</a:t>
            </a:r>
            <a:endParaRPr lang="en-US" altLang="zh-CN" sz="2400" b="1" dirty="0"/>
          </a:p>
          <a:p>
            <a:pPr marL="800089" lvl="1" indent="-342900">
              <a:lnSpc>
                <a:spcPct val="150000"/>
              </a:lnSpc>
              <a:buFont typeface="Wingdings" panose="05000000000000000000" pitchFamily="2" charset="2"/>
              <a:buChar char="Ø"/>
            </a:pPr>
            <a:r>
              <a:rPr lang="zh-CN" altLang="en-US" sz="2400" b="1" dirty="0"/>
              <a:t>保密性强，编码和译码需要时间</a:t>
            </a:r>
            <a:endParaRPr lang="en-US" altLang="zh-CN" sz="2400" b="1" dirty="0"/>
          </a:p>
          <a:p>
            <a:pPr marL="342900" indent="-342900">
              <a:lnSpc>
                <a:spcPct val="150000"/>
              </a:lnSpc>
              <a:buFont typeface="Wingdings" panose="05000000000000000000" pitchFamily="2" charset="2"/>
              <a:buChar char="Ø"/>
            </a:pPr>
            <a:r>
              <a:rPr lang="zh-CN" altLang="en-US" sz="2400" b="1" dirty="0"/>
              <a:t>口令和密码方式用户文件被他人窃取，访问控制限制文件的访问类型</a:t>
            </a:r>
            <a:endParaRPr lang="en-US" altLang="zh-CN" sz="2400" b="1" dirty="0"/>
          </a:p>
        </p:txBody>
      </p:sp>
    </p:spTree>
    <p:extLst>
      <p:ext uri="{BB962C8B-B14F-4D97-AF65-F5344CB8AC3E}">
        <p14:creationId xmlns:p14="http://schemas.microsoft.com/office/powerpoint/2010/main" val="37767076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F0CE404A-3426-4561-A036-65CB5211010E}"/>
              </a:ext>
            </a:extLst>
          </p:cNvPr>
          <p:cNvSpPr txBox="1"/>
          <p:nvPr>
            <p:custDataLst>
              <p:tags r:id="rId2"/>
            </p:custDataLst>
          </p:nvPr>
        </p:nvSpPr>
        <p:spPr>
          <a:xfrm>
            <a:off x="1229139" y="1714499"/>
            <a:ext cx="9753600" cy="1063626"/>
          </a:xfrm>
          <a:prstGeom prst="rect">
            <a:avLst/>
          </a:prstGeom>
          <a:noFill/>
        </p:spPr>
        <p:txBody>
          <a:bodyPr vert="horz" wrap="square" rtlCol="0" anchor="ctr" anchorCtr="0">
            <a:noAutofit/>
          </a:bodyPr>
          <a:lstStyle/>
          <a:p>
            <a:pPr marL="342900" indent="-342900">
              <a:lnSpc>
                <a:spcPct val="150000"/>
              </a:lnSpc>
            </a:pP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【2010】</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设置当前工作目录的主要目的是（     ）</a:t>
            </a:r>
            <a:endPar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文本框 10">
            <a:extLst>
              <a:ext uri="{FF2B5EF4-FFF2-40B4-BE49-F238E27FC236}">
                <a16:creationId xmlns:a16="http://schemas.microsoft.com/office/drawing/2014/main" id="{5F310B90-40F1-4A21-92B1-E1932A364C0C}"/>
              </a:ext>
            </a:extLst>
          </p:cNvPr>
          <p:cNvSpPr txBox="1"/>
          <p:nvPr>
            <p:custDataLst>
              <p:tags r:id="rId3"/>
            </p:custDataLst>
          </p:nvPr>
        </p:nvSpPr>
        <p:spPr>
          <a:xfrm>
            <a:off x="2438400" y="2786063"/>
            <a:ext cx="8534400" cy="642938"/>
          </a:xfrm>
          <a:prstGeom prst="rect">
            <a:avLst/>
          </a:prstGeom>
          <a:noFill/>
        </p:spPr>
        <p:txBody>
          <a:bodyPr vert="horz" wrap="square" rtlCol="0" anchor="ctr" anchorCtr="0">
            <a:noAutofit/>
          </a:bodyPr>
          <a:lstStyle/>
          <a:p>
            <a:pPr marL="342900" indent="-342900">
              <a:lnSpc>
                <a:spcPct val="150000"/>
              </a:lnSpc>
            </a:pP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节省外存空间</a:t>
            </a:r>
          </a:p>
        </p:txBody>
      </p:sp>
      <p:sp>
        <p:nvSpPr>
          <p:cNvPr id="12" name="文本框 11">
            <a:extLst>
              <a:ext uri="{FF2B5EF4-FFF2-40B4-BE49-F238E27FC236}">
                <a16:creationId xmlns:a16="http://schemas.microsoft.com/office/drawing/2014/main" id="{DF0B1258-763D-4320-ADC9-6E9A8110C341}"/>
              </a:ext>
            </a:extLst>
          </p:cNvPr>
          <p:cNvSpPr txBox="1"/>
          <p:nvPr>
            <p:custDataLst>
              <p:tags r:id="rId4"/>
            </p:custDataLst>
          </p:nvPr>
        </p:nvSpPr>
        <p:spPr>
          <a:xfrm>
            <a:off x="2438400" y="3643313"/>
            <a:ext cx="8534400" cy="642938"/>
          </a:xfrm>
          <a:prstGeom prst="rect">
            <a:avLst/>
          </a:prstGeom>
          <a:noFill/>
        </p:spPr>
        <p:txBody>
          <a:bodyPr vert="horz" wrap="square" rtlCol="0" anchor="ctr" anchorCtr="0">
            <a:noAutofit/>
          </a:bodyPr>
          <a:lstStyle/>
          <a:p>
            <a:pPr marL="342900" indent="-342900">
              <a:lnSpc>
                <a:spcPct val="150000"/>
              </a:lnSpc>
            </a:pP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节省内存空间</a:t>
            </a:r>
          </a:p>
        </p:txBody>
      </p:sp>
      <p:sp>
        <p:nvSpPr>
          <p:cNvPr id="13" name="文本框 12">
            <a:extLst>
              <a:ext uri="{FF2B5EF4-FFF2-40B4-BE49-F238E27FC236}">
                <a16:creationId xmlns:a16="http://schemas.microsoft.com/office/drawing/2014/main" id="{1589DDDC-DF90-4F0C-964C-7C9EBB03E582}"/>
              </a:ext>
            </a:extLst>
          </p:cNvPr>
          <p:cNvSpPr txBox="1"/>
          <p:nvPr>
            <p:custDataLst>
              <p:tags r:id="rId5"/>
            </p:custDataLst>
          </p:nvPr>
        </p:nvSpPr>
        <p:spPr>
          <a:xfrm>
            <a:off x="2438400" y="4500563"/>
            <a:ext cx="8534400" cy="642938"/>
          </a:xfrm>
          <a:prstGeom prst="rect">
            <a:avLst/>
          </a:prstGeom>
          <a:noFill/>
        </p:spPr>
        <p:txBody>
          <a:bodyPr vert="horz" wrap="square" rtlCol="0" anchor="ctr" anchorCtr="0">
            <a:noAutofit/>
          </a:bodyPr>
          <a:lstStyle/>
          <a:p>
            <a:pPr marL="342900" indent="-342900">
              <a:lnSpc>
                <a:spcPct val="150000"/>
              </a:lnSpc>
            </a:pP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加快文件的检索速度</a:t>
            </a:r>
          </a:p>
        </p:txBody>
      </p:sp>
      <p:sp>
        <p:nvSpPr>
          <p:cNvPr id="14" name="文本框 13">
            <a:extLst>
              <a:ext uri="{FF2B5EF4-FFF2-40B4-BE49-F238E27FC236}">
                <a16:creationId xmlns:a16="http://schemas.microsoft.com/office/drawing/2014/main" id="{1714A301-267E-45F5-A233-324B2B972B9B}"/>
              </a:ext>
            </a:extLst>
          </p:cNvPr>
          <p:cNvSpPr txBox="1"/>
          <p:nvPr>
            <p:custDataLst>
              <p:tags r:id="rId6"/>
            </p:custDataLst>
          </p:nvPr>
        </p:nvSpPr>
        <p:spPr>
          <a:xfrm>
            <a:off x="2438400" y="5357813"/>
            <a:ext cx="8534400" cy="642938"/>
          </a:xfrm>
          <a:prstGeom prst="rect">
            <a:avLst/>
          </a:prstGeom>
          <a:noFill/>
        </p:spPr>
        <p:txBody>
          <a:bodyPr vert="horz" wrap="square" rtlCol="0" anchor="ctr" anchorCtr="0">
            <a:noAutofit/>
          </a:bodyPr>
          <a:lstStyle/>
          <a:p>
            <a:pPr marL="342900" indent="-342900">
              <a:lnSpc>
                <a:spcPct val="150000"/>
              </a:lnSpc>
            </a:pP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加快文件的读、写速度</a:t>
            </a:r>
          </a:p>
        </p:txBody>
      </p:sp>
      <p:sp>
        <p:nvSpPr>
          <p:cNvPr id="15" name="椭圆 14">
            <a:extLst>
              <a:ext uri="{FF2B5EF4-FFF2-40B4-BE49-F238E27FC236}">
                <a16:creationId xmlns:a16="http://schemas.microsoft.com/office/drawing/2014/main" id="{0022C19E-F83C-44BE-8C21-42E3BA7E11DC}"/>
              </a:ext>
            </a:extLst>
          </p:cNvPr>
          <p:cNvSpPr>
            <a:spLocks noChangeAspect="1"/>
          </p:cNvSpPr>
          <p:nvPr>
            <p:custDataLst>
              <p:tags r:id="rId7"/>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dk1"/>
          </a:lnRef>
          <a:fillRef idx="1">
            <a:schemeClr val="lt1"/>
          </a:fillRef>
          <a:effectRef idx="0">
            <a:schemeClr val="dk1"/>
          </a:effectRef>
          <a:fontRef idx="minor">
            <a:schemeClr val="dk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椭圆 15">
            <a:extLst>
              <a:ext uri="{FF2B5EF4-FFF2-40B4-BE49-F238E27FC236}">
                <a16:creationId xmlns:a16="http://schemas.microsoft.com/office/drawing/2014/main" id="{7F3B47CA-87FC-4032-AFA8-30E30B3773D8}"/>
              </a:ext>
            </a:extLst>
          </p:cNvPr>
          <p:cNvSpPr>
            <a:spLocks noChangeAspect="1"/>
          </p:cNvSpPr>
          <p:nvPr>
            <p:custDataLst>
              <p:tags r:id="rId8"/>
            </p:custDataLst>
          </p:nvPr>
        </p:nvSpPr>
        <p:spPr>
          <a:xfrm>
            <a:off x="1571625" y="3707606"/>
            <a:ext cx="514350" cy="514350"/>
          </a:xfrm>
          <a:prstGeom prst="ellipse">
            <a:avLst/>
          </a:prstGeom>
          <a:solidFill>
            <a:srgbClr val="808080"/>
          </a:solidFill>
          <a:ln w="12700" cmpd="sng">
            <a:solidFill>
              <a:srgbClr val="000000"/>
            </a:solidFill>
            <a:prstDash val="solid"/>
          </a:ln>
        </p:spPr>
        <p:style>
          <a:lnRef idx="2">
            <a:schemeClr val="dk1"/>
          </a:lnRef>
          <a:fillRef idx="1">
            <a:schemeClr val="lt1"/>
          </a:fillRef>
          <a:effectRef idx="0">
            <a:schemeClr val="dk1"/>
          </a:effectRef>
          <a:fontRef idx="minor">
            <a:schemeClr val="dk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椭圆 16">
            <a:extLst>
              <a:ext uri="{FF2B5EF4-FFF2-40B4-BE49-F238E27FC236}">
                <a16:creationId xmlns:a16="http://schemas.microsoft.com/office/drawing/2014/main" id="{AAFB7687-C826-478F-BAB3-825409FE3C61}"/>
              </a:ext>
            </a:extLst>
          </p:cNvPr>
          <p:cNvSpPr>
            <a:spLocks noChangeAspect="1"/>
          </p:cNvSpPr>
          <p:nvPr>
            <p:custDataLst>
              <p:tags r:id="rId9"/>
            </p:custDataLst>
          </p:nvPr>
        </p:nvSpPr>
        <p:spPr>
          <a:xfrm>
            <a:off x="1571625" y="4564856"/>
            <a:ext cx="514350" cy="514350"/>
          </a:xfrm>
          <a:prstGeom prst="ellipse">
            <a:avLst/>
          </a:prstGeom>
          <a:solidFill>
            <a:srgbClr val="808080"/>
          </a:solidFill>
          <a:ln cmpd="sng">
            <a:solidFill>
              <a:srgbClr val="000000"/>
            </a:solidFill>
            <a:prstDash val="solid"/>
          </a:ln>
        </p:spPr>
        <p:style>
          <a:lnRef idx="2">
            <a:schemeClr val="dk1"/>
          </a:lnRef>
          <a:fillRef idx="1">
            <a:schemeClr val="lt1"/>
          </a:fillRef>
          <a:effectRef idx="0">
            <a:schemeClr val="dk1"/>
          </a:effectRef>
          <a:fontRef idx="minor">
            <a:schemeClr val="dk1"/>
          </a:fontRef>
        </p:style>
        <p:txBody>
          <a:bodyPr vert="horz" rtlCol="0" anchor="ctr" anchorCtr="1">
            <a:noAutofit/>
          </a:bodyPr>
          <a:lstStyle/>
          <a:p>
            <a:pPr algn="ctr"/>
            <a:r>
              <a:rPr lang="en-US" altLang="zh-CN"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椭圆 17">
            <a:extLst>
              <a:ext uri="{FF2B5EF4-FFF2-40B4-BE49-F238E27FC236}">
                <a16:creationId xmlns:a16="http://schemas.microsoft.com/office/drawing/2014/main" id="{AB810DF9-D435-47AE-802D-139E10D7FA96}"/>
              </a:ext>
            </a:extLst>
          </p:cNvPr>
          <p:cNvSpPr>
            <a:spLocks noChangeAspect="1"/>
          </p:cNvSpPr>
          <p:nvPr>
            <p:custDataLst>
              <p:tags r:id="rId10"/>
            </p:custDataLst>
          </p:nvPr>
        </p:nvSpPr>
        <p:spPr>
          <a:xfrm>
            <a:off x="1571625" y="5422106"/>
            <a:ext cx="514350" cy="514350"/>
          </a:xfrm>
          <a:prstGeom prst="ellipse">
            <a:avLst/>
          </a:prstGeom>
          <a:solidFill>
            <a:srgbClr val="808080"/>
          </a:solidFill>
          <a:ln cmpd="sng">
            <a:solidFill>
              <a:srgbClr val="000000"/>
            </a:solidFill>
            <a:prstDash val="solid"/>
          </a:ln>
        </p:spPr>
        <p:style>
          <a:lnRef idx="2">
            <a:schemeClr val="dk1"/>
          </a:lnRef>
          <a:fillRef idx="1">
            <a:schemeClr val="lt1"/>
          </a:fillRef>
          <a:effectRef idx="0">
            <a:schemeClr val="dk1"/>
          </a:effectRef>
          <a:fontRef idx="minor">
            <a:schemeClr val="dk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矩形: 圆角 18">
            <a:extLst>
              <a:ext uri="{FF2B5EF4-FFF2-40B4-BE49-F238E27FC236}">
                <a16:creationId xmlns:a16="http://schemas.microsoft.com/office/drawing/2014/main" id="{E27377EF-2DD6-4F0F-8F8F-598357B2863A}"/>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dk1"/>
          </a:lnRef>
          <a:fillRef idx="1">
            <a:schemeClr val="lt1"/>
          </a:fillRef>
          <a:effectRef idx="0">
            <a:schemeClr val="dk1"/>
          </a:effectRef>
          <a:fontRef idx="minor">
            <a:schemeClr val="dk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24" name="组合 23">
            <a:extLst>
              <a:ext uri="{FF2B5EF4-FFF2-40B4-BE49-F238E27FC236}">
                <a16:creationId xmlns:a16="http://schemas.microsoft.com/office/drawing/2014/main" id="{C3FA014E-570D-43F4-A1F5-E76FF884B935}"/>
              </a:ext>
            </a:extLst>
          </p:cNvPr>
          <p:cNvGrpSpPr/>
          <p:nvPr>
            <p:custDataLst>
              <p:tags r:id="rId12"/>
            </p:custDataLst>
          </p:nvPr>
        </p:nvGrpSpPr>
        <p:grpSpPr>
          <a:xfrm>
            <a:off x="0" y="0"/>
            <a:ext cx="12192000" cy="635000"/>
            <a:chOff x="0" y="0"/>
            <a:chExt cx="12192000" cy="635000"/>
          </a:xfrm>
        </p:grpSpPr>
        <p:sp>
          <p:nvSpPr>
            <p:cNvPr id="20" name="TitleBackground">
              <a:extLst>
                <a:ext uri="{FF2B5EF4-FFF2-40B4-BE49-F238E27FC236}">
                  <a16:creationId xmlns:a16="http://schemas.microsoft.com/office/drawing/2014/main" id="{29044296-293F-4521-84AA-840D0514C023}"/>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1" name="ColorBlock">
              <a:extLst>
                <a:ext uri="{FF2B5EF4-FFF2-40B4-BE49-F238E27FC236}">
                  <a16:creationId xmlns:a16="http://schemas.microsoft.com/office/drawing/2014/main" id="{1E3CAD6D-6A25-46D3-A56F-10623F35C85B}"/>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2" name="TypeText">
              <a:extLst>
                <a:ext uri="{FF2B5EF4-FFF2-40B4-BE49-F238E27FC236}">
                  <a16:creationId xmlns:a16="http://schemas.microsoft.com/office/drawing/2014/main" id="{B7B0D2D0-90BF-4CD2-A042-394B7E285E35}"/>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pPr marL="342900" indent="-342900">
                <a:lnSpc>
                  <a:spcPct val="150000"/>
                </a:lnSpc>
              </a:pPr>
              <a:r>
                <a:rPr lang="zh-CN" altLang="en-US" sz="2600" b="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3" name="TipText">
              <a:extLst>
                <a:ext uri="{FF2B5EF4-FFF2-40B4-BE49-F238E27FC236}">
                  <a16:creationId xmlns:a16="http://schemas.microsoft.com/office/drawing/2014/main" id="{2149C108-DF8D-4782-853D-18DB6719F979}"/>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pPr marL="342900" indent="-342900">
                <a:lnSpc>
                  <a:spcPct val="150000"/>
                </a:lnSpc>
              </a:pPr>
              <a:r>
                <a:rPr lang="en-US" altLang="zh-CN" sz="2000" b="1">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000" b="1">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b="1"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9" name="图片 8">
            <a:extLst>
              <a:ext uri="{FF2B5EF4-FFF2-40B4-BE49-F238E27FC236}">
                <a16:creationId xmlns:a16="http://schemas.microsoft.com/office/drawing/2014/main" id="{0A102C28-81E5-456D-BE44-BA20150550E2}"/>
              </a:ext>
            </a:extLst>
          </p:cNvPr>
          <p:cNvPicPr>
            <a:picLocks/>
          </p:cNvPicPr>
          <p:nvPr>
            <p:custDataLst>
              <p:tags r:id="rId13"/>
            </p:custDataLst>
          </p:nvPr>
        </p:nvPicPr>
        <p:blipFill>
          <a:blip r:embed="rId19"/>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65357316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975D66F-34F5-4E60-A434-B8ECF7C7B4F3}"/>
              </a:ext>
            </a:extLst>
          </p:cNvPr>
          <p:cNvSpPr txBox="1"/>
          <p:nvPr>
            <p:custDataLst>
              <p:tags r:id="rId2"/>
            </p:custDataLst>
          </p:nvPr>
        </p:nvSpPr>
        <p:spPr>
          <a:xfrm>
            <a:off x="1219200" y="1791478"/>
            <a:ext cx="9753600" cy="986647"/>
          </a:xfrm>
          <a:prstGeom prst="rect">
            <a:avLst/>
          </a:prstGeom>
          <a:noFill/>
        </p:spPr>
        <p:txBody>
          <a:bodyPr vert="horz" wrap="square" rtlCol="0" anchor="ctr" anchorCtr="0">
            <a:noAutofit/>
          </a:bodyPr>
          <a:lstStyle/>
          <a:p>
            <a:pPr marL="342900" indent="-342900">
              <a:lnSpc>
                <a:spcPct val="150000"/>
              </a:lnSpc>
            </a:pP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【2009】</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文件系统中，文件访问控制信息存储的合理位置是（    ）</a:t>
            </a:r>
          </a:p>
        </p:txBody>
      </p:sp>
      <p:sp>
        <p:nvSpPr>
          <p:cNvPr id="5" name="文本框 4">
            <a:extLst>
              <a:ext uri="{FF2B5EF4-FFF2-40B4-BE49-F238E27FC236}">
                <a16:creationId xmlns:a16="http://schemas.microsoft.com/office/drawing/2014/main" id="{BA0B0869-C52B-4E37-8F38-53DC206AC7C9}"/>
              </a:ext>
            </a:extLst>
          </p:cNvPr>
          <p:cNvSpPr txBox="1"/>
          <p:nvPr>
            <p:custDataLst>
              <p:tags r:id="rId3"/>
            </p:custDataLst>
          </p:nvPr>
        </p:nvSpPr>
        <p:spPr>
          <a:xfrm>
            <a:off x="2438400" y="2786063"/>
            <a:ext cx="8534400" cy="642938"/>
          </a:xfrm>
          <a:prstGeom prst="rect">
            <a:avLst/>
          </a:prstGeom>
          <a:noFill/>
        </p:spPr>
        <p:txBody>
          <a:bodyPr vert="horz" wrap="square" rtlCol="0" anchor="ctr" anchorCtr="0">
            <a:noAutofit/>
          </a:bodyPr>
          <a:lstStyle/>
          <a:p>
            <a:pPr marL="342900" indent="-342900">
              <a:lnSpc>
                <a:spcPct val="150000"/>
              </a:lnSpc>
            </a:pP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文件控制块</a:t>
            </a:r>
          </a:p>
        </p:txBody>
      </p:sp>
      <p:sp>
        <p:nvSpPr>
          <p:cNvPr id="6" name="文本框 5">
            <a:extLst>
              <a:ext uri="{FF2B5EF4-FFF2-40B4-BE49-F238E27FC236}">
                <a16:creationId xmlns:a16="http://schemas.microsoft.com/office/drawing/2014/main" id="{9FFFB09E-F3D5-4E48-A184-F241F3B26E25}"/>
              </a:ext>
            </a:extLst>
          </p:cNvPr>
          <p:cNvSpPr txBox="1"/>
          <p:nvPr>
            <p:custDataLst>
              <p:tags r:id="rId4"/>
            </p:custDataLst>
          </p:nvPr>
        </p:nvSpPr>
        <p:spPr>
          <a:xfrm>
            <a:off x="2438400" y="3643313"/>
            <a:ext cx="8534400" cy="642938"/>
          </a:xfrm>
          <a:prstGeom prst="rect">
            <a:avLst/>
          </a:prstGeom>
          <a:noFill/>
        </p:spPr>
        <p:txBody>
          <a:bodyPr vert="horz" wrap="square" rtlCol="0" anchor="ctr" anchorCtr="0">
            <a:noAutofit/>
          </a:bodyPr>
          <a:lstStyle/>
          <a:p>
            <a:pPr marL="342900" indent="-342900">
              <a:lnSpc>
                <a:spcPct val="150000"/>
              </a:lnSpc>
            </a:pP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文件分配表</a:t>
            </a:r>
          </a:p>
        </p:txBody>
      </p:sp>
      <p:sp>
        <p:nvSpPr>
          <p:cNvPr id="7" name="文本框 6">
            <a:extLst>
              <a:ext uri="{FF2B5EF4-FFF2-40B4-BE49-F238E27FC236}">
                <a16:creationId xmlns:a16="http://schemas.microsoft.com/office/drawing/2014/main" id="{AB5B8A89-153F-4EF8-BA9C-95995840B892}"/>
              </a:ext>
            </a:extLst>
          </p:cNvPr>
          <p:cNvSpPr txBox="1"/>
          <p:nvPr>
            <p:custDataLst>
              <p:tags r:id="rId5"/>
            </p:custDataLst>
          </p:nvPr>
        </p:nvSpPr>
        <p:spPr>
          <a:xfrm>
            <a:off x="2438400" y="4500563"/>
            <a:ext cx="8534400" cy="642938"/>
          </a:xfrm>
          <a:prstGeom prst="rect">
            <a:avLst/>
          </a:prstGeom>
          <a:noFill/>
        </p:spPr>
        <p:txBody>
          <a:bodyPr vert="horz" wrap="square" rtlCol="0" anchor="ctr" anchorCtr="0">
            <a:noAutofit/>
          </a:bodyPr>
          <a:lstStyle/>
          <a:p>
            <a:pPr marL="342900" indent="-342900">
              <a:lnSpc>
                <a:spcPct val="150000"/>
              </a:lnSpc>
            </a:pP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用户口令表</a:t>
            </a:r>
          </a:p>
        </p:txBody>
      </p:sp>
      <p:sp>
        <p:nvSpPr>
          <p:cNvPr id="8" name="文本框 7">
            <a:extLst>
              <a:ext uri="{FF2B5EF4-FFF2-40B4-BE49-F238E27FC236}">
                <a16:creationId xmlns:a16="http://schemas.microsoft.com/office/drawing/2014/main" id="{B376427D-4F34-4FB8-9097-B41E0249B03E}"/>
              </a:ext>
            </a:extLst>
          </p:cNvPr>
          <p:cNvSpPr txBox="1"/>
          <p:nvPr>
            <p:custDataLst>
              <p:tags r:id="rId6"/>
            </p:custDataLst>
          </p:nvPr>
        </p:nvSpPr>
        <p:spPr>
          <a:xfrm>
            <a:off x="2438400" y="5357813"/>
            <a:ext cx="8534400" cy="642938"/>
          </a:xfrm>
          <a:prstGeom prst="rect">
            <a:avLst/>
          </a:prstGeom>
          <a:noFill/>
        </p:spPr>
        <p:txBody>
          <a:bodyPr vert="horz" wrap="square" rtlCol="0" anchor="ctr" anchorCtr="0">
            <a:noAutofit/>
          </a:bodyPr>
          <a:lstStyle/>
          <a:p>
            <a:pPr marL="342900" indent="-342900">
              <a:lnSpc>
                <a:spcPct val="150000"/>
              </a:lnSpc>
            </a:pP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系统注册表</a:t>
            </a:r>
          </a:p>
        </p:txBody>
      </p:sp>
      <p:sp>
        <p:nvSpPr>
          <p:cNvPr id="9" name="椭圆 8">
            <a:extLst>
              <a:ext uri="{FF2B5EF4-FFF2-40B4-BE49-F238E27FC236}">
                <a16:creationId xmlns:a16="http://schemas.microsoft.com/office/drawing/2014/main" id="{97628C63-97CF-4003-9E42-D88C9F3B1CB9}"/>
              </a:ext>
            </a:extLst>
          </p:cNvPr>
          <p:cNvSpPr>
            <a:spLocks noChangeAspect="1"/>
          </p:cNvSpPr>
          <p:nvPr>
            <p:custDataLst>
              <p:tags r:id="rId7"/>
            </p:custDataLst>
          </p:nvPr>
        </p:nvSpPr>
        <p:spPr>
          <a:xfrm>
            <a:off x="1571625" y="2860295"/>
            <a:ext cx="514350" cy="514350"/>
          </a:xfrm>
          <a:prstGeom prst="ellipse">
            <a:avLst/>
          </a:prstGeom>
          <a:solidFill>
            <a:srgbClr val="808080"/>
          </a:solidFill>
          <a:ln cmpd="sng">
            <a:solidFill>
              <a:srgbClr val="000000"/>
            </a:solidFill>
            <a:prstDash val="solid"/>
          </a:ln>
        </p:spPr>
        <p:style>
          <a:lnRef idx="2">
            <a:schemeClr val="dk1"/>
          </a:lnRef>
          <a:fillRef idx="1">
            <a:schemeClr val="lt1"/>
          </a:fillRef>
          <a:effectRef idx="0">
            <a:schemeClr val="dk1"/>
          </a:effectRef>
          <a:fontRef idx="minor">
            <a:schemeClr val="dk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3E146B59-895F-4553-B4FF-EDFFC0A5BABB}"/>
              </a:ext>
            </a:extLst>
          </p:cNvPr>
          <p:cNvSpPr>
            <a:spLocks noChangeAspect="1"/>
          </p:cNvSpPr>
          <p:nvPr>
            <p:custDataLst>
              <p:tags r:id="rId8"/>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dk1"/>
          </a:lnRef>
          <a:fillRef idx="1">
            <a:schemeClr val="lt1"/>
          </a:fillRef>
          <a:effectRef idx="0">
            <a:schemeClr val="dk1"/>
          </a:effectRef>
          <a:fontRef idx="minor">
            <a:schemeClr val="dk1"/>
          </a:fontRef>
        </p:style>
        <p:txBody>
          <a:bodyPr vert="horz" rtlCol="0" anchor="ctr" anchorCtr="1">
            <a:noAutofit/>
          </a:bodyPr>
          <a:lstStyle/>
          <a:p>
            <a:pPr algn="ctr"/>
            <a:r>
              <a:rPr lang="en-US" altLang="zh-CN"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FB9ED232-4595-434F-98E0-5D51A14C1A50}"/>
              </a:ext>
            </a:extLst>
          </p:cNvPr>
          <p:cNvSpPr>
            <a:spLocks noChangeAspect="1"/>
          </p:cNvSpPr>
          <p:nvPr>
            <p:custDataLst>
              <p:tags r:id="rId9"/>
            </p:custDataLst>
          </p:nvPr>
        </p:nvSpPr>
        <p:spPr>
          <a:xfrm>
            <a:off x="1571625" y="4564856"/>
            <a:ext cx="514350" cy="514350"/>
          </a:xfrm>
          <a:prstGeom prst="ellipse">
            <a:avLst/>
          </a:prstGeom>
          <a:solidFill>
            <a:srgbClr val="808080"/>
          </a:solidFill>
          <a:ln cmpd="sng">
            <a:solidFill>
              <a:srgbClr val="000000"/>
            </a:solidFill>
            <a:prstDash val="solid"/>
          </a:ln>
        </p:spPr>
        <p:style>
          <a:lnRef idx="2">
            <a:schemeClr val="dk1"/>
          </a:lnRef>
          <a:fillRef idx="1">
            <a:schemeClr val="lt1"/>
          </a:fillRef>
          <a:effectRef idx="0">
            <a:schemeClr val="dk1"/>
          </a:effectRef>
          <a:fontRef idx="minor">
            <a:schemeClr val="dk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78D9C64F-029A-4D65-8604-30293C1616EF}"/>
              </a:ext>
            </a:extLst>
          </p:cNvPr>
          <p:cNvSpPr>
            <a:spLocks noChangeAspect="1"/>
          </p:cNvSpPr>
          <p:nvPr>
            <p:custDataLst>
              <p:tags r:id="rId10"/>
            </p:custDataLst>
          </p:nvPr>
        </p:nvSpPr>
        <p:spPr>
          <a:xfrm>
            <a:off x="1571625" y="5422106"/>
            <a:ext cx="514350" cy="514350"/>
          </a:xfrm>
          <a:prstGeom prst="ellipse">
            <a:avLst/>
          </a:prstGeom>
          <a:solidFill>
            <a:srgbClr val="808080"/>
          </a:solidFill>
          <a:ln cmpd="sng">
            <a:solidFill>
              <a:srgbClr val="000000"/>
            </a:solidFill>
            <a:prstDash val="solid"/>
          </a:ln>
        </p:spPr>
        <p:style>
          <a:lnRef idx="2">
            <a:schemeClr val="dk1"/>
          </a:lnRef>
          <a:fillRef idx="1">
            <a:schemeClr val="lt1"/>
          </a:fillRef>
          <a:effectRef idx="0">
            <a:schemeClr val="dk1"/>
          </a:effectRef>
          <a:fontRef idx="minor">
            <a:schemeClr val="dk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F62AE075-9F1E-4001-8488-24DB71D52AAB}"/>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dk1"/>
          </a:lnRef>
          <a:fillRef idx="1">
            <a:schemeClr val="lt1"/>
          </a:fillRef>
          <a:effectRef idx="0">
            <a:schemeClr val="dk1"/>
          </a:effectRef>
          <a:fontRef idx="minor">
            <a:schemeClr val="dk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8" name="组合 17">
            <a:extLst>
              <a:ext uri="{FF2B5EF4-FFF2-40B4-BE49-F238E27FC236}">
                <a16:creationId xmlns:a16="http://schemas.microsoft.com/office/drawing/2014/main" id="{7D19F0B1-2055-4BA6-9744-E71C9F53D7CB}"/>
              </a:ext>
            </a:extLst>
          </p:cNvPr>
          <p:cNvGrpSpPr/>
          <p:nvPr>
            <p:custDataLst>
              <p:tags r:id="rId12"/>
            </p:custDataLst>
          </p:nvPr>
        </p:nvGrpSpPr>
        <p:grpSpPr>
          <a:xfrm>
            <a:off x="0" y="0"/>
            <a:ext cx="12192000" cy="635000"/>
            <a:chOff x="0" y="0"/>
            <a:chExt cx="12192000" cy="635000"/>
          </a:xfrm>
        </p:grpSpPr>
        <p:sp>
          <p:nvSpPr>
            <p:cNvPr id="14" name="TitleBackground">
              <a:extLst>
                <a:ext uri="{FF2B5EF4-FFF2-40B4-BE49-F238E27FC236}">
                  <a16:creationId xmlns:a16="http://schemas.microsoft.com/office/drawing/2014/main" id="{BE094097-D842-4E5C-8F5A-E7435B1219C8}"/>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5" name="ColorBlock">
              <a:extLst>
                <a:ext uri="{FF2B5EF4-FFF2-40B4-BE49-F238E27FC236}">
                  <a16:creationId xmlns:a16="http://schemas.microsoft.com/office/drawing/2014/main" id="{55DBBDE7-D01D-44E2-B585-B2C69F45D5EC}"/>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6" name="TypeText">
              <a:extLst>
                <a:ext uri="{FF2B5EF4-FFF2-40B4-BE49-F238E27FC236}">
                  <a16:creationId xmlns:a16="http://schemas.microsoft.com/office/drawing/2014/main" id="{5161687F-5F41-4B30-ABF9-D352B95743B0}"/>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pPr marL="342900" indent="-342900">
                <a:lnSpc>
                  <a:spcPct val="150000"/>
                </a:lnSpc>
              </a:pPr>
              <a:r>
                <a:rPr lang="zh-CN" altLang="en-US" sz="2600" b="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TipText">
              <a:extLst>
                <a:ext uri="{FF2B5EF4-FFF2-40B4-BE49-F238E27FC236}">
                  <a16:creationId xmlns:a16="http://schemas.microsoft.com/office/drawing/2014/main" id="{080E9D56-AB20-43FC-9C1E-C34D17ACA5BE}"/>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pPr marL="342900" indent="-342900">
                <a:lnSpc>
                  <a:spcPct val="150000"/>
                </a:lnSpc>
              </a:pPr>
              <a:r>
                <a:rPr lang="en-US" altLang="zh-CN" sz="2000" b="1">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000" b="1">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b="1"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3" name="图片 2">
            <a:extLst>
              <a:ext uri="{FF2B5EF4-FFF2-40B4-BE49-F238E27FC236}">
                <a16:creationId xmlns:a16="http://schemas.microsoft.com/office/drawing/2014/main" id="{C263E97F-3E3E-404B-9C89-2E018D9ABB94}"/>
              </a:ext>
            </a:extLst>
          </p:cNvPr>
          <p:cNvPicPr>
            <a:picLocks/>
          </p:cNvPicPr>
          <p:nvPr>
            <p:custDataLst>
              <p:tags r:id="rId13"/>
            </p:custDataLst>
          </p:nvPr>
        </p:nvPicPr>
        <p:blipFill>
          <a:blip r:embed="rId19"/>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7118958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F5B9DA9-7FF1-4825-B91F-881623FC7333}"/>
              </a:ext>
            </a:extLst>
          </p:cNvPr>
          <p:cNvSpPr txBox="1"/>
          <p:nvPr>
            <p:custDataLst>
              <p:tags r:id="rId2"/>
            </p:custDataLst>
          </p:nvPr>
        </p:nvSpPr>
        <p:spPr>
          <a:xfrm>
            <a:off x="1219200" y="1352550"/>
            <a:ext cx="9753600" cy="2898139"/>
          </a:xfrm>
          <a:prstGeom prst="rect">
            <a:avLst/>
          </a:prstGeom>
          <a:noFill/>
        </p:spPr>
        <p:txBody>
          <a:bodyPr vert="horz" wrap="square" rtlCol="0" anchor="ctr" anchorCtr="0">
            <a:noAutofit/>
          </a:bodyPr>
          <a:lstStyle/>
          <a:p>
            <a:pPr marL="342900" indent="-342900">
              <a:lnSpc>
                <a:spcPct val="150000"/>
              </a:lnSpc>
            </a:pP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【2012】</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若一个用户进程通过</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read</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系统调用读取一个磁盘文件中的数据，则下列关于此过程的叙述中正确的是（     ）</a:t>
            </a:r>
            <a:endPar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marL="571500" indent="-571500">
              <a:lnSpc>
                <a:spcPct val="150000"/>
              </a:lnSpc>
              <a:buAutoNum type="romanUcPeriod"/>
            </a:pP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若文件的数据不在内存，则该进程进入睡眠等待状态</a:t>
            </a:r>
            <a:endPar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marL="571500" indent="-571500">
              <a:lnSpc>
                <a:spcPct val="150000"/>
              </a:lnSpc>
              <a:buAutoNum type="romanUcPeriod"/>
            </a:pP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请求</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read</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系统调用会导致</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CPU</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从用户态切换到核心态</a:t>
            </a:r>
            <a:endPar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marL="571500" indent="-571500">
              <a:lnSpc>
                <a:spcPct val="150000"/>
              </a:lnSpc>
              <a:buAutoNum type="romanUcPeriod"/>
            </a:pP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read</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系统调用的参数应包含文件的名称</a:t>
            </a:r>
          </a:p>
        </p:txBody>
      </p:sp>
      <p:sp>
        <p:nvSpPr>
          <p:cNvPr id="5" name="文本框 4">
            <a:extLst>
              <a:ext uri="{FF2B5EF4-FFF2-40B4-BE49-F238E27FC236}">
                <a16:creationId xmlns:a16="http://schemas.microsoft.com/office/drawing/2014/main" id="{BBBA5513-04C0-4E55-A2DF-39A3858AE9E4}"/>
              </a:ext>
            </a:extLst>
          </p:cNvPr>
          <p:cNvSpPr txBox="1"/>
          <p:nvPr>
            <p:custDataLst>
              <p:tags r:id="rId3"/>
            </p:custDataLst>
          </p:nvPr>
        </p:nvSpPr>
        <p:spPr>
          <a:xfrm>
            <a:off x="2438400" y="4375627"/>
            <a:ext cx="3535017" cy="642938"/>
          </a:xfrm>
          <a:prstGeom prst="rect">
            <a:avLst/>
          </a:prstGeom>
          <a:noFill/>
        </p:spPr>
        <p:txBody>
          <a:bodyPr vert="horz" wrap="square" rtlCol="0" anchor="ctr" anchorCtr="0">
            <a:noAutofit/>
          </a:bodyPr>
          <a:lstStyle/>
          <a:p>
            <a:pPr marL="342900" indent="-342900">
              <a:lnSpc>
                <a:spcPct val="150000"/>
              </a:lnSpc>
            </a:pP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仅</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II</a:t>
            </a:r>
            <a:endPar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5CDBA1A2-AB85-474A-A8A4-06732474F036}"/>
              </a:ext>
            </a:extLst>
          </p:cNvPr>
          <p:cNvSpPr txBox="1"/>
          <p:nvPr>
            <p:custDataLst>
              <p:tags r:id="rId4"/>
            </p:custDataLst>
          </p:nvPr>
        </p:nvSpPr>
        <p:spPr>
          <a:xfrm>
            <a:off x="6840192" y="4375627"/>
            <a:ext cx="3535017" cy="642938"/>
          </a:xfrm>
          <a:prstGeom prst="rect">
            <a:avLst/>
          </a:prstGeom>
          <a:noFill/>
        </p:spPr>
        <p:txBody>
          <a:bodyPr vert="horz" wrap="square" rtlCol="0" anchor="ctr" anchorCtr="0">
            <a:noAutofit/>
          </a:bodyPr>
          <a:lstStyle/>
          <a:p>
            <a:pPr marL="342900" indent="-342900">
              <a:lnSpc>
                <a:spcPct val="150000"/>
              </a:lnSpc>
            </a:pP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仅</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III</a:t>
            </a:r>
            <a:endPar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38A081F8-ED01-4DC3-8F15-EFAE48D0C8F2}"/>
              </a:ext>
            </a:extLst>
          </p:cNvPr>
          <p:cNvSpPr txBox="1"/>
          <p:nvPr>
            <p:custDataLst>
              <p:tags r:id="rId5"/>
            </p:custDataLst>
          </p:nvPr>
        </p:nvSpPr>
        <p:spPr>
          <a:xfrm>
            <a:off x="2438400" y="5143501"/>
            <a:ext cx="3535017" cy="642938"/>
          </a:xfrm>
          <a:prstGeom prst="rect">
            <a:avLst/>
          </a:prstGeom>
          <a:noFill/>
        </p:spPr>
        <p:txBody>
          <a:bodyPr vert="horz" wrap="square" rtlCol="0" anchor="ctr" anchorCtr="0">
            <a:noAutofit/>
          </a:bodyPr>
          <a:lstStyle/>
          <a:p>
            <a:pPr marL="342900" indent="-342900">
              <a:lnSpc>
                <a:spcPct val="150000"/>
              </a:lnSpc>
            </a:pP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仅</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II</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III</a:t>
            </a:r>
            <a:endPar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5B1734DF-275F-4995-9B57-267943E23BA5}"/>
              </a:ext>
            </a:extLst>
          </p:cNvPr>
          <p:cNvSpPr txBox="1"/>
          <p:nvPr>
            <p:custDataLst>
              <p:tags r:id="rId6"/>
            </p:custDataLst>
          </p:nvPr>
        </p:nvSpPr>
        <p:spPr>
          <a:xfrm>
            <a:off x="6840192" y="5143501"/>
            <a:ext cx="3535017" cy="642938"/>
          </a:xfrm>
          <a:prstGeom prst="rect">
            <a:avLst/>
          </a:prstGeom>
          <a:noFill/>
        </p:spPr>
        <p:txBody>
          <a:bodyPr vert="horz" wrap="square" rtlCol="0" anchor="ctr" anchorCtr="0">
            <a:noAutofit/>
          </a:bodyPr>
          <a:lstStyle/>
          <a:p>
            <a:pPr marL="342900" indent="-342900">
              <a:lnSpc>
                <a:spcPct val="150000"/>
              </a:lnSpc>
            </a:pP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II</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III</a:t>
            </a:r>
            <a:endPar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3FFBD8C4-219C-43F4-84C7-8BE89F239E96}"/>
              </a:ext>
            </a:extLst>
          </p:cNvPr>
          <p:cNvSpPr>
            <a:spLocks noChangeAspect="1"/>
          </p:cNvSpPr>
          <p:nvPr>
            <p:custDataLst>
              <p:tags r:id="rId7"/>
            </p:custDataLst>
          </p:nvPr>
        </p:nvSpPr>
        <p:spPr>
          <a:xfrm>
            <a:off x="1571625" y="4439920"/>
            <a:ext cx="514350" cy="514350"/>
          </a:xfrm>
          <a:prstGeom prst="ellipse">
            <a:avLst/>
          </a:prstGeom>
          <a:solidFill>
            <a:srgbClr val="808080"/>
          </a:solidFill>
          <a:ln cmpd="sng">
            <a:solidFill>
              <a:srgbClr val="000000"/>
            </a:solidFill>
            <a:prstDash val="solid"/>
          </a:ln>
        </p:spPr>
        <p:style>
          <a:lnRef idx="2">
            <a:schemeClr val="dk1"/>
          </a:lnRef>
          <a:fillRef idx="1">
            <a:schemeClr val="lt1"/>
          </a:fillRef>
          <a:effectRef idx="0">
            <a:schemeClr val="dk1"/>
          </a:effectRef>
          <a:fontRef idx="minor">
            <a:schemeClr val="dk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05183594-7BB0-4FB0-A384-89312C5C0526}"/>
              </a:ext>
            </a:extLst>
          </p:cNvPr>
          <p:cNvSpPr>
            <a:spLocks noChangeAspect="1"/>
          </p:cNvSpPr>
          <p:nvPr>
            <p:custDataLst>
              <p:tags r:id="rId8"/>
            </p:custDataLst>
          </p:nvPr>
        </p:nvSpPr>
        <p:spPr>
          <a:xfrm>
            <a:off x="5973417" y="4439920"/>
            <a:ext cx="514350" cy="514350"/>
          </a:xfrm>
          <a:prstGeom prst="ellipse">
            <a:avLst/>
          </a:prstGeom>
          <a:solidFill>
            <a:srgbClr val="808080"/>
          </a:solidFill>
          <a:ln cmpd="sng">
            <a:solidFill>
              <a:srgbClr val="000000"/>
            </a:solidFill>
            <a:prstDash val="solid"/>
          </a:ln>
        </p:spPr>
        <p:style>
          <a:lnRef idx="2">
            <a:schemeClr val="dk1"/>
          </a:lnRef>
          <a:fillRef idx="1">
            <a:schemeClr val="lt1"/>
          </a:fillRef>
          <a:effectRef idx="0">
            <a:schemeClr val="dk1"/>
          </a:effectRef>
          <a:fontRef idx="minor">
            <a:schemeClr val="dk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E3BE992E-54E2-4D5F-AE62-ACE394DA0FCC}"/>
              </a:ext>
            </a:extLst>
          </p:cNvPr>
          <p:cNvSpPr>
            <a:spLocks noChangeAspect="1"/>
          </p:cNvSpPr>
          <p:nvPr>
            <p:custDataLst>
              <p:tags r:id="rId9"/>
            </p:custDataLst>
          </p:nvPr>
        </p:nvSpPr>
        <p:spPr>
          <a:xfrm>
            <a:off x="1571625" y="5207794"/>
            <a:ext cx="514350" cy="514350"/>
          </a:xfrm>
          <a:prstGeom prst="ellipse">
            <a:avLst/>
          </a:prstGeom>
          <a:solidFill>
            <a:srgbClr val="808080"/>
          </a:solidFill>
          <a:ln cmpd="sng">
            <a:solidFill>
              <a:srgbClr val="000000"/>
            </a:solidFill>
            <a:prstDash val="solid"/>
          </a:ln>
        </p:spPr>
        <p:style>
          <a:lnRef idx="2">
            <a:schemeClr val="dk1"/>
          </a:lnRef>
          <a:fillRef idx="1">
            <a:schemeClr val="lt1"/>
          </a:fillRef>
          <a:effectRef idx="0">
            <a:schemeClr val="dk1"/>
          </a:effectRef>
          <a:fontRef idx="minor">
            <a:schemeClr val="dk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8845D274-E6FA-4B43-8174-0887266B8429}"/>
              </a:ext>
            </a:extLst>
          </p:cNvPr>
          <p:cNvSpPr>
            <a:spLocks noChangeAspect="1"/>
          </p:cNvSpPr>
          <p:nvPr>
            <p:custDataLst>
              <p:tags r:id="rId10"/>
            </p:custDataLst>
          </p:nvPr>
        </p:nvSpPr>
        <p:spPr>
          <a:xfrm>
            <a:off x="5973417" y="5207794"/>
            <a:ext cx="514350" cy="514350"/>
          </a:xfrm>
          <a:prstGeom prst="ellipse">
            <a:avLst/>
          </a:prstGeom>
          <a:solidFill>
            <a:srgbClr val="808080"/>
          </a:solidFill>
          <a:ln cmpd="sng">
            <a:solidFill>
              <a:srgbClr val="000000"/>
            </a:solidFill>
            <a:prstDash val="solid"/>
          </a:ln>
        </p:spPr>
        <p:style>
          <a:lnRef idx="2">
            <a:schemeClr val="dk1"/>
          </a:lnRef>
          <a:fillRef idx="1">
            <a:schemeClr val="lt1"/>
          </a:fillRef>
          <a:effectRef idx="0">
            <a:schemeClr val="dk1"/>
          </a:effectRef>
          <a:fontRef idx="minor">
            <a:schemeClr val="dk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9596D3CC-AC41-486C-8EDC-D4984A7BDA28}"/>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dk1"/>
          </a:lnRef>
          <a:fillRef idx="1">
            <a:schemeClr val="lt1"/>
          </a:fillRef>
          <a:effectRef idx="0">
            <a:schemeClr val="dk1"/>
          </a:effectRef>
          <a:fontRef idx="minor">
            <a:schemeClr val="dk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0" name="矩形 19">
            <a:extLst>
              <a:ext uri="{FF2B5EF4-FFF2-40B4-BE49-F238E27FC236}">
                <a16:creationId xmlns:a16="http://schemas.microsoft.com/office/drawing/2014/main" id="{DACE2190-444C-4AB6-8D66-49733BFF928F}"/>
              </a:ext>
            </a:extLst>
          </p:cNvPr>
          <p:cNvSpPr/>
          <p:nvPr>
            <p:custDataLst>
              <p:tags r:id="rId12"/>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dk1"/>
          </a:lnRef>
          <a:fillRef idx="1">
            <a:schemeClr val="lt1"/>
          </a:fillRef>
          <a:effectRef idx="0">
            <a:schemeClr val="dk1"/>
          </a:effectRef>
          <a:fontRef idx="minor">
            <a:schemeClr val="dk1"/>
          </a:fontRef>
        </p:style>
        <p:txBody>
          <a:bodyPr rtlCol="0" anchor="ctr">
            <a:noAutofit/>
          </a:bodyPr>
          <a:lstStyle/>
          <a:p>
            <a:pPr algn="ctr"/>
            <a:endParaRPr lang="zh-CN" altLang="en-US" dirty="0">
              <a:solidFill>
                <a:srgbClr val="FFFFFF"/>
              </a:solidFill>
            </a:endParaRPr>
          </a:p>
        </p:txBody>
      </p:sp>
      <p:sp>
        <p:nvSpPr>
          <p:cNvPr id="25" name="文本框 24">
            <a:extLst>
              <a:ext uri="{FF2B5EF4-FFF2-40B4-BE49-F238E27FC236}">
                <a16:creationId xmlns:a16="http://schemas.microsoft.com/office/drawing/2014/main" id="{50A7F994-3AAB-468D-92F4-B736E9F954C5}"/>
              </a:ext>
            </a:extLst>
          </p:cNvPr>
          <p:cNvSpPr txBox="1"/>
          <p:nvPr>
            <p:custDataLst>
              <p:tags r:id="rId13"/>
            </p:custDataLst>
          </p:nvPr>
        </p:nvSpPr>
        <p:spPr>
          <a:xfrm>
            <a:off x="12661900" y="7187356"/>
            <a:ext cx="3662680" cy="613117"/>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wrap="square" rtlCol="0" anchor="ctr">
            <a:spAutoFit/>
          </a:bodyPr>
          <a:lstStyle/>
          <a:p>
            <a:pPr marL="342900" indent="-342900">
              <a:lnSpc>
                <a:spcPct val="150000"/>
              </a:lnSpc>
            </a:pPr>
            <a:r>
              <a:rPr lang="zh-CN" altLang="en-US" sz="1200" b="1">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z="1200" b="1">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b="1">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endParaRPr lang="zh-CN" altLang="en-US" sz="1200" b="1" dirty="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6" name="文本框 25">
            <a:extLst>
              <a:ext uri="{FF2B5EF4-FFF2-40B4-BE49-F238E27FC236}">
                <a16:creationId xmlns:a16="http://schemas.microsoft.com/office/drawing/2014/main" id="{B0A8DA4A-A91E-4B1A-8FE4-B1AD9FA8709D}"/>
              </a:ext>
            </a:extLst>
          </p:cNvPr>
          <p:cNvSpPr txBox="1"/>
          <p:nvPr>
            <p:custDataLst>
              <p:tags r:id="rId14"/>
            </p:custDataLst>
          </p:nvPr>
        </p:nvSpPr>
        <p:spPr>
          <a:xfrm>
            <a:off x="12827000" y="1270000"/>
            <a:ext cx="3332480" cy="5577937"/>
          </a:xfrm>
          <a:prstGeom prst="rect">
            <a:avLst/>
          </a:prstGeom>
          <a:noFill/>
        </p:spPr>
        <p:txBody>
          <a:bodyPr vert="horz" wrap="square" rtlCol="0" anchor="t" anchorCtr="0">
            <a:spAutoFit/>
          </a:bodyPr>
          <a:lstStyle/>
          <a:p>
            <a:pPr marL="342900" lvl="0" indent="-342900">
              <a:lnSpc>
                <a:spcPct val="150000"/>
              </a:lnSpc>
            </a:pPr>
            <a:r>
              <a:rPr lang="zh-CN" altLang="en-US" sz="20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要读取文件首先要用</a:t>
            </a:r>
            <a:r>
              <a:rPr lang="en-US" altLang="zh-CN" sz="20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open</a:t>
            </a:r>
            <a:r>
              <a:rPr lang="zh-CN" altLang="en-US" sz="20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系统调用，</a:t>
            </a:r>
            <a:r>
              <a:rPr lang="en-US" altLang="zh-CN" sz="20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open</a:t>
            </a:r>
            <a:r>
              <a:rPr lang="zh-CN" altLang="en-US" sz="20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的参数包含文件的路径名与文件名，而</a:t>
            </a:r>
            <a:r>
              <a:rPr lang="en-US" altLang="zh-CN" sz="20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read</a:t>
            </a:r>
            <a:r>
              <a:rPr lang="zh-CN" altLang="en-US" sz="20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只需要</a:t>
            </a:r>
            <a:r>
              <a:rPr lang="en-US" altLang="zh-CN" sz="20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open</a:t>
            </a:r>
            <a:r>
              <a:rPr lang="zh-CN" altLang="en-US" sz="20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返回的文件描述符，而不需要文件名</a:t>
            </a:r>
            <a:endParaRPr lang="en-US" altLang="zh-CN" sz="20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marL="342900" lvl="0" indent="-342900">
              <a:lnSpc>
                <a:spcPct val="150000"/>
              </a:lnSpc>
            </a:pPr>
            <a:endParaRPr lang="en-US" altLang="zh-CN" sz="20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marL="342900" lvl="0" indent="-342900">
              <a:lnSpc>
                <a:spcPct val="150000"/>
              </a:lnSpc>
            </a:pPr>
            <a:r>
              <a:rPr lang="en-US" altLang="zh-CN" sz="20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read</a:t>
            </a:r>
            <a:r>
              <a:rPr lang="zh-CN" altLang="en-US" sz="20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的功能是从文件描述符所只是的文件中读取文件中的</a:t>
            </a:r>
            <a:r>
              <a:rPr lang="en-US" altLang="zh-CN" sz="20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n</a:t>
            </a:r>
            <a:r>
              <a:rPr lang="zh-CN" altLang="en-US" sz="20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个字节到缓冲区中，</a:t>
            </a:r>
            <a:endParaRPr lang="en-US" altLang="zh-CN" sz="20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marL="342900" lvl="0" indent="-342900">
              <a:lnSpc>
                <a:spcPct val="150000"/>
              </a:lnSpc>
            </a:pPr>
            <a:r>
              <a:rPr lang="zh-CN" altLang="en-US" sz="20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参数为文件描述符</a:t>
            </a:r>
            <a:r>
              <a:rPr lang="en-US" altLang="zh-CN" sz="2000" b="1"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fd</a:t>
            </a:r>
            <a:r>
              <a:rPr lang="zh-CN" altLang="en-US" sz="20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000" b="1"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buf</a:t>
            </a:r>
            <a:r>
              <a:rPr lang="zh-CN" altLang="en-US" sz="20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缓存首地址和传送字节数</a:t>
            </a:r>
          </a:p>
        </p:txBody>
      </p:sp>
      <p:grpSp>
        <p:nvGrpSpPr>
          <p:cNvPr id="24" name="组合 23">
            <a:extLst>
              <a:ext uri="{FF2B5EF4-FFF2-40B4-BE49-F238E27FC236}">
                <a16:creationId xmlns:a16="http://schemas.microsoft.com/office/drawing/2014/main" id="{FF8CA1A7-E191-4417-965D-3E7D223F2F6A}"/>
              </a:ext>
            </a:extLst>
          </p:cNvPr>
          <p:cNvGrpSpPr/>
          <p:nvPr>
            <p:custDataLst>
              <p:tags r:id="rId15"/>
            </p:custDataLst>
          </p:nvPr>
        </p:nvGrpSpPr>
        <p:grpSpPr>
          <a:xfrm>
            <a:off x="12585700" y="0"/>
            <a:ext cx="3815080" cy="647700"/>
            <a:chOff x="12585700" y="0"/>
            <a:chExt cx="3815080" cy="647700"/>
          </a:xfrm>
        </p:grpSpPr>
        <p:sp>
          <p:nvSpPr>
            <p:cNvPr id="21" name="RemarkBack">
              <a:extLst>
                <a:ext uri="{FF2B5EF4-FFF2-40B4-BE49-F238E27FC236}">
                  <a16:creationId xmlns:a16="http://schemas.microsoft.com/office/drawing/2014/main" id="{AA8A7A49-4DBE-4124-B637-63A3006D68CE}"/>
                </a:ext>
              </a:extLst>
            </p:cNvPr>
            <p:cNvSpPr/>
            <p:nvPr>
              <p:custDataLst>
                <p:tags r:id="rId25"/>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2" name="RemarkBlock">
              <a:extLst>
                <a:ext uri="{FF2B5EF4-FFF2-40B4-BE49-F238E27FC236}">
                  <a16:creationId xmlns:a16="http://schemas.microsoft.com/office/drawing/2014/main" id="{8E6D3E08-E77F-4906-8466-E20C448D3281}"/>
                </a:ext>
              </a:extLst>
            </p:cNvPr>
            <p:cNvSpPr/>
            <p:nvPr>
              <p:custDataLst>
                <p:tags r:id="rId26"/>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3" name="RemarkTitleText">
              <a:extLst>
                <a:ext uri="{FF2B5EF4-FFF2-40B4-BE49-F238E27FC236}">
                  <a16:creationId xmlns:a16="http://schemas.microsoft.com/office/drawing/2014/main" id="{B6E7CF7A-B16D-4551-8056-919FDFF9EE4D}"/>
                </a:ext>
              </a:extLst>
            </p:cNvPr>
            <p:cNvSpPr txBox="1"/>
            <p:nvPr>
              <p:custDataLst>
                <p:tags r:id="rId27"/>
              </p:custDataLst>
            </p:nvPr>
          </p:nvSpPr>
          <p:spPr>
            <a:xfrm>
              <a:off x="12827000" y="0"/>
              <a:ext cx="1905000" cy="635000"/>
            </a:xfrm>
            <a:prstGeom prst="rect">
              <a:avLst/>
            </a:prstGeom>
            <a:noFill/>
          </p:spPr>
          <p:txBody>
            <a:bodyPr vert="horz" wrap="none" rtlCol="0" anchor="ctr" anchorCtr="0">
              <a:noAutofit/>
            </a:bodyPr>
            <a:lstStyle/>
            <a:p>
              <a:pPr marL="342900" indent="-342900">
                <a:lnSpc>
                  <a:spcPct val="150000"/>
                </a:lnSpc>
              </a:pPr>
              <a:r>
                <a:rPr lang="zh-CN" altLang="en-US" b="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endParaRPr lang="zh-CN" altLang="en-US"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sp>
        <p:nvSpPr>
          <p:cNvPr id="2" name="RemarkBack">
            <a:extLst>
              <a:ext uri="{FF2B5EF4-FFF2-40B4-BE49-F238E27FC236}">
                <a16:creationId xmlns:a16="http://schemas.microsoft.com/office/drawing/2014/main" id="{A4BDE1ED-6FD9-4AAE-860E-640F8BABA40C}"/>
              </a:ext>
            </a:extLst>
          </p:cNvPr>
          <p:cNvSpPr/>
          <p:nvPr>
            <p:custDataLst>
              <p:tags r:id="rId16"/>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9" name="RemarkBlock">
            <a:extLst>
              <a:ext uri="{FF2B5EF4-FFF2-40B4-BE49-F238E27FC236}">
                <a16:creationId xmlns:a16="http://schemas.microsoft.com/office/drawing/2014/main" id="{435ACA1B-EEE1-4575-A982-7A5C2B91A4CC}"/>
              </a:ext>
            </a:extLst>
          </p:cNvPr>
          <p:cNvSpPr/>
          <p:nvPr>
            <p:custDataLst>
              <p:tags r:id="rId17"/>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7" name="RemarkTitleText">
            <a:extLst>
              <a:ext uri="{FF2B5EF4-FFF2-40B4-BE49-F238E27FC236}">
                <a16:creationId xmlns:a16="http://schemas.microsoft.com/office/drawing/2014/main" id="{193ECC20-EF10-4E00-917D-2B5CA84207CB}"/>
              </a:ext>
            </a:extLst>
          </p:cNvPr>
          <p:cNvSpPr txBox="1"/>
          <p:nvPr>
            <p:custDataLst>
              <p:tags r:id="rId18"/>
            </p:custDataLst>
          </p:nvPr>
        </p:nvSpPr>
        <p:spPr>
          <a:xfrm>
            <a:off x="12827000" y="0"/>
            <a:ext cx="1905000" cy="635000"/>
          </a:xfrm>
          <a:prstGeom prst="rect">
            <a:avLst/>
          </a:prstGeom>
          <a:noFill/>
        </p:spPr>
        <p:txBody>
          <a:bodyPr vert="horz" wrap="none" rtlCol="0" anchor="ctr" anchorCtr="0">
            <a:noAutofit/>
          </a:bodyPr>
          <a:lstStyle/>
          <a:p>
            <a:pPr marL="342900" indent="-342900">
              <a:lnSpc>
                <a:spcPct val="150000"/>
              </a:lnSpc>
            </a:pPr>
            <a:r>
              <a:rPr lang="zh-CN" altLang="en-US" b="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endParaRPr lang="zh-CN" altLang="en-US"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8" name="组合 17">
            <a:extLst>
              <a:ext uri="{FF2B5EF4-FFF2-40B4-BE49-F238E27FC236}">
                <a16:creationId xmlns:a16="http://schemas.microsoft.com/office/drawing/2014/main" id="{104C5253-C25B-45D6-9EE5-FBA5CA1C7DD8}"/>
              </a:ext>
            </a:extLst>
          </p:cNvPr>
          <p:cNvGrpSpPr/>
          <p:nvPr>
            <p:custDataLst>
              <p:tags r:id="rId19"/>
            </p:custDataLst>
          </p:nvPr>
        </p:nvGrpSpPr>
        <p:grpSpPr>
          <a:xfrm>
            <a:off x="0" y="0"/>
            <a:ext cx="12192000" cy="635000"/>
            <a:chOff x="0" y="0"/>
            <a:chExt cx="12192000" cy="635000"/>
          </a:xfrm>
        </p:grpSpPr>
        <p:sp>
          <p:nvSpPr>
            <p:cNvPr id="14" name="TitleBackground">
              <a:extLst>
                <a:ext uri="{FF2B5EF4-FFF2-40B4-BE49-F238E27FC236}">
                  <a16:creationId xmlns:a16="http://schemas.microsoft.com/office/drawing/2014/main" id="{F5A4E91B-BDEE-4817-94E7-039F6100851C}"/>
                </a:ext>
              </a:extLst>
            </p:cNvPr>
            <p:cNvSpPr/>
            <p:nvPr>
              <p:custDataLst>
                <p:tags r:id="rId21"/>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5" name="ColorBlock">
              <a:extLst>
                <a:ext uri="{FF2B5EF4-FFF2-40B4-BE49-F238E27FC236}">
                  <a16:creationId xmlns:a16="http://schemas.microsoft.com/office/drawing/2014/main" id="{DFC8291E-EB18-4C73-8948-42170C98C532}"/>
                </a:ext>
              </a:extLst>
            </p:cNvPr>
            <p:cNvSpPr/>
            <p:nvPr>
              <p:custDataLst>
                <p:tags r:id="rId22"/>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6" name="TypeText">
              <a:extLst>
                <a:ext uri="{FF2B5EF4-FFF2-40B4-BE49-F238E27FC236}">
                  <a16:creationId xmlns:a16="http://schemas.microsoft.com/office/drawing/2014/main" id="{6CFBAC63-5E07-49DE-A87E-C762C6C4655D}"/>
                </a:ext>
              </a:extLst>
            </p:cNvPr>
            <p:cNvSpPr txBox="1"/>
            <p:nvPr>
              <p:custDataLst>
                <p:tags r:id="rId23"/>
              </p:custDataLst>
            </p:nvPr>
          </p:nvSpPr>
          <p:spPr>
            <a:xfrm>
              <a:off x="254000" y="0"/>
              <a:ext cx="1905000" cy="635000"/>
            </a:xfrm>
            <a:prstGeom prst="rect">
              <a:avLst/>
            </a:prstGeom>
            <a:noFill/>
          </p:spPr>
          <p:txBody>
            <a:bodyPr vert="horz" wrap="none" rtlCol="0" anchor="ctr" anchorCtr="0">
              <a:noAutofit/>
            </a:bodyPr>
            <a:lstStyle/>
            <a:p>
              <a:pPr marL="342900" indent="-342900">
                <a:lnSpc>
                  <a:spcPct val="150000"/>
                </a:lnSpc>
              </a:pPr>
              <a:r>
                <a:rPr lang="zh-CN" altLang="en-US" sz="2600" b="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TipText">
              <a:extLst>
                <a:ext uri="{FF2B5EF4-FFF2-40B4-BE49-F238E27FC236}">
                  <a16:creationId xmlns:a16="http://schemas.microsoft.com/office/drawing/2014/main" id="{345988F8-5C01-4DBD-9B27-7D84E928FB44}"/>
                </a:ext>
              </a:extLst>
            </p:cNvPr>
            <p:cNvSpPr txBox="1"/>
            <p:nvPr>
              <p:custDataLst>
                <p:tags r:id="rId24"/>
              </p:custDataLst>
            </p:nvPr>
          </p:nvSpPr>
          <p:spPr>
            <a:xfrm>
              <a:off x="1525905" y="109220"/>
              <a:ext cx="2286000" cy="508000"/>
            </a:xfrm>
            <a:prstGeom prst="rect">
              <a:avLst/>
            </a:prstGeom>
            <a:noFill/>
          </p:spPr>
          <p:txBody>
            <a:bodyPr vert="horz" wrap="none" rtlCol="0" anchor="ctr" anchorCtr="0">
              <a:noAutofit/>
            </a:bodyPr>
            <a:lstStyle/>
            <a:p>
              <a:pPr marL="342900" indent="-342900">
                <a:lnSpc>
                  <a:spcPct val="150000"/>
                </a:lnSpc>
              </a:pPr>
              <a:r>
                <a:rPr lang="en-US" altLang="zh-CN" sz="2000" b="1">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000" b="1">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b="1"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3" name="图片 2">
            <a:extLst>
              <a:ext uri="{FF2B5EF4-FFF2-40B4-BE49-F238E27FC236}">
                <a16:creationId xmlns:a16="http://schemas.microsoft.com/office/drawing/2014/main" id="{A31B3CF5-B2C3-4B53-B6B8-D099BD9A8B93}"/>
              </a:ext>
            </a:extLst>
          </p:cNvPr>
          <p:cNvPicPr>
            <a:picLocks/>
          </p:cNvPicPr>
          <p:nvPr>
            <p:custDataLst>
              <p:tags r:id="rId20"/>
            </p:custDataLst>
          </p:nvPr>
        </p:nvPicPr>
        <p:blipFill>
          <a:blip r:embed="rId29"/>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0064204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CB2381D-1D19-40BB-BB98-BD6EE8094B5F}"/>
              </a:ext>
            </a:extLst>
          </p:cNvPr>
          <p:cNvSpPr txBox="1"/>
          <p:nvPr>
            <p:custDataLst>
              <p:tags r:id="rId2"/>
            </p:custDataLst>
          </p:nvPr>
        </p:nvSpPr>
        <p:spPr>
          <a:xfrm>
            <a:off x="1206500" y="1271104"/>
            <a:ext cx="9753600" cy="2143125"/>
          </a:xfrm>
          <a:prstGeom prst="rect">
            <a:avLst/>
          </a:prstGeom>
          <a:noFill/>
        </p:spPr>
        <p:txBody>
          <a:bodyPr vert="horz" wrap="square" rtlCol="0" anchor="ctr" anchorCtr="0">
            <a:noAutofit/>
          </a:bodyPr>
          <a:lstStyle/>
          <a:p>
            <a:pPr marL="342900" indent="-342900">
              <a:lnSpc>
                <a:spcPct val="150000"/>
              </a:lnSpc>
            </a:pP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【2009】</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设文件</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F1</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的当前应用计数值为</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，先建立文件</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F1</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的符号链接（软链接）文件</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F2</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，再建立文件</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F1</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的硬链接文件</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F3</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，然后删除文件</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F1</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，此时文件</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F2</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和文件</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F3</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的引用计数值分别是（   ）</a:t>
            </a:r>
          </a:p>
        </p:txBody>
      </p:sp>
      <p:sp>
        <p:nvSpPr>
          <p:cNvPr id="5" name="文本框 4">
            <a:extLst>
              <a:ext uri="{FF2B5EF4-FFF2-40B4-BE49-F238E27FC236}">
                <a16:creationId xmlns:a16="http://schemas.microsoft.com/office/drawing/2014/main" id="{794415BE-ED4E-4A32-B39B-EDD3F8BD88BF}"/>
              </a:ext>
            </a:extLst>
          </p:cNvPr>
          <p:cNvSpPr txBox="1"/>
          <p:nvPr>
            <p:custDataLst>
              <p:tags r:id="rId3"/>
            </p:custDataLst>
          </p:nvPr>
        </p:nvSpPr>
        <p:spPr>
          <a:xfrm>
            <a:off x="2438400" y="3532187"/>
            <a:ext cx="3169298" cy="642938"/>
          </a:xfrm>
          <a:prstGeom prst="rect">
            <a:avLst/>
          </a:prstGeom>
          <a:noFill/>
        </p:spPr>
        <p:txBody>
          <a:bodyPr vert="horz" wrap="square" rtlCol="0" anchor="ctr" anchorCtr="0">
            <a:noAutofit/>
          </a:bodyPr>
          <a:lstStyle/>
          <a:p>
            <a:pPr marL="342900" indent="-342900">
              <a:lnSpc>
                <a:spcPct val="150000"/>
              </a:lnSpc>
            </a:pP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0</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a:t>
            </a:r>
            <a:endPar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4930F75E-AA1A-4F16-92F0-A1425774AEC0}"/>
              </a:ext>
            </a:extLst>
          </p:cNvPr>
          <p:cNvSpPr txBox="1"/>
          <p:nvPr>
            <p:custDataLst>
              <p:tags r:id="rId4"/>
            </p:custDataLst>
          </p:nvPr>
        </p:nvSpPr>
        <p:spPr>
          <a:xfrm>
            <a:off x="6096000" y="3532187"/>
            <a:ext cx="3169298" cy="642938"/>
          </a:xfrm>
          <a:prstGeom prst="rect">
            <a:avLst/>
          </a:prstGeom>
          <a:noFill/>
        </p:spPr>
        <p:txBody>
          <a:bodyPr vert="horz" wrap="square" rtlCol="0" anchor="ctr" anchorCtr="0">
            <a:noAutofit/>
          </a:bodyPr>
          <a:lstStyle/>
          <a:p>
            <a:pPr marL="342900" indent="-342900">
              <a:lnSpc>
                <a:spcPct val="150000"/>
              </a:lnSpc>
            </a:pP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a:t>
            </a:r>
            <a:endPar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65F98236-5433-4D85-8A0D-D86255495591}"/>
              </a:ext>
            </a:extLst>
          </p:cNvPr>
          <p:cNvSpPr txBox="1"/>
          <p:nvPr>
            <p:custDataLst>
              <p:tags r:id="rId5"/>
            </p:custDataLst>
          </p:nvPr>
        </p:nvSpPr>
        <p:spPr>
          <a:xfrm>
            <a:off x="2438400" y="4500563"/>
            <a:ext cx="3169298" cy="642938"/>
          </a:xfrm>
          <a:prstGeom prst="rect">
            <a:avLst/>
          </a:prstGeom>
          <a:noFill/>
        </p:spPr>
        <p:txBody>
          <a:bodyPr vert="horz" wrap="square" rtlCol="0" anchor="ctr" anchorCtr="0">
            <a:noAutofit/>
          </a:bodyPr>
          <a:lstStyle/>
          <a:p>
            <a:pPr marL="342900" indent="-342900">
              <a:lnSpc>
                <a:spcPct val="150000"/>
              </a:lnSpc>
            </a:pP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a:t>
            </a:r>
            <a:endPar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5C709274-F186-463A-BDB5-AE1E8615DC6C}"/>
              </a:ext>
            </a:extLst>
          </p:cNvPr>
          <p:cNvSpPr txBox="1"/>
          <p:nvPr>
            <p:custDataLst>
              <p:tags r:id="rId6"/>
            </p:custDataLst>
          </p:nvPr>
        </p:nvSpPr>
        <p:spPr>
          <a:xfrm>
            <a:off x="6096000" y="4500563"/>
            <a:ext cx="3169298" cy="642938"/>
          </a:xfrm>
          <a:prstGeom prst="rect">
            <a:avLst/>
          </a:prstGeom>
          <a:noFill/>
        </p:spPr>
        <p:txBody>
          <a:bodyPr vert="horz" wrap="square" rtlCol="0" anchor="ctr" anchorCtr="0">
            <a:noAutofit/>
          </a:bodyPr>
          <a:lstStyle/>
          <a:p>
            <a:pPr marL="342900" indent="-342900">
              <a:lnSpc>
                <a:spcPct val="150000"/>
              </a:lnSpc>
            </a:pP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a:t>
            </a:r>
            <a:endPar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E76E429D-BFB0-47F6-B340-E4E3A634CAD4}"/>
              </a:ext>
            </a:extLst>
          </p:cNvPr>
          <p:cNvSpPr>
            <a:spLocks noChangeAspect="1"/>
          </p:cNvSpPr>
          <p:nvPr>
            <p:custDataLst>
              <p:tags r:id="rId7"/>
            </p:custDataLst>
          </p:nvPr>
        </p:nvSpPr>
        <p:spPr>
          <a:xfrm>
            <a:off x="1571625" y="3596480"/>
            <a:ext cx="514350" cy="514350"/>
          </a:xfrm>
          <a:prstGeom prst="ellipse">
            <a:avLst/>
          </a:prstGeom>
          <a:solidFill>
            <a:srgbClr val="808080"/>
          </a:solidFill>
          <a:ln cmpd="sng">
            <a:solidFill>
              <a:srgbClr val="000000"/>
            </a:solidFill>
            <a:prstDash val="solid"/>
          </a:ln>
        </p:spPr>
        <p:style>
          <a:lnRef idx="2">
            <a:schemeClr val="dk1"/>
          </a:lnRef>
          <a:fillRef idx="1">
            <a:schemeClr val="lt1"/>
          </a:fillRef>
          <a:effectRef idx="0">
            <a:schemeClr val="dk1"/>
          </a:effectRef>
          <a:fontRef idx="minor">
            <a:schemeClr val="dk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5F55C7D0-98CE-4CE8-A393-8564514604E8}"/>
              </a:ext>
            </a:extLst>
          </p:cNvPr>
          <p:cNvSpPr>
            <a:spLocks noChangeAspect="1"/>
          </p:cNvSpPr>
          <p:nvPr>
            <p:custDataLst>
              <p:tags r:id="rId8"/>
            </p:custDataLst>
          </p:nvPr>
        </p:nvSpPr>
        <p:spPr>
          <a:xfrm>
            <a:off x="5229225" y="3596480"/>
            <a:ext cx="514350" cy="514350"/>
          </a:xfrm>
          <a:prstGeom prst="ellipse">
            <a:avLst/>
          </a:prstGeom>
          <a:solidFill>
            <a:srgbClr val="808080"/>
          </a:solidFill>
          <a:ln cmpd="sng">
            <a:solidFill>
              <a:srgbClr val="000000"/>
            </a:solidFill>
            <a:prstDash val="solid"/>
          </a:ln>
        </p:spPr>
        <p:style>
          <a:lnRef idx="2">
            <a:schemeClr val="dk1"/>
          </a:lnRef>
          <a:fillRef idx="1">
            <a:schemeClr val="lt1"/>
          </a:fillRef>
          <a:effectRef idx="0">
            <a:schemeClr val="dk1"/>
          </a:effectRef>
          <a:fontRef idx="minor">
            <a:schemeClr val="dk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9B577E70-0C21-46CE-97CE-0C79BD1B5237}"/>
              </a:ext>
            </a:extLst>
          </p:cNvPr>
          <p:cNvSpPr>
            <a:spLocks noChangeAspect="1"/>
          </p:cNvSpPr>
          <p:nvPr>
            <p:custDataLst>
              <p:tags r:id="rId9"/>
            </p:custDataLst>
          </p:nvPr>
        </p:nvSpPr>
        <p:spPr>
          <a:xfrm>
            <a:off x="1571625" y="4564856"/>
            <a:ext cx="514350" cy="514350"/>
          </a:xfrm>
          <a:prstGeom prst="ellipse">
            <a:avLst/>
          </a:prstGeom>
          <a:solidFill>
            <a:srgbClr val="808080"/>
          </a:solidFill>
          <a:ln cmpd="sng">
            <a:solidFill>
              <a:srgbClr val="000000"/>
            </a:solidFill>
            <a:prstDash val="solid"/>
          </a:ln>
        </p:spPr>
        <p:style>
          <a:lnRef idx="2">
            <a:schemeClr val="dk1"/>
          </a:lnRef>
          <a:fillRef idx="1">
            <a:schemeClr val="lt1"/>
          </a:fillRef>
          <a:effectRef idx="0">
            <a:schemeClr val="dk1"/>
          </a:effectRef>
          <a:fontRef idx="minor">
            <a:schemeClr val="dk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F00D2A9A-1C4D-487D-A1F6-A59BA1908C22}"/>
              </a:ext>
            </a:extLst>
          </p:cNvPr>
          <p:cNvSpPr>
            <a:spLocks noChangeAspect="1"/>
          </p:cNvSpPr>
          <p:nvPr>
            <p:custDataLst>
              <p:tags r:id="rId10"/>
            </p:custDataLst>
          </p:nvPr>
        </p:nvSpPr>
        <p:spPr>
          <a:xfrm>
            <a:off x="5229225" y="4564856"/>
            <a:ext cx="514350" cy="514350"/>
          </a:xfrm>
          <a:prstGeom prst="ellipse">
            <a:avLst/>
          </a:prstGeom>
          <a:solidFill>
            <a:srgbClr val="808080"/>
          </a:solidFill>
          <a:ln cmpd="sng">
            <a:solidFill>
              <a:srgbClr val="000000"/>
            </a:solidFill>
            <a:prstDash val="solid"/>
          </a:ln>
        </p:spPr>
        <p:style>
          <a:lnRef idx="2">
            <a:schemeClr val="dk1"/>
          </a:lnRef>
          <a:fillRef idx="1">
            <a:schemeClr val="lt1"/>
          </a:fillRef>
          <a:effectRef idx="0">
            <a:schemeClr val="dk1"/>
          </a:effectRef>
          <a:fontRef idx="minor">
            <a:schemeClr val="dk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A8B62DB5-5C12-4835-8D31-5F492E0165FE}"/>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dk1"/>
          </a:lnRef>
          <a:fillRef idx="1">
            <a:schemeClr val="lt1"/>
          </a:fillRef>
          <a:effectRef idx="0">
            <a:schemeClr val="dk1"/>
          </a:effectRef>
          <a:fontRef idx="minor">
            <a:schemeClr val="dk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8" name="组合 17">
            <a:extLst>
              <a:ext uri="{FF2B5EF4-FFF2-40B4-BE49-F238E27FC236}">
                <a16:creationId xmlns:a16="http://schemas.microsoft.com/office/drawing/2014/main" id="{53701318-C18D-4988-8B8C-9D7843D4F610}"/>
              </a:ext>
            </a:extLst>
          </p:cNvPr>
          <p:cNvGrpSpPr/>
          <p:nvPr>
            <p:custDataLst>
              <p:tags r:id="rId12"/>
            </p:custDataLst>
          </p:nvPr>
        </p:nvGrpSpPr>
        <p:grpSpPr>
          <a:xfrm>
            <a:off x="0" y="0"/>
            <a:ext cx="12192000" cy="635000"/>
            <a:chOff x="0" y="0"/>
            <a:chExt cx="12192000" cy="635000"/>
          </a:xfrm>
        </p:grpSpPr>
        <p:sp>
          <p:nvSpPr>
            <p:cNvPr id="14" name="TitleBackground">
              <a:extLst>
                <a:ext uri="{FF2B5EF4-FFF2-40B4-BE49-F238E27FC236}">
                  <a16:creationId xmlns:a16="http://schemas.microsoft.com/office/drawing/2014/main" id="{D273D95E-0EE1-4AC2-A8A1-CEA6C423C66C}"/>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5" name="ColorBlock">
              <a:extLst>
                <a:ext uri="{FF2B5EF4-FFF2-40B4-BE49-F238E27FC236}">
                  <a16:creationId xmlns:a16="http://schemas.microsoft.com/office/drawing/2014/main" id="{0CE76393-0042-48A0-AB81-2C84C8997D24}"/>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6" name="TypeText">
              <a:extLst>
                <a:ext uri="{FF2B5EF4-FFF2-40B4-BE49-F238E27FC236}">
                  <a16:creationId xmlns:a16="http://schemas.microsoft.com/office/drawing/2014/main" id="{5EB4B416-A4A9-4203-97C7-0AF359566F23}"/>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pPr marL="342900" indent="-342900">
                <a:lnSpc>
                  <a:spcPct val="150000"/>
                </a:lnSpc>
              </a:pPr>
              <a:r>
                <a:rPr lang="zh-CN" altLang="en-US" sz="2600" b="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TipText">
              <a:extLst>
                <a:ext uri="{FF2B5EF4-FFF2-40B4-BE49-F238E27FC236}">
                  <a16:creationId xmlns:a16="http://schemas.microsoft.com/office/drawing/2014/main" id="{A32DE512-ABEE-46A1-9C27-D25E8E7A17EA}"/>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pPr marL="342900" indent="-342900">
                <a:lnSpc>
                  <a:spcPct val="150000"/>
                </a:lnSpc>
              </a:pPr>
              <a:r>
                <a:rPr lang="en-US" altLang="zh-CN" sz="2000" b="1">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000" b="1">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b="1"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3" name="图片 2">
            <a:extLst>
              <a:ext uri="{FF2B5EF4-FFF2-40B4-BE49-F238E27FC236}">
                <a16:creationId xmlns:a16="http://schemas.microsoft.com/office/drawing/2014/main" id="{0386B8CD-D016-4507-9CF7-55E321F29C5E}"/>
              </a:ext>
            </a:extLst>
          </p:cNvPr>
          <p:cNvPicPr>
            <a:picLocks/>
          </p:cNvPicPr>
          <p:nvPr>
            <p:custDataLst>
              <p:tags r:id="rId13"/>
            </p:custDataLst>
          </p:nvPr>
        </p:nvPicPr>
        <p:blipFill>
          <a:blip r:embed="rId19"/>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4261526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FBE918F-0AEC-46E6-B125-9B93A64AE513}"/>
              </a:ext>
            </a:extLst>
          </p:cNvPr>
          <p:cNvSpPr txBox="1"/>
          <p:nvPr>
            <p:custDataLst>
              <p:tags r:id="rId2"/>
            </p:custDataLst>
          </p:nvPr>
        </p:nvSpPr>
        <p:spPr>
          <a:xfrm>
            <a:off x="1219200" y="635000"/>
            <a:ext cx="9753600" cy="3544886"/>
          </a:xfrm>
          <a:prstGeom prst="rect">
            <a:avLst/>
          </a:prstGeom>
          <a:noFill/>
        </p:spPr>
        <p:txBody>
          <a:bodyPr vert="horz" wrap="square" rtlCol="0" anchor="ctr" anchorCtr="0">
            <a:noAutofit/>
          </a:bodyPr>
          <a:lstStyle/>
          <a:p>
            <a:pPr marL="342900" indent="-342900">
              <a:lnSpc>
                <a:spcPct val="150000"/>
              </a:lnSpc>
            </a:pP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【2017】</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若文件</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F1</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的硬链接为</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F2</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，两个进程分别打开</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F1</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和</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F2</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，获得的文件描述符为</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fd1</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和</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fd2</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，下列描述中正确的是（      ）</a:t>
            </a:r>
            <a:endPar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marL="571500" indent="-571500">
              <a:lnSpc>
                <a:spcPct val="150000"/>
              </a:lnSpc>
              <a:buAutoNum type="romanUcPeriod"/>
            </a:pP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F1</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和</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F2</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的读写指针位置保持相同</a:t>
            </a:r>
            <a:endPar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marL="571500" indent="-571500">
              <a:lnSpc>
                <a:spcPct val="150000"/>
              </a:lnSpc>
              <a:buAutoNum type="romanUcPeriod"/>
            </a:pP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F1</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和</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F2</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共享同一个内存索引结点</a:t>
            </a:r>
            <a:endPar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marL="571500" indent="-571500">
              <a:lnSpc>
                <a:spcPct val="150000"/>
              </a:lnSpc>
              <a:buAutoNum type="romanUcPeriod"/>
            </a:pP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fd1</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和</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fd2</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分别指向各自的用户打开文件表中的一项</a:t>
            </a:r>
          </a:p>
        </p:txBody>
      </p:sp>
      <p:sp>
        <p:nvSpPr>
          <p:cNvPr id="5" name="文本框 4">
            <a:extLst>
              <a:ext uri="{FF2B5EF4-FFF2-40B4-BE49-F238E27FC236}">
                <a16:creationId xmlns:a16="http://schemas.microsoft.com/office/drawing/2014/main" id="{C394F0B5-CF21-4808-AD0A-4386CEEAAD3C}"/>
              </a:ext>
            </a:extLst>
          </p:cNvPr>
          <p:cNvSpPr txBox="1"/>
          <p:nvPr>
            <p:custDataLst>
              <p:tags r:id="rId3"/>
            </p:custDataLst>
          </p:nvPr>
        </p:nvSpPr>
        <p:spPr>
          <a:xfrm>
            <a:off x="2392680" y="4244181"/>
            <a:ext cx="3378200" cy="642938"/>
          </a:xfrm>
          <a:prstGeom prst="rect">
            <a:avLst/>
          </a:prstGeom>
          <a:noFill/>
        </p:spPr>
        <p:txBody>
          <a:bodyPr vert="horz" wrap="square" rtlCol="0" anchor="ctr" anchorCtr="0">
            <a:noAutofit/>
          </a:bodyPr>
          <a:lstStyle/>
          <a:p>
            <a:pPr marL="342900" indent="-342900">
              <a:lnSpc>
                <a:spcPct val="150000"/>
              </a:lnSpc>
            </a:pP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仅</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III</a:t>
            </a:r>
            <a:endPar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B15020D0-0277-4603-AE64-61B2954C1C39}"/>
              </a:ext>
            </a:extLst>
          </p:cNvPr>
          <p:cNvSpPr txBox="1"/>
          <p:nvPr>
            <p:custDataLst>
              <p:tags r:id="rId4"/>
            </p:custDataLst>
          </p:nvPr>
        </p:nvSpPr>
        <p:spPr>
          <a:xfrm>
            <a:off x="6637655" y="4254120"/>
            <a:ext cx="3378200" cy="642938"/>
          </a:xfrm>
          <a:prstGeom prst="rect">
            <a:avLst/>
          </a:prstGeom>
          <a:noFill/>
        </p:spPr>
        <p:txBody>
          <a:bodyPr vert="horz" wrap="square" rtlCol="0" anchor="ctr" anchorCtr="0">
            <a:noAutofit/>
          </a:bodyPr>
          <a:lstStyle/>
          <a:p>
            <a:pPr marL="342900" indent="-342900">
              <a:lnSpc>
                <a:spcPct val="150000"/>
              </a:lnSpc>
            </a:pP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仅</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II</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III</a:t>
            </a:r>
            <a:endPar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2848E4EA-AC56-4DC7-BD4B-4BE256D1AAD2}"/>
              </a:ext>
            </a:extLst>
          </p:cNvPr>
          <p:cNvSpPr txBox="1"/>
          <p:nvPr>
            <p:custDataLst>
              <p:tags r:id="rId5"/>
            </p:custDataLst>
          </p:nvPr>
        </p:nvSpPr>
        <p:spPr>
          <a:xfrm>
            <a:off x="2392680" y="5079206"/>
            <a:ext cx="3378200" cy="642938"/>
          </a:xfrm>
          <a:prstGeom prst="rect">
            <a:avLst/>
          </a:prstGeom>
          <a:noFill/>
        </p:spPr>
        <p:txBody>
          <a:bodyPr vert="horz" wrap="square" rtlCol="0" anchor="ctr" anchorCtr="0">
            <a:noAutofit/>
          </a:bodyPr>
          <a:lstStyle/>
          <a:p>
            <a:pPr marL="342900" indent="-342900">
              <a:lnSpc>
                <a:spcPct val="150000"/>
              </a:lnSpc>
            </a:pP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仅</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II</a:t>
            </a:r>
            <a:endPar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D92E4055-CF1E-46A8-A8C9-905965C8D927}"/>
              </a:ext>
            </a:extLst>
          </p:cNvPr>
          <p:cNvSpPr txBox="1"/>
          <p:nvPr>
            <p:custDataLst>
              <p:tags r:id="rId6"/>
            </p:custDataLst>
          </p:nvPr>
        </p:nvSpPr>
        <p:spPr>
          <a:xfrm>
            <a:off x="6637655" y="5079206"/>
            <a:ext cx="3378200" cy="642938"/>
          </a:xfrm>
          <a:prstGeom prst="rect">
            <a:avLst/>
          </a:prstGeom>
          <a:noFill/>
        </p:spPr>
        <p:txBody>
          <a:bodyPr vert="horz" wrap="square" rtlCol="0" anchor="ctr" anchorCtr="0">
            <a:noAutofit/>
          </a:bodyPr>
          <a:lstStyle/>
          <a:p>
            <a:pPr marL="342900" indent="-342900">
              <a:lnSpc>
                <a:spcPct val="150000"/>
              </a:lnSpc>
            </a:pP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II</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和</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III</a:t>
            </a:r>
            <a:endPar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3B280AF2-B327-4CFD-9587-A4607C5AF1F8}"/>
              </a:ext>
            </a:extLst>
          </p:cNvPr>
          <p:cNvSpPr>
            <a:spLocks noChangeAspect="1"/>
          </p:cNvSpPr>
          <p:nvPr>
            <p:custDataLst>
              <p:tags r:id="rId7"/>
            </p:custDataLst>
          </p:nvPr>
        </p:nvSpPr>
        <p:spPr>
          <a:xfrm>
            <a:off x="1525905" y="4308474"/>
            <a:ext cx="514350" cy="514350"/>
          </a:xfrm>
          <a:prstGeom prst="ellipse">
            <a:avLst/>
          </a:prstGeom>
          <a:solidFill>
            <a:srgbClr val="808080"/>
          </a:solidFill>
          <a:ln cmpd="sng">
            <a:solidFill>
              <a:srgbClr val="000000"/>
            </a:solidFill>
            <a:prstDash val="solid"/>
          </a:ln>
        </p:spPr>
        <p:style>
          <a:lnRef idx="2">
            <a:schemeClr val="dk1"/>
          </a:lnRef>
          <a:fillRef idx="1">
            <a:schemeClr val="lt1"/>
          </a:fillRef>
          <a:effectRef idx="0">
            <a:schemeClr val="dk1"/>
          </a:effectRef>
          <a:fontRef idx="minor">
            <a:schemeClr val="dk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B8F655F8-A054-4828-B7A8-4338F1C11134}"/>
              </a:ext>
            </a:extLst>
          </p:cNvPr>
          <p:cNvSpPr>
            <a:spLocks noChangeAspect="1"/>
          </p:cNvSpPr>
          <p:nvPr>
            <p:custDataLst>
              <p:tags r:id="rId8"/>
            </p:custDataLst>
          </p:nvPr>
        </p:nvSpPr>
        <p:spPr>
          <a:xfrm>
            <a:off x="5770880" y="4308474"/>
            <a:ext cx="514350" cy="514350"/>
          </a:xfrm>
          <a:prstGeom prst="ellipse">
            <a:avLst/>
          </a:prstGeom>
          <a:solidFill>
            <a:srgbClr val="808080"/>
          </a:solidFill>
          <a:ln cmpd="sng">
            <a:solidFill>
              <a:srgbClr val="000000"/>
            </a:solidFill>
            <a:prstDash val="solid"/>
          </a:ln>
        </p:spPr>
        <p:style>
          <a:lnRef idx="2">
            <a:schemeClr val="dk1"/>
          </a:lnRef>
          <a:fillRef idx="1">
            <a:schemeClr val="lt1"/>
          </a:fillRef>
          <a:effectRef idx="0">
            <a:schemeClr val="dk1"/>
          </a:effectRef>
          <a:fontRef idx="minor">
            <a:schemeClr val="dk1"/>
          </a:fontRef>
        </p:style>
        <p:txBody>
          <a:bodyPr vert="horz" rtlCol="0" anchor="ctr" anchorCtr="1">
            <a:noAutofit/>
          </a:bodyPr>
          <a:lstStyle/>
          <a:p>
            <a:pPr algn="ctr"/>
            <a:r>
              <a:rPr lang="en-US" altLang="zh-CN"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FF5F0A79-5FD3-4B23-AE10-0EE35AA955AF}"/>
              </a:ext>
            </a:extLst>
          </p:cNvPr>
          <p:cNvSpPr>
            <a:spLocks noChangeAspect="1"/>
          </p:cNvSpPr>
          <p:nvPr>
            <p:custDataLst>
              <p:tags r:id="rId9"/>
            </p:custDataLst>
          </p:nvPr>
        </p:nvSpPr>
        <p:spPr>
          <a:xfrm>
            <a:off x="1525905" y="5143499"/>
            <a:ext cx="514350" cy="514350"/>
          </a:xfrm>
          <a:prstGeom prst="ellipse">
            <a:avLst/>
          </a:prstGeom>
          <a:solidFill>
            <a:srgbClr val="808080"/>
          </a:solidFill>
          <a:ln cmpd="sng">
            <a:solidFill>
              <a:srgbClr val="000000"/>
            </a:solidFill>
            <a:prstDash val="solid"/>
          </a:ln>
        </p:spPr>
        <p:style>
          <a:lnRef idx="2">
            <a:schemeClr val="dk1"/>
          </a:lnRef>
          <a:fillRef idx="1">
            <a:schemeClr val="lt1"/>
          </a:fillRef>
          <a:effectRef idx="0">
            <a:schemeClr val="dk1"/>
          </a:effectRef>
          <a:fontRef idx="minor">
            <a:schemeClr val="dk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434C5086-9A49-4D42-9082-579A6399D505}"/>
              </a:ext>
            </a:extLst>
          </p:cNvPr>
          <p:cNvSpPr>
            <a:spLocks noChangeAspect="1"/>
          </p:cNvSpPr>
          <p:nvPr>
            <p:custDataLst>
              <p:tags r:id="rId10"/>
            </p:custDataLst>
          </p:nvPr>
        </p:nvSpPr>
        <p:spPr>
          <a:xfrm>
            <a:off x="5770880" y="5143499"/>
            <a:ext cx="514350" cy="514350"/>
          </a:xfrm>
          <a:prstGeom prst="ellipse">
            <a:avLst/>
          </a:prstGeom>
          <a:solidFill>
            <a:srgbClr val="808080"/>
          </a:solidFill>
          <a:ln cmpd="sng">
            <a:solidFill>
              <a:srgbClr val="000000"/>
            </a:solidFill>
            <a:prstDash val="solid"/>
          </a:ln>
        </p:spPr>
        <p:style>
          <a:lnRef idx="2">
            <a:schemeClr val="dk1"/>
          </a:lnRef>
          <a:fillRef idx="1">
            <a:schemeClr val="lt1"/>
          </a:fillRef>
          <a:effectRef idx="0">
            <a:schemeClr val="dk1"/>
          </a:effectRef>
          <a:fontRef idx="minor">
            <a:schemeClr val="dk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F1F25468-A686-498F-BFD7-2252ABEBD279}"/>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dk1"/>
          </a:lnRef>
          <a:fillRef idx="1">
            <a:schemeClr val="lt1"/>
          </a:fillRef>
          <a:effectRef idx="0">
            <a:schemeClr val="dk1"/>
          </a:effectRef>
          <a:fontRef idx="minor">
            <a:schemeClr val="dk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8" name="组合 17">
            <a:extLst>
              <a:ext uri="{FF2B5EF4-FFF2-40B4-BE49-F238E27FC236}">
                <a16:creationId xmlns:a16="http://schemas.microsoft.com/office/drawing/2014/main" id="{C390BC78-5A41-4E94-B3FF-02A7434E780D}"/>
              </a:ext>
            </a:extLst>
          </p:cNvPr>
          <p:cNvGrpSpPr/>
          <p:nvPr>
            <p:custDataLst>
              <p:tags r:id="rId12"/>
            </p:custDataLst>
          </p:nvPr>
        </p:nvGrpSpPr>
        <p:grpSpPr>
          <a:xfrm>
            <a:off x="0" y="0"/>
            <a:ext cx="12192000" cy="635000"/>
            <a:chOff x="0" y="0"/>
            <a:chExt cx="12192000" cy="635000"/>
          </a:xfrm>
        </p:grpSpPr>
        <p:sp>
          <p:nvSpPr>
            <p:cNvPr id="14" name="TitleBackground">
              <a:extLst>
                <a:ext uri="{FF2B5EF4-FFF2-40B4-BE49-F238E27FC236}">
                  <a16:creationId xmlns:a16="http://schemas.microsoft.com/office/drawing/2014/main" id="{3A668750-6248-4462-9E74-FD649D5F7BCE}"/>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5" name="ColorBlock">
              <a:extLst>
                <a:ext uri="{FF2B5EF4-FFF2-40B4-BE49-F238E27FC236}">
                  <a16:creationId xmlns:a16="http://schemas.microsoft.com/office/drawing/2014/main" id="{4C5BD552-45B2-47C4-A67D-886245305C9F}"/>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6" name="TypeText">
              <a:extLst>
                <a:ext uri="{FF2B5EF4-FFF2-40B4-BE49-F238E27FC236}">
                  <a16:creationId xmlns:a16="http://schemas.microsoft.com/office/drawing/2014/main" id="{4108C80C-D9E5-4231-8A9E-DC037998572C}"/>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pPr marL="342900" indent="-342900">
                <a:lnSpc>
                  <a:spcPct val="150000"/>
                </a:lnSpc>
              </a:pPr>
              <a:r>
                <a:rPr lang="zh-CN" altLang="en-US" sz="2600" b="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TipText">
              <a:extLst>
                <a:ext uri="{FF2B5EF4-FFF2-40B4-BE49-F238E27FC236}">
                  <a16:creationId xmlns:a16="http://schemas.microsoft.com/office/drawing/2014/main" id="{E4BBDBB8-CFA5-49DF-9BAA-92A4600EC9DA}"/>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pPr marL="342900" indent="-342900">
                <a:lnSpc>
                  <a:spcPct val="150000"/>
                </a:lnSpc>
              </a:pPr>
              <a:r>
                <a:rPr lang="en-US" altLang="zh-CN" sz="2000" b="1">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000" b="1">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b="1"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3" name="图片 2">
            <a:extLst>
              <a:ext uri="{FF2B5EF4-FFF2-40B4-BE49-F238E27FC236}">
                <a16:creationId xmlns:a16="http://schemas.microsoft.com/office/drawing/2014/main" id="{B2D54655-11B4-4426-87F0-191F5CFE5F5B}"/>
              </a:ext>
            </a:extLst>
          </p:cNvPr>
          <p:cNvPicPr>
            <a:picLocks/>
          </p:cNvPicPr>
          <p:nvPr>
            <p:custDataLst>
              <p:tags r:id="rId13"/>
            </p:custDataLst>
          </p:nvPr>
        </p:nvPicPr>
        <p:blipFill>
          <a:blip r:embed="rId19"/>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222497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p:spPr>
        <p:txBody>
          <a:bodyPr/>
          <a:lstStyle/>
          <a:p>
            <a:r>
              <a:rPr lang="en-US" altLang="zh-CN" dirty="0"/>
              <a:t>01 </a:t>
            </a:r>
            <a:r>
              <a:rPr lang="zh-CN" altLang="en-US" dirty="0"/>
              <a:t>基本概念</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177030" y="72410"/>
            <a:ext cx="1822935" cy="369332"/>
          </a:xfrm>
        </p:spPr>
        <p:txBody>
          <a:bodyPr/>
          <a:lstStyle/>
          <a:p>
            <a:r>
              <a:rPr lang="en-US" altLang="zh-CN" dirty="0"/>
              <a:t>02 </a:t>
            </a:r>
            <a:r>
              <a:rPr lang="zh-CN" altLang="en-US" dirty="0"/>
              <a:t>共享与保护</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312773" y="72410"/>
            <a:ext cx="1566454" cy="369332"/>
          </a:xfrm>
        </p:spPr>
        <p:txBody>
          <a:bodyPr/>
          <a:lstStyle/>
          <a:p>
            <a:r>
              <a:rPr lang="en-US" altLang="zh-CN" dirty="0"/>
              <a:t>03 </a:t>
            </a:r>
            <a:r>
              <a:rPr lang="zh-CN" altLang="en-US" dirty="0"/>
              <a:t>系统实现</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磁盘结构</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磁盘调度算法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3057247" cy="535531"/>
          </a:xfrm>
        </p:spPr>
        <p:txBody>
          <a:bodyPr/>
          <a:lstStyle/>
          <a:p>
            <a:pPr marL="0" indent="0">
              <a:buNone/>
            </a:pPr>
            <a:r>
              <a:rPr lang="zh-CN" altLang="en-US" dirty="0"/>
              <a:t>文件和文件系统</a:t>
            </a:r>
          </a:p>
        </p:txBody>
      </p:sp>
      <p:sp>
        <p:nvSpPr>
          <p:cNvPr id="8" name="文本框 7">
            <a:extLst>
              <a:ext uri="{FF2B5EF4-FFF2-40B4-BE49-F238E27FC236}">
                <a16:creationId xmlns:a16="http://schemas.microsoft.com/office/drawing/2014/main" id="{A0928BE3-F724-4207-88F5-6CD768DCF76D}"/>
              </a:ext>
            </a:extLst>
          </p:cNvPr>
          <p:cNvSpPr txBox="1"/>
          <p:nvPr/>
        </p:nvSpPr>
        <p:spPr>
          <a:xfrm>
            <a:off x="1133857" y="1548881"/>
            <a:ext cx="9267444" cy="2795830"/>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文件</a:t>
            </a:r>
            <a:endParaRPr lang="en-US" altLang="zh-CN" sz="2400" b="1" dirty="0"/>
          </a:p>
          <a:p>
            <a:pPr marL="800089" lvl="1" indent="-342900">
              <a:lnSpc>
                <a:spcPct val="150000"/>
              </a:lnSpc>
              <a:buFont typeface="Wingdings" panose="05000000000000000000" pitchFamily="2" charset="2"/>
              <a:buChar char="Ø"/>
            </a:pPr>
            <a:r>
              <a:rPr lang="zh-CN" altLang="en-US" sz="2400" b="1" dirty="0"/>
              <a:t>是以计算机</a:t>
            </a:r>
            <a:r>
              <a:rPr lang="zh-CN" altLang="en-US" sz="2400" b="1" dirty="0">
                <a:solidFill>
                  <a:srgbClr val="FF0000"/>
                </a:solidFill>
              </a:rPr>
              <a:t>硬盘</a:t>
            </a:r>
            <a:r>
              <a:rPr lang="zh-CN" altLang="en-US" sz="2400" b="1" dirty="0"/>
              <a:t>为载体存储在计算机上的信息的集合</a:t>
            </a:r>
            <a:endParaRPr lang="en-US" altLang="zh-CN" sz="2400" b="1" dirty="0"/>
          </a:p>
          <a:p>
            <a:pPr marL="800089" lvl="1" indent="-342900">
              <a:lnSpc>
                <a:spcPct val="150000"/>
              </a:lnSpc>
              <a:buFont typeface="Wingdings" panose="05000000000000000000" pitchFamily="2" charset="2"/>
              <a:buChar char="Ø"/>
            </a:pPr>
            <a:r>
              <a:rPr lang="zh-CN" altLang="en-US" sz="2400" b="1" dirty="0"/>
              <a:t>是具有</a:t>
            </a:r>
            <a:r>
              <a:rPr lang="zh-CN" altLang="en-US" sz="2400" b="1" dirty="0">
                <a:solidFill>
                  <a:srgbClr val="FF0000"/>
                </a:solidFill>
              </a:rPr>
              <a:t>符号名</a:t>
            </a:r>
            <a:r>
              <a:rPr lang="zh-CN" altLang="en-US" sz="2400" b="1" dirty="0"/>
              <a:t>，由</a:t>
            </a:r>
            <a:r>
              <a:rPr lang="zh-CN" altLang="en-US" sz="2400" b="1" dirty="0">
                <a:solidFill>
                  <a:srgbClr val="FF0000"/>
                </a:solidFill>
              </a:rPr>
              <a:t>字节序列</a:t>
            </a:r>
            <a:r>
              <a:rPr lang="zh-CN" altLang="en-US" sz="2400" b="1" dirty="0"/>
              <a:t>构成的数据项的集合</a:t>
            </a:r>
            <a:endParaRPr lang="en-US" altLang="zh-CN" sz="2400" b="1" dirty="0"/>
          </a:p>
          <a:p>
            <a:pPr marL="342900" indent="-342900" algn="l">
              <a:lnSpc>
                <a:spcPct val="150000"/>
              </a:lnSpc>
              <a:buFont typeface="Wingdings" panose="05000000000000000000" pitchFamily="2" charset="2"/>
              <a:buChar char="Ø"/>
            </a:pPr>
            <a:r>
              <a:rPr lang="zh-CN" altLang="en-US" sz="2400" b="1" dirty="0"/>
              <a:t>在系统运行时，计算机以</a:t>
            </a:r>
            <a:r>
              <a:rPr lang="zh-CN" altLang="en-US" sz="2400" b="1" dirty="0">
                <a:solidFill>
                  <a:srgbClr val="FF0000"/>
                </a:solidFill>
              </a:rPr>
              <a:t>进程</a:t>
            </a:r>
            <a:r>
              <a:rPr lang="zh-CN" altLang="en-US" sz="2400" b="1" dirty="0"/>
              <a:t>为基本单位进行资源的调度和分配；在用户进行输入、输出过程中，以</a:t>
            </a:r>
            <a:r>
              <a:rPr lang="zh-CN" altLang="en-US" sz="2400" b="1" dirty="0">
                <a:solidFill>
                  <a:srgbClr val="FF0000"/>
                </a:solidFill>
              </a:rPr>
              <a:t>文件</a:t>
            </a:r>
            <a:r>
              <a:rPr lang="zh-CN" altLang="en-US" sz="2400" b="1" dirty="0"/>
              <a:t>为基本单位</a:t>
            </a:r>
          </a:p>
        </p:txBody>
      </p:sp>
      <p:sp>
        <p:nvSpPr>
          <p:cNvPr id="52" name="文本框 51">
            <a:extLst>
              <a:ext uri="{FF2B5EF4-FFF2-40B4-BE49-F238E27FC236}">
                <a16:creationId xmlns:a16="http://schemas.microsoft.com/office/drawing/2014/main" id="{1CDA7887-31E4-4A69-93A5-C992AE666D6A}"/>
              </a:ext>
            </a:extLst>
          </p:cNvPr>
          <p:cNvSpPr txBox="1"/>
          <p:nvPr/>
        </p:nvSpPr>
        <p:spPr>
          <a:xfrm>
            <a:off x="1133857" y="4353117"/>
            <a:ext cx="6532558" cy="2241832"/>
          </a:xfrm>
          <a:prstGeom prst="rect">
            <a:avLst/>
          </a:prstGeom>
          <a:noFill/>
        </p:spPr>
        <p:txBody>
          <a:bodyPr wrap="none" rtlCol="0">
            <a:spAutoFit/>
          </a:bodyPr>
          <a:lstStyle/>
          <a:p>
            <a:pPr marL="342900" indent="-342900" algn="l">
              <a:lnSpc>
                <a:spcPct val="150000"/>
              </a:lnSpc>
              <a:buFont typeface="Wingdings" panose="05000000000000000000" pitchFamily="2" charset="2"/>
              <a:buChar char="Ø"/>
            </a:pPr>
            <a:r>
              <a:rPr lang="zh-CN" altLang="en-US" sz="2400" b="1" dirty="0"/>
              <a:t>文件系统</a:t>
            </a:r>
            <a:endParaRPr lang="en-US" altLang="zh-CN" sz="2400" b="1" dirty="0"/>
          </a:p>
          <a:p>
            <a:pPr marL="800089" lvl="1" indent="-342900">
              <a:lnSpc>
                <a:spcPct val="150000"/>
              </a:lnSpc>
              <a:buFont typeface="Wingdings" panose="05000000000000000000" pitchFamily="2" charset="2"/>
              <a:buChar char="Ø"/>
            </a:pPr>
            <a:r>
              <a:rPr lang="zh-CN" altLang="en-US" sz="2400" b="1" dirty="0"/>
              <a:t>是操作系统中管理</a:t>
            </a:r>
            <a:r>
              <a:rPr lang="zh-CN" altLang="en-US" sz="2400" b="1" dirty="0">
                <a:solidFill>
                  <a:srgbClr val="FF0000"/>
                </a:solidFill>
              </a:rPr>
              <a:t>持久性数据</a:t>
            </a:r>
            <a:r>
              <a:rPr lang="zh-CN" altLang="en-US" sz="2400" b="1" dirty="0"/>
              <a:t>的子系统</a:t>
            </a:r>
            <a:endParaRPr lang="en-US" altLang="zh-CN" sz="2400" b="1" dirty="0"/>
          </a:p>
          <a:p>
            <a:pPr marL="800089" lvl="1" indent="-342900">
              <a:lnSpc>
                <a:spcPct val="150000"/>
              </a:lnSpc>
              <a:buFont typeface="Wingdings" panose="05000000000000000000" pitchFamily="2" charset="2"/>
              <a:buChar char="Ø"/>
            </a:pPr>
            <a:r>
              <a:rPr lang="zh-CN" altLang="en-US" sz="2400" b="1" dirty="0"/>
              <a:t>负责组织、存储、检索、读写和访问数据</a:t>
            </a:r>
            <a:endParaRPr lang="en-US" altLang="zh-CN" sz="2400" b="1" dirty="0"/>
          </a:p>
          <a:p>
            <a:pPr marL="800089" lvl="1" indent="-342900">
              <a:lnSpc>
                <a:spcPct val="150000"/>
              </a:lnSpc>
              <a:buFont typeface="Wingdings" panose="05000000000000000000" pitchFamily="2" charset="2"/>
              <a:buChar char="Ø"/>
            </a:pPr>
            <a:r>
              <a:rPr lang="zh-CN" altLang="en-US" sz="2400" b="1" dirty="0"/>
              <a:t>文件，是文件系统的基本数据单位</a:t>
            </a:r>
          </a:p>
        </p:txBody>
      </p:sp>
    </p:spTree>
    <p:extLst>
      <p:ext uri="{BB962C8B-B14F-4D97-AF65-F5344CB8AC3E}">
        <p14:creationId xmlns:p14="http://schemas.microsoft.com/office/powerpoint/2010/main" val="35763301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FBE918F-0AEC-46E6-B125-9B93A64AE513}"/>
              </a:ext>
            </a:extLst>
          </p:cNvPr>
          <p:cNvSpPr txBox="1"/>
          <p:nvPr>
            <p:custDataLst>
              <p:tags r:id="rId2"/>
            </p:custDataLst>
          </p:nvPr>
        </p:nvSpPr>
        <p:spPr>
          <a:xfrm>
            <a:off x="1219199" y="635000"/>
            <a:ext cx="10263963" cy="3544886"/>
          </a:xfrm>
          <a:prstGeom prst="rect">
            <a:avLst/>
          </a:prstGeom>
          <a:noFill/>
        </p:spPr>
        <p:txBody>
          <a:bodyPr vert="horz" wrap="square" rtlCol="0" anchor="ctr" anchorCtr="0">
            <a:noAutofit/>
          </a:bodyPr>
          <a:lstStyle/>
          <a:p>
            <a:pPr marL="342900" indent="-342900">
              <a:lnSpc>
                <a:spcPct val="150000"/>
              </a:lnSpc>
            </a:pP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【2017】</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某文件系统中，针对每个文件，用户类别分为</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4</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类：安全管理员、文件主、文件主的伙伴、其他用户；访问权限分为</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5</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种：完全控制、执行、修改、读取、写入。若文件控制块中用二进制位串表示文件权限，为表示不同类别用户对一个文件的访问权限，则描述文件权限的位数至少应为（</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endPar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a:extLst>
              <a:ext uri="{FF2B5EF4-FFF2-40B4-BE49-F238E27FC236}">
                <a16:creationId xmlns:a16="http://schemas.microsoft.com/office/drawing/2014/main" id="{C394F0B5-CF21-4808-AD0A-4386CEEAAD3C}"/>
              </a:ext>
            </a:extLst>
          </p:cNvPr>
          <p:cNvSpPr txBox="1"/>
          <p:nvPr>
            <p:custDataLst>
              <p:tags r:id="rId3"/>
            </p:custDataLst>
          </p:nvPr>
        </p:nvSpPr>
        <p:spPr>
          <a:xfrm>
            <a:off x="2392680" y="4244181"/>
            <a:ext cx="3378200" cy="642938"/>
          </a:xfrm>
          <a:prstGeom prst="rect">
            <a:avLst/>
          </a:prstGeom>
          <a:noFill/>
        </p:spPr>
        <p:txBody>
          <a:bodyPr vert="horz" wrap="square" rtlCol="0" anchor="ctr" anchorCtr="0">
            <a:noAutofit/>
          </a:bodyPr>
          <a:lstStyle/>
          <a:p>
            <a:pPr marL="342900" indent="-342900">
              <a:lnSpc>
                <a:spcPct val="150000"/>
              </a:lnSpc>
            </a:pP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5</a:t>
            </a:r>
            <a:endPar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B15020D0-0277-4603-AE64-61B2954C1C39}"/>
              </a:ext>
            </a:extLst>
          </p:cNvPr>
          <p:cNvSpPr txBox="1"/>
          <p:nvPr>
            <p:custDataLst>
              <p:tags r:id="rId4"/>
            </p:custDataLst>
          </p:nvPr>
        </p:nvSpPr>
        <p:spPr>
          <a:xfrm>
            <a:off x="6637655" y="4254120"/>
            <a:ext cx="3378200" cy="642938"/>
          </a:xfrm>
          <a:prstGeom prst="rect">
            <a:avLst/>
          </a:prstGeom>
          <a:noFill/>
        </p:spPr>
        <p:txBody>
          <a:bodyPr vert="horz" wrap="square" rtlCol="0" anchor="ctr" anchorCtr="0">
            <a:noAutofit/>
          </a:bodyPr>
          <a:lstStyle/>
          <a:p>
            <a:pPr marL="342900" indent="-342900">
              <a:lnSpc>
                <a:spcPct val="150000"/>
              </a:lnSpc>
            </a:pP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9</a:t>
            </a:r>
            <a:endPar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2848E4EA-AC56-4DC7-BD4B-4BE256D1AAD2}"/>
              </a:ext>
            </a:extLst>
          </p:cNvPr>
          <p:cNvSpPr txBox="1"/>
          <p:nvPr>
            <p:custDataLst>
              <p:tags r:id="rId5"/>
            </p:custDataLst>
          </p:nvPr>
        </p:nvSpPr>
        <p:spPr>
          <a:xfrm>
            <a:off x="2392680" y="5079206"/>
            <a:ext cx="3378200" cy="642938"/>
          </a:xfrm>
          <a:prstGeom prst="rect">
            <a:avLst/>
          </a:prstGeom>
          <a:noFill/>
        </p:spPr>
        <p:txBody>
          <a:bodyPr vert="horz" wrap="square" rtlCol="0" anchor="ctr" anchorCtr="0">
            <a:noAutofit/>
          </a:bodyPr>
          <a:lstStyle/>
          <a:p>
            <a:pPr marL="342900" indent="-342900">
              <a:lnSpc>
                <a:spcPct val="150000"/>
              </a:lnSpc>
            </a:pP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12</a:t>
            </a:r>
            <a:endPar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D92E4055-CF1E-46A8-A8C9-905965C8D927}"/>
              </a:ext>
            </a:extLst>
          </p:cNvPr>
          <p:cNvSpPr txBox="1"/>
          <p:nvPr>
            <p:custDataLst>
              <p:tags r:id="rId6"/>
            </p:custDataLst>
          </p:nvPr>
        </p:nvSpPr>
        <p:spPr>
          <a:xfrm>
            <a:off x="6637655" y="5079206"/>
            <a:ext cx="3378200" cy="642938"/>
          </a:xfrm>
          <a:prstGeom prst="rect">
            <a:avLst/>
          </a:prstGeom>
          <a:noFill/>
        </p:spPr>
        <p:txBody>
          <a:bodyPr vert="horz" wrap="square" rtlCol="0" anchor="ctr" anchorCtr="0">
            <a:noAutofit/>
          </a:bodyPr>
          <a:lstStyle/>
          <a:p>
            <a:pPr marL="342900" indent="-342900">
              <a:lnSpc>
                <a:spcPct val="150000"/>
              </a:lnSpc>
            </a:pP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20</a:t>
            </a:r>
            <a:endPar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3B280AF2-B327-4CFD-9587-A4607C5AF1F8}"/>
              </a:ext>
            </a:extLst>
          </p:cNvPr>
          <p:cNvSpPr>
            <a:spLocks noChangeAspect="1"/>
          </p:cNvSpPr>
          <p:nvPr>
            <p:custDataLst>
              <p:tags r:id="rId7"/>
            </p:custDataLst>
          </p:nvPr>
        </p:nvSpPr>
        <p:spPr>
          <a:xfrm>
            <a:off x="1525905" y="4308474"/>
            <a:ext cx="514350" cy="514350"/>
          </a:xfrm>
          <a:prstGeom prst="ellipse">
            <a:avLst/>
          </a:prstGeom>
          <a:solidFill>
            <a:srgbClr val="808080"/>
          </a:solidFill>
          <a:ln cmpd="sng">
            <a:solidFill>
              <a:srgbClr val="000000"/>
            </a:solidFill>
            <a:prstDash val="solid"/>
          </a:ln>
        </p:spPr>
        <p:style>
          <a:lnRef idx="2">
            <a:schemeClr val="dk1"/>
          </a:lnRef>
          <a:fillRef idx="1">
            <a:schemeClr val="lt1"/>
          </a:fillRef>
          <a:effectRef idx="0">
            <a:schemeClr val="dk1"/>
          </a:effectRef>
          <a:fontRef idx="minor">
            <a:schemeClr val="dk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B8F655F8-A054-4828-B7A8-4338F1C11134}"/>
              </a:ext>
            </a:extLst>
          </p:cNvPr>
          <p:cNvSpPr>
            <a:spLocks noChangeAspect="1"/>
          </p:cNvSpPr>
          <p:nvPr>
            <p:custDataLst>
              <p:tags r:id="rId8"/>
            </p:custDataLst>
          </p:nvPr>
        </p:nvSpPr>
        <p:spPr>
          <a:xfrm>
            <a:off x="5770880" y="4308474"/>
            <a:ext cx="514350" cy="514350"/>
          </a:xfrm>
          <a:prstGeom prst="ellipse">
            <a:avLst/>
          </a:prstGeom>
          <a:solidFill>
            <a:srgbClr val="808080"/>
          </a:solidFill>
          <a:ln cmpd="sng">
            <a:solidFill>
              <a:srgbClr val="000000"/>
            </a:solidFill>
            <a:prstDash val="solid"/>
          </a:ln>
        </p:spPr>
        <p:style>
          <a:lnRef idx="2">
            <a:schemeClr val="dk1"/>
          </a:lnRef>
          <a:fillRef idx="1">
            <a:schemeClr val="lt1"/>
          </a:fillRef>
          <a:effectRef idx="0">
            <a:schemeClr val="dk1"/>
          </a:effectRef>
          <a:fontRef idx="minor">
            <a:schemeClr val="dk1"/>
          </a:fontRef>
        </p:style>
        <p:txBody>
          <a:bodyPr vert="horz" rtlCol="0" anchor="ctr" anchorCtr="1">
            <a:noAutofit/>
          </a:bodyPr>
          <a:lstStyle/>
          <a:p>
            <a:pPr algn="ctr"/>
            <a:r>
              <a:rPr lang="en-US" altLang="zh-CN"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FF5F0A79-5FD3-4B23-AE10-0EE35AA955AF}"/>
              </a:ext>
            </a:extLst>
          </p:cNvPr>
          <p:cNvSpPr>
            <a:spLocks noChangeAspect="1"/>
          </p:cNvSpPr>
          <p:nvPr>
            <p:custDataLst>
              <p:tags r:id="rId9"/>
            </p:custDataLst>
          </p:nvPr>
        </p:nvSpPr>
        <p:spPr>
          <a:xfrm>
            <a:off x="1525905" y="5143499"/>
            <a:ext cx="514350" cy="514350"/>
          </a:xfrm>
          <a:prstGeom prst="ellipse">
            <a:avLst/>
          </a:prstGeom>
          <a:solidFill>
            <a:srgbClr val="808080"/>
          </a:solidFill>
          <a:ln cmpd="sng">
            <a:solidFill>
              <a:srgbClr val="000000"/>
            </a:solidFill>
            <a:prstDash val="solid"/>
          </a:ln>
        </p:spPr>
        <p:style>
          <a:lnRef idx="2">
            <a:schemeClr val="dk1"/>
          </a:lnRef>
          <a:fillRef idx="1">
            <a:schemeClr val="lt1"/>
          </a:fillRef>
          <a:effectRef idx="0">
            <a:schemeClr val="dk1"/>
          </a:effectRef>
          <a:fontRef idx="minor">
            <a:schemeClr val="dk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434C5086-9A49-4D42-9082-579A6399D505}"/>
              </a:ext>
            </a:extLst>
          </p:cNvPr>
          <p:cNvSpPr>
            <a:spLocks noChangeAspect="1"/>
          </p:cNvSpPr>
          <p:nvPr>
            <p:custDataLst>
              <p:tags r:id="rId10"/>
            </p:custDataLst>
          </p:nvPr>
        </p:nvSpPr>
        <p:spPr>
          <a:xfrm>
            <a:off x="5770880" y="5143499"/>
            <a:ext cx="514350" cy="514350"/>
          </a:xfrm>
          <a:prstGeom prst="ellipse">
            <a:avLst/>
          </a:prstGeom>
          <a:solidFill>
            <a:srgbClr val="808080"/>
          </a:solidFill>
          <a:ln cmpd="sng">
            <a:solidFill>
              <a:srgbClr val="000000"/>
            </a:solidFill>
            <a:prstDash val="solid"/>
          </a:ln>
        </p:spPr>
        <p:style>
          <a:lnRef idx="2">
            <a:schemeClr val="dk1"/>
          </a:lnRef>
          <a:fillRef idx="1">
            <a:schemeClr val="lt1"/>
          </a:fillRef>
          <a:effectRef idx="0">
            <a:schemeClr val="dk1"/>
          </a:effectRef>
          <a:fontRef idx="minor">
            <a:schemeClr val="dk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F1F25468-A686-498F-BFD7-2252ABEBD279}"/>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dk1"/>
          </a:lnRef>
          <a:fillRef idx="1">
            <a:schemeClr val="lt1"/>
          </a:fillRef>
          <a:effectRef idx="0">
            <a:schemeClr val="dk1"/>
          </a:effectRef>
          <a:fontRef idx="minor">
            <a:schemeClr val="dk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8" name="组合 17">
            <a:extLst>
              <a:ext uri="{FF2B5EF4-FFF2-40B4-BE49-F238E27FC236}">
                <a16:creationId xmlns:a16="http://schemas.microsoft.com/office/drawing/2014/main" id="{C390BC78-5A41-4E94-B3FF-02A7434E780D}"/>
              </a:ext>
            </a:extLst>
          </p:cNvPr>
          <p:cNvGrpSpPr/>
          <p:nvPr>
            <p:custDataLst>
              <p:tags r:id="rId12"/>
            </p:custDataLst>
          </p:nvPr>
        </p:nvGrpSpPr>
        <p:grpSpPr>
          <a:xfrm>
            <a:off x="0" y="0"/>
            <a:ext cx="12192000" cy="635000"/>
            <a:chOff x="0" y="0"/>
            <a:chExt cx="12192000" cy="635000"/>
          </a:xfrm>
        </p:grpSpPr>
        <p:sp>
          <p:nvSpPr>
            <p:cNvPr id="14" name="TitleBackground">
              <a:extLst>
                <a:ext uri="{FF2B5EF4-FFF2-40B4-BE49-F238E27FC236}">
                  <a16:creationId xmlns:a16="http://schemas.microsoft.com/office/drawing/2014/main" id="{3A668750-6248-4462-9E74-FD649D5F7BCE}"/>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5" name="ColorBlock">
              <a:extLst>
                <a:ext uri="{FF2B5EF4-FFF2-40B4-BE49-F238E27FC236}">
                  <a16:creationId xmlns:a16="http://schemas.microsoft.com/office/drawing/2014/main" id="{4C5BD552-45B2-47C4-A67D-886245305C9F}"/>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6" name="TypeText">
              <a:extLst>
                <a:ext uri="{FF2B5EF4-FFF2-40B4-BE49-F238E27FC236}">
                  <a16:creationId xmlns:a16="http://schemas.microsoft.com/office/drawing/2014/main" id="{4108C80C-D9E5-4231-8A9E-DC037998572C}"/>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pPr marL="342900" indent="-342900">
                <a:lnSpc>
                  <a:spcPct val="150000"/>
                </a:lnSpc>
              </a:pPr>
              <a:r>
                <a:rPr lang="zh-CN" altLang="en-US" sz="2600" b="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TipText">
              <a:extLst>
                <a:ext uri="{FF2B5EF4-FFF2-40B4-BE49-F238E27FC236}">
                  <a16:creationId xmlns:a16="http://schemas.microsoft.com/office/drawing/2014/main" id="{E4BBDBB8-CFA5-49DF-9BAA-92A4600EC9DA}"/>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pPr marL="342900" indent="-342900">
                <a:lnSpc>
                  <a:spcPct val="150000"/>
                </a:lnSpc>
              </a:pPr>
              <a:r>
                <a:rPr lang="en-US" altLang="zh-CN" sz="2000" b="1">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000" b="1">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b="1"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3" name="图片 2">
            <a:extLst>
              <a:ext uri="{FF2B5EF4-FFF2-40B4-BE49-F238E27FC236}">
                <a16:creationId xmlns:a16="http://schemas.microsoft.com/office/drawing/2014/main" id="{B2D54655-11B4-4426-87F0-191F5CFE5F5B}"/>
              </a:ext>
            </a:extLst>
          </p:cNvPr>
          <p:cNvPicPr>
            <a:picLocks/>
          </p:cNvPicPr>
          <p:nvPr>
            <p:custDataLst>
              <p:tags r:id="rId13"/>
            </p:custDataLst>
          </p:nvPr>
        </p:nvPicPr>
        <p:blipFill>
          <a:blip r:embed="rId19"/>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5540881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975D66F-34F5-4E60-A434-B8ECF7C7B4F3}"/>
              </a:ext>
            </a:extLst>
          </p:cNvPr>
          <p:cNvSpPr txBox="1"/>
          <p:nvPr>
            <p:custDataLst>
              <p:tags r:id="rId2"/>
            </p:custDataLst>
          </p:nvPr>
        </p:nvSpPr>
        <p:spPr>
          <a:xfrm>
            <a:off x="1219200" y="1791478"/>
            <a:ext cx="10476614" cy="986647"/>
          </a:xfrm>
          <a:prstGeom prst="rect">
            <a:avLst/>
          </a:prstGeom>
          <a:noFill/>
        </p:spPr>
        <p:txBody>
          <a:bodyPr vert="horz" wrap="square" rtlCol="0" anchor="ctr" anchorCtr="0">
            <a:noAutofit/>
          </a:bodyPr>
          <a:lstStyle/>
          <a:p>
            <a:pPr marL="342900" indent="-342900">
              <a:lnSpc>
                <a:spcPct val="150000"/>
              </a:lnSpc>
            </a:pP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【2020】</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若多个进程共享同一个文件</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，则下列叙述中，正确的是（</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endPar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a:extLst>
              <a:ext uri="{FF2B5EF4-FFF2-40B4-BE49-F238E27FC236}">
                <a16:creationId xmlns:a16="http://schemas.microsoft.com/office/drawing/2014/main" id="{BA0B0869-C52B-4E37-8F38-53DC206AC7C9}"/>
              </a:ext>
            </a:extLst>
          </p:cNvPr>
          <p:cNvSpPr txBox="1"/>
          <p:nvPr>
            <p:custDataLst>
              <p:tags r:id="rId3"/>
            </p:custDataLst>
          </p:nvPr>
        </p:nvSpPr>
        <p:spPr>
          <a:xfrm>
            <a:off x="2438400" y="2786063"/>
            <a:ext cx="8534400" cy="642938"/>
          </a:xfrm>
          <a:prstGeom prst="rect">
            <a:avLst/>
          </a:prstGeom>
          <a:noFill/>
        </p:spPr>
        <p:txBody>
          <a:bodyPr vert="horz" wrap="square" rtlCol="0" anchor="ctr" anchorCtr="0">
            <a:noAutofit/>
          </a:bodyPr>
          <a:lstStyle/>
          <a:p>
            <a:pPr marL="342900" indent="-342900">
              <a:lnSpc>
                <a:spcPct val="150000"/>
              </a:lnSpc>
            </a:pP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各进程只能用“读”方式打开文件</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a:t>
            </a:r>
            <a:endPar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9FFFB09E-F3D5-4E48-A184-F241F3B26E25}"/>
              </a:ext>
            </a:extLst>
          </p:cNvPr>
          <p:cNvSpPr txBox="1"/>
          <p:nvPr>
            <p:custDataLst>
              <p:tags r:id="rId4"/>
            </p:custDataLst>
          </p:nvPr>
        </p:nvSpPr>
        <p:spPr>
          <a:xfrm>
            <a:off x="2438400" y="3643313"/>
            <a:ext cx="8534400" cy="642938"/>
          </a:xfrm>
          <a:prstGeom prst="rect">
            <a:avLst/>
          </a:prstGeom>
          <a:noFill/>
        </p:spPr>
        <p:txBody>
          <a:bodyPr vert="horz" wrap="square" rtlCol="0" anchor="ctr" anchorCtr="0">
            <a:noAutofit/>
          </a:bodyPr>
          <a:lstStyle/>
          <a:p>
            <a:pPr marL="342900" indent="-342900">
              <a:lnSpc>
                <a:spcPct val="150000"/>
              </a:lnSpc>
            </a:pP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在系统打开文件表中仅有一个表项包含</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的属性</a:t>
            </a:r>
          </a:p>
        </p:txBody>
      </p:sp>
      <p:sp>
        <p:nvSpPr>
          <p:cNvPr id="7" name="文本框 6">
            <a:extLst>
              <a:ext uri="{FF2B5EF4-FFF2-40B4-BE49-F238E27FC236}">
                <a16:creationId xmlns:a16="http://schemas.microsoft.com/office/drawing/2014/main" id="{AB5B8A89-153F-4EF8-BA9C-95995840B892}"/>
              </a:ext>
            </a:extLst>
          </p:cNvPr>
          <p:cNvSpPr txBox="1"/>
          <p:nvPr>
            <p:custDataLst>
              <p:tags r:id="rId5"/>
            </p:custDataLst>
          </p:nvPr>
        </p:nvSpPr>
        <p:spPr>
          <a:xfrm>
            <a:off x="2438400" y="4500563"/>
            <a:ext cx="8534400" cy="642938"/>
          </a:xfrm>
          <a:prstGeom prst="rect">
            <a:avLst/>
          </a:prstGeom>
          <a:noFill/>
        </p:spPr>
        <p:txBody>
          <a:bodyPr vert="horz" wrap="square" rtlCol="0" anchor="ctr" anchorCtr="0">
            <a:noAutofit/>
          </a:bodyPr>
          <a:lstStyle/>
          <a:p>
            <a:pPr marL="342900" indent="-342900">
              <a:lnSpc>
                <a:spcPct val="150000"/>
              </a:lnSpc>
            </a:pP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各进程的用户打开文件表中关于</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的表项内容相同</a:t>
            </a:r>
          </a:p>
        </p:txBody>
      </p:sp>
      <p:sp>
        <p:nvSpPr>
          <p:cNvPr id="8" name="文本框 7">
            <a:extLst>
              <a:ext uri="{FF2B5EF4-FFF2-40B4-BE49-F238E27FC236}">
                <a16:creationId xmlns:a16="http://schemas.microsoft.com/office/drawing/2014/main" id="{B376427D-4F34-4FB8-9097-B41E0249B03E}"/>
              </a:ext>
            </a:extLst>
          </p:cNvPr>
          <p:cNvSpPr txBox="1"/>
          <p:nvPr>
            <p:custDataLst>
              <p:tags r:id="rId6"/>
            </p:custDataLst>
          </p:nvPr>
        </p:nvSpPr>
        <p:spPr>
          <a:xfrm>
            <a:off x="2438400" y="5357813"/>
            <a:ext cx="8534400" cy="642938"/>
          </a:xfrm>
          <a:prstGeom prst="rect">
            <a:avLst/>
          </a:prstGeom>
          <a:noFill/>
        </p:spPr>
        <p:txBody>
          <a:bodyPr vert="horz" wrap="square" rtlCol="0" anchor="ctr" anchorCtr="0">
            <a:noAutofit/>
          </a:bodyPr>
          <a:lstStyle/>
          <a:p>
            <a:pPr marL="342900" indent="-342900">
              <a:lnSpc>
                <a:spcPct val="150000"/>
              </a:lnSpc>
            </a:pP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进程关闭</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时，系统删除</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在系统打开文件表中的表项</a:t>
            </a:r>
          </a:p>
        </p:txBody>
      </p:sp>
      <p:sp>
        <p:nvSpPr>
          <p:cNvPr id="9" name="椭圆 8">
            <a:extLst>
              <a:ext uri="{FF2B5EF4-FFF2-40B4-BE49-F238E27FC236}">
                <a16:creationId xmlns:a16="http://schemas.microsoft.com/office/drawing/2014/main" id="{97628C63-97CF-4003-9E42-D88C9F3B1CB9}"/>
              </a:ext>
            </a:extLst>
          </p:cNvPr>
          <p:cNvSpPr>
            <a:spLocks noChangeAspect="1"/>
          </p:cNvSpPr>
          <p:nvPr>
            <p:custDataLst>
              <p:tags r:id="rId7"/>
            </p:custDataLst>
          </p:nvPr>
        </p:nvSpPr>
        <p:spPr>
          <a:xfrm>
            <a:off x="1571625" y="2860295"/>
            <a:ext cx="514350" cy="514350"/>
          </a:xfrm>
          <a:prstGeom prst="ellipse">
            <a:avLst/>
          </a:prstGeom>
          <a:solidFill>
            <a:srgbClr val="808080"/>
          </a:solidFill>
          <a:ln cmpd="sng">
            <a:solidFill>
              <a:srgbClr val="000000"/>
            </a:solidFill>
            <a:prstDash val="solid"/>
          </a:ln>
        </p:spPr>
        <p:style>
          <a:lnRef idx="2">
            <a:schemeClr val="dk1"/>
          </a:lnRef>
          <a:fillRef idx="1">
            <a:schemeClr val="lt1"/>
          </a:fillRef>
          <a:effectRef idx="0">
            <a:schemeClr val="dk1"/>
          </a:effectRef>
          <a:fontRef idx="minor">
            <a:schemeClr val="dk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3E146B59-895F-4553-B4FF-EDFFC0A5BABB}"/>
              </a:ext>
            </a:extLst>
          </p:cNvPr>
          <p:cNvSpPr>
            <a:spLocks noChangeAspect="1"/>
          </p:cNvSpPr>
          <p:nvPr>
            <p:custDataLst>
              <p:tags r:id="rId8"/>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dk1"/>
          </a:lnRef>
          <a:fillRef idx="1">
            <a:schemeClr val="lt1"/>
          </a:fillRef>
          <a:effectRef idx="0">
            <a:schemeClr val="dk1"/>
          </a:effectRef>
          <a:fontRef idx="minor">
            <a:schemeClr val="dk1"/>
          </a:fontRef>
        </p:style>
        <p:txBody>
          <a:bodyPr vert="horz" rtlCol="0" anchor="ctr" anchorCtr="1">
            <a:noAutofit/>
          </a:bodyPr>
          <a:lstStyle/>
          <a:p>
            <a:pPr algn="ctr"/>
            <a:r>
              <a:rPr lang="en-US" altLang="zh-CN"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FB9ED232-4595-434F-98E0-5D51A14C1A50}"/>
              </a:ext>
            </a:extLst>
          </p:cNvPr>
          <p:cNvSpPr>
            <a:spLocks noChangeAspect="1"/>
          </p:cNvSpPr>
          <p:nvPr>
            <p:custDataLst>
              <p:tags r:id="rId9"/>
            </p:custDataLst>
          </p:nvPr>
        </p:nvSpPr>
        <p:spPr>
          <a:xfrm>
            <a:off x="1571625" y="4564856"/>
            <a:ext cx="514350" cy="514350"/>
          </a:xfrm>
          <a:prstGeom prst="ellipse">
            <a:avLst/>
          </a:prstGeom>
          <a:solidFill>
            <a:srgbClr val="808080"/>
          </a:solidFill>
          <a:ln cmpd="sng">
            <a:solidFill>
              <a:srgbClr val="000000"/>
            </a:solidFill>
            <a:prstDash val="solid"/>
          </a:ln>
        </p:spPr>
        <p:style>
          <a:lnRef idx="2">
            <a:schemeClr val="dk1"/>
          </a:lnRef>
          <a:fillRef idx="1">
            <a:schemeClr val="lt1"/>
          </a:fillRef>
          <a:effectRef idx="0">
            <a:schemeClr val="dk1"/>
          </a:effectRef>
          <a:fontRef idx="minor">
            <a:schemeClr val="dk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78D9C64F-029A-4D65-8604-30293C1616EF}"/>
              </a:ext>
            </a:extLst>
          </p:cNvPr>
          <p:cNvSpPr>
            <a:spLocks noChangeAspect="1"/>
          </p:cNvSpPr>
          <p:nvPr>
            <p:custDataLst>
              <p:tags r:id="rId10"/>
            </p:custDataLst>
          </p:nvPr>
        </p:nvSpPr>
        <p:spPr>
          <a:xfrm>
            <a:off x="1571625" y="5422106"/>
            <a:ext cx="514350" cy="514350"/>
          </a:xfrm>
          <a:prstGeom prst="ellipse">
            <a:avLst/>
          </a:prstGeom>
          <a:solidFill>
            <a:srgbClr val="808080"/>
          </a:solidFill>
          <a:ln cmpd="sng">
            <a:solidFill>
              <a:srgbClr val="000000"/>
            </a:solidFill>
            <a:prstDash val="solid"/>
          </a:ln>
        </p:spPr>
        <p:style>
          <a:lnRef idx="2">
            <a:schemeClr val="dk1"/>
          </a:lnRef>
          <a:fillRef idx="1">
            <a:schemeClr val="lt1"/>
          </a:fillRef>
          <a:effectRef idx="0">
            <a:schemeClr val="dk1"/>
          </a:effectRef>
          <a:fontRef idx="minor">
            <a:schemeClr val="dk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F62AE075-9F1E-4001-8488-24DB71D52AAB}"/>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dk1"/>
          </a:lnRef>
          <a:fillRef idx="1">
            <a:schemeClr val="lt1"/>
          </a:fillRef>
          <a:effectRef idx="0">
            <a:schemeClr val="dk1"/>
          </a:effectRef>
          <a:fontRef idx="minor">
            <a:schemeClr val="dk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8" name="组合 17">
            <a:extLst>
              <a:ext uri="{FF2B5EF4-FFF2-40B4-BE49-F238E27FC236}">
                <a16:creationId xmlns:a16="http://schemas.microsoft.com/office/drawing/2014/main" id="{7D19F0B1-2055-4BA6-9744-E71C9F53D7CB}"/>
              </a:ext>
            </a:extLst>
          </p:cNvPr>
          <p:cNvGrpSpPr/>
          <p:nvPr>
            <p:custDataLst>
              <p:tags r:id="rId12"/>
            </p:custDataLst>
          </p:nvPr>
        </p:nvGrpSpPr>
        <p:grpSpPr>
          <a:xfrm>
            <a:off x="0" y="0"/>
            <a:ext cx="12192000" cy="635000"/>
            <a:chOff x="0" y="0"/>
            <a:chExt cx="12192000" cy="635000"/>
          </a:xfrm>
        </p:grpSpPr>
        <p:sp>
          <p:nvSpPr>
            <p:cNvPr id="14" name="TitleBackground">
              <a:extLst>
                <a:ext uri="{FF2B5EF4-FFF2-40B4-BE49-F238E27FC236}">
                  <a16:creationId xmlns:a16="http://schemas.microsoft.com/office/drawing/2014/main" id="{BE094097-D842-4E5C-8F5A-E7435B1219C8}"/>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5" name="ColorBlock">
              <a:extLst>
                <a:ext uri="{FF2B5EF4-FFF2-40B4-BE49-F238E27FC236}">
                  <a16:creationId xmlns:a16="http://schemas.microsoft.com/office/drawing/2014/main" id="{55DBBDE7-D01D-44E2-B585-B2C69F45D5EC}"/>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6" name="TypeText">
              <a:extLst>
                <a:ext uri="{FF2B5EF4-FFF2-40B4-BE49-F238E27FC236}">
                  <a16:creationId xmlns:a16="http://schemas.microsoft.com/office/drawing/2014/main" id="{5161687F-5F41-4B30-ABF9-D352B95743B0}"/>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pPr marL="342900" indent="-342900">
                <a:lnSpc>
                  <a:spcPct val="150000"/>
                </a:lnSpc>
              </a:pPr>
              <a:r>
                <a:rPr lang="zh-CN" altLang="en-US" sz="2600" b="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TipText">
              <a:extLst>
                <a:ext uri="{FF2B5EF4-FFF2-40B4-BE49-F238E27FC236}">
                  <a16:creationId xmlns:a16="http://schemas.microsoft.com/office/drawing/2014/main" id="{080E9D56-AB20-43FC-9C1E-C34D17ACA5BE}"/>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pPr marL="342900" indent="-342900">
                <a:lnSpc>
                  <a:spcPct val="150000"/>
                </a:lnSpc>
              </a:pPr>
              <a:r>
                <a:rPr lang="en-US" altLang="zh-CN" sz="2000" b="1">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000" b="1">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b="1"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3" name="图片 2">
            <a:extLst>
              <a:ext uri="{FF2B5EF4-FFF2-40B4-BE49-F238E27FC236}">
                <a16:creationId xmlns:a16="http://schemas.microsoft.com/office/drawing/2014/main" id="{C263E97F-3E3E-404B-9C89-2E018D9ABB94}"/>
              </a:ext>
            </a:extLst>
          </p:cNvPr>
          <p:cNvPicPr>
            <a:picLocks/>
          </p:cNvPicPr>
          <p:nvPr>
            <p:custDataLst>
              <p:tags r:id="rId13"/>
            </p:custDataLst>
          </p:nvPr>
        </p:nvPicPr>
        <p:blipFill>
          <a:blip r:embed="rId19"/>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1715607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05457" y="1744135"/>
            <a:ext cx="1435008" cy="1446550"/>
          </a:xfrm>
          <a:prstGeom prst="rect">
            <a:avLst/>
          </a:prstGeom>
          <a:noFill/>
        </p:spPr>
        <p:txBody>
          <a:bodyPr wrap="none" rtlCol="0">
            <a:spAutoFit/>
          </a:bodyPr>
          <a:lstStyle>
            <a:defPPr>
              <a:defRPr lang="zh-CN"/>
            </a:defPPr>
            <a:lvl1pPr>
              <a:defRPr sz="8800">
                <a:solidFill>
                  <a:schemeClr val="accent1">
                    <a:lumMod val="50000"/>
                    <a:alpha val="30000"/>
                  </a:schemeClr>
                </a:solidFill>
              </a:defRPr>
            </a:lvl1pPr>
          </a:lstStyle>
          <a:p>
            <a:r>
              <a:rPr lang="en-US" altLang="zh-CN" dirty="0"/>
              <a:t>01</a:t>
            </a:r>
            <a:endParaRPr lang="zh-CN" altLang="en-US" dirty="0"/>
          </a:p>
        </p:txBody>
      </p:sp>
      <p:sp>
        <p:nvSpPr>
          <p:cNvPr id="3" name="文本框 2"/>
          <p:cNvSpPr txBox="1"/>
          <p:nvPr/>
        </p:nvSpPr>
        <p:spPr>
          <a:xfrm>
            <a:off x="3241977" y="1744135"/>
            <a:ext cx="1435008" cy="1446550"/>
          </a:xfrm>
          <a:prstGeom prst="rect">
            <a:avLst/>
          </a:prstGeom>
          <a:noFill/>
        </p:spPr>
        <p:txBody>
          <a:bodyPr wrap="none" rtlCol="0">
            <a:spAutoFit/>
          </a:bodyPr>
          <a:lstStyle/>
          <a:p>
            <a:r>
              <a:rPr lang="en-US" altLang="zh-CN" sz="8800" dirty="0">
                <a:solidFill>
                  <a:schemeClr val="accent1">
                    <a:lumMod val="50000"/>
                    <a:alpha val="30000"/>
                  </a:schemeClr>
                </a:solidFill>
              </a:rPr>
              <a:t>02</a:t>
            </a:r>
            <a:endParaRPr lang="zh-CN" altLang="en-US" sz="8800" dirty="0">
              <a:solidFill>
                <a:schemeClr val="accent1">
                  <a:lumMod val="50000"/>
                  <a:alpha val="30000"/>
                </a:schemeClr>
              </a:solidFill>
            </a:endParaRPr>
          </a:p>
        </p:txBody>
      </p:sp>
      <p:sp>
        <p:nvSpPr>
          <p:cNvPr id="4" name="文本框 3"/>
          <p:cNvSpPr txBox="1"/>
          <p:nvPr/>
        </p:nvSpPr>
        <p:spPr>
          <a:xfrm>
            <a:off x="5378497" y="1744135"/>
            <a:ext cx="1435008" cy="1446550"/>
          </a:xfrm>
          <a:prstGeom prst="rect">
            <a:avLst/>
          </a:prstGeom>
          <a:noFill/>
        </p:spPr>
        <p:txBody>
          <a:bodyPr wrap="none" rtlCol="0">
            <a:spAutoFit/>
          </a:bodyPr>
          <a:lstStyle>
            <a:defPPr>
              <a:defRPr lang="zh-CN"/>
            </a:defPPr>
            <a:lvl1pPr>
              <a:defRPr sz="8800">
                <a:solidFill>
                  <a:schemeClr val="accent1">
                    <a:lumMod val="50000"/>
                  </a:schemeClr>
                </a:solidFill>
              </a:defRPr>
            </a:lvl1pPr>
          </a:lstStyle>
          <a:p>
            <a:r>
              <a:rPr lang="en-US" altLang="zh-CN" dirty="0"/>
              <a:t>03</a:t>
            </a:r>
            <a:endParaRPr lang="zh-CN" altLang="en-US" dirty="0"/>
          </a:p>
        </p:txBody>
      </p:sp>
      <p:sp>
        <p:nvSpPr>
          <p:cNvPr id="5" name="文本框 4"/>
          <p:cNvSpPr txBox="1"/>
          <p:nvPr/>
        </p:nvSpPr>
        <p:spPr>
          <a:xfrm>
            <a:off x="7515017" y="1744135"/>
            <a:ext cx="1435008" cy="1446550"/>
          </a:xfrm>
          <a:prstGeom prst="rect">
            <a:avLst/>
          </a:prstGeom>
          <a:noFill/>
        </p:spPr>
        <p:txBody>
          <a:bodyPr wrap="none" rtlCol="0">
            <a:spAutoFit/>
          </a:bodyPr>
          <a:lstStyle/>
          <a:p>
            <a:r>
              <a:rPr lang="en-US" altLang="zh-CN" sz="8800" dirty="0">
                <a:solidFill>
                  <a:schemeClr val="accent1">
                    <a:lumMod val="50000"/>
                    <a:alpha val="30000"/>
                  </a:schemeClr>
                </a:solidFill>
              </a:rPr>
              <a:t>04</a:t>
            </a:r>
            <a:endParaRPr lang="zh-CN" altLang="en-US" sz="8800" dirty="0">
              <a:solidFill>
                <a:schemeClr val="accent1">
                  <a:lumMod val="50000"/>
                  <a:alpha val="30000"/>
                </a:schemeClr>
              </a:solidFill>
            </a:endParaRPr>
          </a:p>
        </p:txBody>
      </p:sp>
      <p:sp>
        <p:nvSpPr>
          <p:cNvPr id="6" name="文本框 5"/>
          <p:cNvSpPr txBox="1"/>
          <p:nvPr/>
        </p:nvSpPr>
        <p:spPr>
          <a:xfrm>
            <a:off x="9651537" y="1744135"/>
            <a:ext cx="1435008" cy="1446550"/>
          </a:xfrm>
          <a:prstGeom prst="rect">
            <a:avLst/>
          </a:prstGeom>
          <a:noFill/>
        </p:spPr>
        <p:txBody>
          <a:bodyPr wrap="none" rtlCol="0">
            <a:spAutoFit/>
          </a:bodyPr>
          <a:lstStyle/>
          <a:p>
            <a:r>
              <a:rPr lang="en-US" altLang="zh-CN" sz="8800" dirty="0">
                <a:solidFill>
                  <a:schemeClr val="accent1">
                    <a:lumMod val="50000"/>
                    <a:alpha val="30000"/>
                  </a:schemeClr>
                </a:solidFill>
              </a:rPr>
              <a:t>05</a:t>
            </a:r>
            <a:endParaRPr lang="zh-CN" altLang="en-US" sz="8800" dirty="0">
              <a:solidFill>
                <a:schemeClr val="accent1">
                  <a:lumMod val="50000"/>
                  <a:alpha val="30000"/>
                </a:schemeClr>
              </a:solidFill>
            </a:endParaRPr>
          </a:p>
        </p:txBody>
      </p:sp>
      <p:grpSp>
        <p:nvGrpSpPr>
          <p:cNvPr id="12" name="组合 11"/>
          <p:cNvGrpSpPr/>
          <p:nvPr/>
        </p:nvGrpSpPr>
        <p:grpSpPr>
          <a:xfrm rot="21345802">
            <a:off x="658677" y="1192420"/>
            <a:ext cx="1049867" cy="4725785"/>
            <a:chOff x="575734" y="1277082"/>
            <a:chExt cx="1049866" cy="4725785"/>
          </a:xfrm>
        </p:grpSpPr>
        <p:cxnSp>
          <p:nvCxnSpPr>
            <p:cNvPr id="8" name="直接连接符 7"/>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1" name="矩形 10"/>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3" name="组合 12"/>
          <p:cNvGrpSpPr/>
          <p:nvPr/>
        </p:nvGrpSpPr>
        <p:grpSpPr>
          <a:xfrm rot="21345802">
            <a:off x="2767136" y="1192422"/>
            <a:ext cx="1049867" cy="4725785"/>
            <a:chOff x="575734" y="1277082"/>
            <a:chExt cx="1049866" cy="4725785"/>
          </a:xfrm>
        </p:grpSpPr>
        <p:cxnSp>
          <p:nvCxnSpPr>
            <p:cNvPr id="14" name="直接连接符 13"/>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矩形 14"/>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6" name="组合 15"/>
          <p:cNvGrpSpPr/>
          <p:nvPr/>
        </p:nvGrpSpPr>
        <p:grpSpPr>
          <a:xfrm rot="21345802">
            <a:off x="4889140" y="1192422"/>
            <a:ext cx="1049867" cy="4725785"/>
            <a:chOff x="575734" y="1277082"/>
            <a:chExt cx="1049866" cy="4725785"/>
          </a:xfrm>
        </p:grpSpPr>
        <p:cxnSp>
          <p:nvCxnSpPr>
            <p:cNvPr id="17" name="直接连接符 16"/>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矩形 17"/>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9" name="组合 18"/>
          <p:cNvGrpSpPr/>
          <p:nvPr/>
        </p:nvGrpSpPr>
        <p:grpSpPr>
          <a:xfrm rot="21345802">
            <a:off x="7054489" y="1192422"/>
            <a:ext cx="1049867" cy="4725785"/>
            <a:chOff x="575734" y="1277082"/>
            <a:chExt cx="1049866" cy="4725785"/>
          </a:xfrm>
        </p:grpSpPr>
        <p:cxnSp>
          <p:nvCxnSpPr>
            <p:cNvPr id="20" name="直接连接符 19"/>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1" name="矩形 20"/>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2" name="组合 21"/>
          <p:cNvGrpSpPr/>
          <p:nvPr/>
        </p:nvGrpSpPr>
        <p:grpSpPr>
          <a:xfrm rot="21345802">
            <a:off x="9162180" y="1192424"/>
            <a:ext cx="1049867" cy="4725785"/>
            <a:chOff x="575734" y="1277082"/>
            <a:chExt cx="1049866" cy="4725785"/>
          </a:xfrm>
        </p:grpSpPr>
        <p:cxnSp>
          <p:nvCxnSpPr>
            <p:cNvPr id="23" name="直接连接符 22"/>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4" name="矩形 23"/>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36" name="矩形 35"/>
          <p:cNvSpPr/>
          <p:nvPr/>
        </p:nvSpPr>
        <p:spPr>
          <a:xfrm>
            <a:off x="0" y="0"/>
            <a:ext cx="12192000" cy="49088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矩形 36"/>
          <p:cNvSpPr/>
          <p:nvPr/>
        </p:nvSpPr>
        <p:spPr>
          <a:xfrm>
            <a:off x="-1" y="68852"/>
            <a:ext cx="6096001" cy="369332"/>
          </a:xfrm>
          <a:prstGeom prst="rect">
            <a:avLst/>
          </a:prstGeom>
        </p:spPr>
        <p:txBody>
          <a:bodyPr wrap="square">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操作系统  </a:t>
            </a:r>
            <a:r>
              <a:rPr lang="en-US" altLang="zh-CN" b="1" dirty="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第四章  文件管理</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11553734-9747-43E1-9962-94AF1250F169}"/>
              </a:ext>
            </a:extLst>
          </p:cNvPr>
          <p:cNvSpPr txBox="1"/>
          <p:nvPr/>
        </p:nvSpPr>
        <p:spPr>
          <a:xfrm>
            <a:off x="997364" y="5093216"/>
            <a:ext cx="1415772" cy="461665"/>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基本概念</a:t>
            </a:r>
          </a:p>
        </p:txBody>
      </p:sp>
      <p:sp>
        <p:nvSpPr>
          <p:cNvPr id="35" name="文本框 34">
            <a:extLst>
              <a:ext uri="{FF2B5EF4-FFF2-40B4-BE49-F238E27FC236}">
                <a16:creationId xmlns:a16="http://schemas.microsoft.com/office/drawing/2014/main" id="{7AAC5E5A-63FC-4F73-A616-3FBA119A7A9F}"/>
              </a:ext>
            </a:extLst>
          </p:cNvPr>
          <p:cNvSpPr txBox="1"/>
          <p:nvPr/>
        </p:nvSpPr>
        <p:spPr>
          <a:xfrm>
            <a:off x="3123048" y="5093218"/>
            <a:ext cx="1723549" cy="461665"/>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共享与保护</a:t>
            </a:r>
          </a:p>
        </p:txBody>
      </p:sp>
      <p:sp>
        <p:nvSpPr>
          <p:cNvPr id="38" name="文本框 37">
            <a:extLst>
              <a:ext uri="{FF2B5EF4-FFF2-40B4-BE49-F238E27FC236}">
                <a16:creationId xmlns:a16="http://schemas.microsoft.com/office/drawing/2014/main" id="{3B4512EC-B2B7-41C3-8D76-185AAD2364D3}"/>
              </a:ext>
            </a:extLst>
          </p:cNvPr>
          <p:cNvSpPr txBox="1"/>
          <p:nvPr/>
        </p:nvSpPr>
        <p:spPr>
          <a:xfrm>
            <a:off x="5248731" y="5093218"/>
            <a:ext cx="1415772" cy="461665"/>
          </a:xfrm>
          <a:prstGeom prst="rect">
            <a:avLst/>
          </a:prstGeom>
          <a:noFill/>
        </p:spPr>
        <p:txBody>
          <a:bodyPr wrap="none" rtlCol="0">
            <a:spAutoFit/>
          </a:bodyPr>
          <a:lstStyle>
            <a:defPPr>
              <a:defRPr lang="zh-CN"/>
            </a:defPPr>
            <a:lvl1pPr>
              <a:defRPr sz="2400" b="1">
                <a:solidFill>
                  <a:schemeClr val="accent1">
                    <a:lumMod val="50000"/>
                  </a:schemeClr>
                </a:solidFill>
              </a:defRPr>
            </a:lvl1pPr>
          </a:lstStyle>
          <a:p>
            <a:r>
              <a:rPr lang="zh-CN" altLang="en-US" dirty="0"/>
              <a:t>系统实现</a:t>
            </a:r>
          </a:p>
        </p:txBody>
      </p:sp>
      <p:sp>
        <p:nvSpPr>
          <p:cNvPr id="39" name="文本框 38">
            <a:extLst>
              <a:ext uri="{FF2B5EF4-FFF2-40B4-BE49-F238E27FC236}">
                <a16:creationId xmlns:a16="http://schemas.microsoft.com/office/drawing/2014/main" id="{1278AE01-39C0-4382-81A1-B6BAF834919A}"/>
              </a:ext>
            </a:extLst>
          </p:cNvPr>
          <p:cNvSpPr txBox="1"/>
          <p:nvPr/>
        </p:nvSpPr>
        <p:spPr>
          <a:xfrm>
            <a:off x="7374415" y="5093218"/>
            <a:ext cx="1415772" cy="461665"/>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磁盘结构</a:t>
            </a:r>
          </a:p>
        </p:txBody>
      </p:sp>
      <p:sp>
        <p:nvSpPr>
          <p:cNvPr id="40" name="文本框 39">
            <a:extLst>
              <a:ext uri="{FF2B5EF4-FFF2-40B4-BE49-F238E27FC236}">
                <a16:creationId xmlns:a16="http://schemas.microsoft.com/office/drawing/2014/main" id="{639ECD84-99D9-4A0A-BF0B-AF29063CD2A7}"/>
              </a:ext>
            </a:extLst>
          </p:cNvPr>
          <p:cNvSpPr txBox="1"/>
          <p:nvPr/>
        </p:nvSpPr>
        <p:spPr>
          <a:xfrm>
            <a:off x="9500099" y="5093218"/>
            <a:ext cx="2031325" cy="461665"/>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磁盘调度算法</a:t>
            </a:r>
          </a:p>
        </p:txBody>
      </p:sp>
    </p:spTree>
    <p:extLst>
      <p:ext uri="{BB962C8B-B14F-4D97-AF65-F5344CB8AC3E}">
        <p14:creationId xmlns:p14="http://schemas.microsoft.com/office/powerpoint/2010/main" val="30359623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基本概念</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177030" y="72410"/>
            <a:ext cx="1822935" cy="369332"/>
          </a:xfrm>
          <a:noFill/>
        </p:spPr>
        <p:txBody>
          <a:bodyPr wrap="none" rtlCol="0">
            <a:spAutoFit/>
          </a:bodyPr>
          <a:lstStyle/>
          <a:p>
            <a:r>
              <a:rPr lang="en-US" altLang="zh-CN" dirty="0"/>
              <a:t>02 </a:t>
            </a:r>
            <a:r>
              <a:rPr lang="zh-CN" altLang="en-US" dirty="0"/>
              <a:t>共享与保护</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312773" y="72410"/>
            <a:ext cx="1566454" cy="369332"/>
          </a:xfrm>
          <a:noFill/>
        </p:spPr>
        <p:txBody>
          <a:bodyPr wrap="square" rtlCol="0">
            <a:spAutoFit/>
          </a:bodyPr>
          <a:lstStyle/>
          <a:p>
            <a:r>
              <a:rPr lang="en-US" altLang="zh-CN" dirty="0">
                <a:solidFill>
                  <a:schemeClr val="bg1"/>
                </a:solidFill>
              </a:rPr>
              <a:t>03 </a:t>
            </a:r>
            <a:r>
              <a:rPr lang="zh-CN" altLang="en-US" dirty="0">
                <a:solidFill>
                  <a:schemeClr val="bg1"/>
                </a:solidFill>
              </a:rPr>
              <a:t>系统实现</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磁盘结构</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磁盘调度算法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3877985" cy="535531"/>
          </a:xfrm>
        </p:spPr>
        <p:txBody>
          <a:bodyPr/>
          <a:lstStyle/>
          <a:p>
            <a:pPr marL="0" indent="0">
              <a:buNone/>
            </a:pPr>
            <a:r>
              <a:rPr lang="zh-CN" altLang="en-US" dirty="0"/>
              <a:t>文件系统的层次结构</a:t>
            </a:r>
          </a:p>
        </p:txBody>
      </p:sp>
      <p:grpSp>
        <p:nvGrpSpPr>
          <p:cNvPr id="39" name="组合 38">
            <a:extLst>
              <a:ext uri="{FF2B5EF4-FFF2-40B4-BE49-F238E27FC236}">
                <a16:creationId xmlns:a16="http://schemas.microsoft.com/office/drawing/2014/main" id="{9709D381-7D0D-4619-BACC-64AE700D7233}"/>
              </a:ext>
            </a:extLst>
          </p:cNvPr>
          <p:cNvGrpSpPr/>
          <p:nvPr/>
        </p:nvGrpSpPr>
        <p:grpSpPr>
          <a:xfrm>
            <a:off x="7136646" y="1098502"/>
            <a:ext cx="4970498" cy="5476774"/>
            <a:chOff x="6905640" y="880192"/>
            <a:chExt cx="4970498" cy="5476774"/>
          </a:xfrm>
        </p:grpSpPr>
        <p:sp>
          <p:nvSpPr>
            <p:cNvPr id="8" name="矩形 7">
              <a:extLst>
                <a:ext uri="{FF2B5EF4-FFF2-40B4-BE49-F238E27FC236}">
                  <a16:creationId xmlns:a16="http://schemas.microsoft.com/office/drawing/2014/main" id="{40122F5C-396D-49CC-8EF0-C372DA133CEF}"/>
                </a:ext>
              </a:extLst>
            </p:cNvPr>
            <p:cNvSpPr/>
            <p:nvPr/>
          </p:nvSpPr>
          <p:spPr>
            <a:xfrm>
              <a:off x="7938119" y="1111198"/>
              <a:ext cx="2887579" cy="510139"/>
            </a:xfrm>
            <a:prstGeom prst="rect">
              <a:avLst/>
            </a:prstGeom>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a:t>用户接口</a:t>
              </a:r>
            </a:p>
          </p:txBody>
        </p:sp>
        <p:sp>
          <p:nvSpPr>
            <p:cNvPr id="9" name="矩形 8">
              <a:extLst>
                <a:ext uri="{FF2B5EF4-FFF2-40B4-BE49-F238E27FC236}">
                  <a16:creationId xmlns:a16="http://schemas.microsoft.com/office/drawing/2014/main" id="{53895C23-D02A-4110-9361-8DD2BE94EB9B}"/>
                </a:ext>
              </a:extLst>
            </p:cNvPr>
            <p:cNvSpPr/>
            <p:nvPr/>
          </p:nvSpPr>
          <p:spPr>
            <a:xfrm>
              <a:off x="7938118" y="1852343"/>
              <a:ext cx="2887579" cy="51013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文件目录系统</a:t>
              </a:r>
            </a:p>
          </p:txBody>
        </p:sp>
        <p:sp>
          <p:nvSpPr>
            <p:cNvPr id="10" name="矩形 9">
              <a:extLst>
                <a:ext uri="{FF2B5EF4-FFF2-40B4-BE49-F238E27FC236}">
                  <a16:creationId xmlns:a16="http://schemas.microsoft.com/office/drawing/2014/main" id="{069CE1BE-1A59-44C6-8154-C076D2308410}"/>
                </a:ext>
              </a:extLst>
            </p:cNvPr>
            <p:cNvSpPr/>
            <p:nvPr/>
          </p:nvSpPr>
          <p:spPr>
            <a:xfrm>
              <a:off x="7938118" y="2593488"/>
              <a:ext cx="2887579" cy="51013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存取控制模块</a:t>
              </a:r>
            </a:p>
          </p:txBody>
        </p:sp>
        <p:sp>
          <p:nvSpPr>
            <p:cNvPr id="11" name="矩形 10">
              <a:extLst>
                <a:ext uri="{FF2B5EF4-FFF2-40B4-BE49-F238E27FC236}">
                  <a16:creationId xmlns:a16="http://schemas.microsoft.com/office/drawing/2014/main" id="{F321AF1F-4286-4113-9B7C-7DEA88F22F58}"/>
                </a:ext>
              </a:extLst>
            </p:cNvPr>
            <p:cNvSpPr/>
            <p:nvPr/>
          </p:nvSpPr>
          <p:spPr>
            <a:xfrm>
              <a:off x="7938117" y="3334633"/>
              <a:ext cx="2887579" cy="74114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逻辑文件系统与</a:t>
              </a:r>
              <a:endParaRPr lang="en-US" altLang="zh-CN" dirty="0"/>
            </a:p>
            <a:p>
              <a:pPr algn="ctr"/>
              <a:r>
                <a:rPr lang="zh-CN" altLang="en-US" dirty="0"/>
                <a:t>文件信息缓冲区</a:t>
              </a:r>
            </a:p>
          </p:txBody>
        </p:sp>
        <p:sp>
          <p:nvSpPr>
            <p:cNvPr id="12" name="矩形 11">
              <a:extLst>
                <a:ext uri="{FF2B5EF4-FFF2-40B4-BE49-F238E27FC236}">
                  <a16:creationId xmlns:a16="http://schemas.microsoft.com/office/drawing/2014/main" id="{EC2E64C1-DB38-4BCF-8177-4225FD53FC22}"/>
                </a:ext>
              </a:extLst>
            </p:cNvPr>
            <p:cNvSpPr/>
            <p:nvPr/>
          </p:nvSpPr>
          <p:spPr>
            <a:xfrm>
              <a:off x="7938116" y="4306785"/>
              <a:ext cx="2887579" cy="510138"/>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物理文件系统</a:t>
              </a:r>
            </a:p>
          </p:txBody>
        </p:sp>
        <p:sp>
          <p:nvSpPr>
            <p:cNvPr id="13" name="矩形 12">
              <a:extLst>
                <a:ext uri="{FF2B5EF4-FFF2-40B4-BE49-F238E27FC236}">
                  <a16:creationId xmlns:a16="http://schemas.microsoft.com/office/drawing/2014/main" id="{5E3A2654-DBAC-4962-814A-36033879AC7B}"/>
                </a:ext>
              </a:extLst>
            </p:cNvPr>
            <p:cNvSpPr/>
            <p:nvPr/>
          </p:nvSpPr>
          <p:spPr>
            <a:xfrm>
              <a:off x="6905640" y="5047929"/>
              <a:ext cx="2100881" cy="510138"/>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辅助分配模块</a:t>
              </a:r>
            </a:p>
          </p:txBody>
        </p:sp>
        <p:sp>
          <p:nvSpPr>
            <p:cNvPr id="14" name="矩形 13">
              <a:extLst>
                <a:ext uri="{FF2B5EF4-FFF2-40B4-BE49-F238E27FC236}">
                  <a16:creationId xmlns:a16="http://schemas.microsoft.com/office/drawing/2014/main" id="{BFB8A880-FD92-40BA-B197-B48733F981DB}"/>
                </a:ext>
              </a:extLst>
            </p:cNvPr>
            <p:cNvSpPr/>
            <p:nvPr/>
          </p:nvSpPr>
          <p:spPr>
            <a:xfrm>
              <a:off x="9775257" y="5023868"/>
              <a:ext cx="2100881" cy="510138"/>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设备管理模块</a:t>
              </a:r>
            </a:p>
          </p:txBody>
        </p:sp>
        <p:sp>
          <p:nvSpPr>
            <p:cNvPr id="15" name="椭圆 14">
              <a:extLst>
                <a:ext uri="{FF2B5EF4-FFF2-40B4-BE49-F238E27FC236}">
                  <a16:creationId xmlns:a16="http://schemas.microsoft.com/office/drawing/2014/main" id="{93CDBD71-AACF-4B9A-869C-BC34ED439B6E}"/>
                </a:ext>
              </a:extLst>
            </p:cNvPr>
            <p:cNvSpPr/>
            <p:nvPr/>
          </p:nvSpPr>
          <p:spPr>
            <a:xfrm>
              <a:off x="10207104" y="5846828"/>
              <a:ext cx="1055571" cy="51013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设备</a:t>
              </a:r>
            </a:p>
          </p:txBody>
        </p:sp>
        <p:cxnSp>
          <p:nvCxnSpPr>
            <p:cNvPr id="17" name="直接箭头连接符 16">
              <a:extLst>
                <a:ext uri="{FF2B5EF4-FFF2-40B4-BE49-F238E27FC236}">
                  <a16:creationId xmlns:a16="http://schemas.microsoft.com/office/drawing/2014/main" id="{5CDB0BA0-6C03-4E6D-A8C5-FBEF7AEC84E2}"/>
                </a:ext>
              </a:extLst>
            </p:cNvPr>
            <p:cNvCxnSpPr/>
            <p:nvPr/>
          </p:nvCxnSpPr>
          <p:spPr>
            <a:xfrm flipV="1">
              <a:off x="10068032" y="4075779"/>
              <a:ext cx="0" cy="2310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直接箭头连接符 17">
              <a:extLst>
                <a:ext uri="{FF2B5EF4-FFF2-40B4-BE49-F238E27FC236}">
                  <a16:creationId xmlns:a16="http://schemas.microsoft.com/office/drawing/2014/main" id="{2B56043C-59E0-4880-8646-A7F7F5DA64ED}"/>
                </a:ext>
              </a:extLst>
            </p:cNvPr>
            <p:cNvCxnSpPr/>
            <p:nvPr/>
          </p:nvCxnSpPr>
          <p:spPr>
            <a:xfrm flipV="1">
              <a:off x="10068032" y="3103627"/>
              <a:ext cx="0" cy="2310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直接箭头连接符 18">
              <a:extLst>
                <a:ext uri="{FF2B5EF4-FFF2-40B4-BE49-F238E27FC236}">
                  <a16:creationId xmlns:a16="http://schemas.microsoft.com/office/drawing/2014/main" id="{09AF8277-D5B4-4C9D-8F36-39FA75453DD0}"/>
                </a:ext>
              </a:extLst>
            </p:cNvPr>
            <p:cNvCxnSpPr/>
            <p:nvPr/>
          </p:nvCxnSpPr>
          <p:spPr>
            <a:xfrm flipV="1">
              <a:off x="10068032" y="2362482"/>
              <a:ext cx="0" cy="2310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直接箭头连接符 19">
              <a:extLst>
                <a:ext uri="{FF2B5EF4-FFF2-40B4-BE49-F238E27FC236}">
                  <a16:creationId xmlns:a16="http://schemas.microsoft.com/office/drawing/2014/main" id="{15BE86E7-6330-4719-A1DE-776A2DCBE06A}"/>
                </a:ext>
              </a:extLst>
            </p:cNvPr>
            <p:cNvCxnSpPr/>
            <p:nvPr/>
          </p:nvCxnSpPr>
          <p:spPr>
            <a:xfrm flipV="1">
              <a:off x="10068032" y="1621337"/>
              <a:ext cx="0" cy="2310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直接箭头连接符 20">
              <a:extLst>
                <a:ext uri="{FF2B5EF4-FFF2-40B4-BE49-F238E27FC236}">
                  <a16:creationId xmlns:a16="http://schemas.microsoft.com/office/drawing/2014/main" id="{27018D15-A6C8-47FC-BA86-A9F2653B4175}"/>
                </a:ext>
              </a:extLst>
            </p:cNvPr>
            <p:cNvCxnSpPr/>
            <p:nvPr/>
          </p:nvCxnSpPr>
          <p:spPr>
            <a:xfrm flipV="1">
              <a:off x="10068032" y="880192"/>
              <a:ext cx="0" cy="2310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直接箭头连接符 21">
              <a:extLst>
                <a:ext uri="{FF2B5EF4-FFF2-40B4-BE49-F238E27FC236}">
                  <a16:creationId xmlns:a16="http://schemas.microsoft.com/office/drawing/2014/main" id="{5ED38650-9A2C-4F0F-9736-94C50D7BA3AC}"/>
                </a:ext>
              </a:extLst>
            </p:cNvPr>
            <p:cNvCxnSpPr>
              <a:cxnSpLocks/>
            </p:cNvCxnSpPr>
            <p:nvPr/>
          </p:nvCxnSpPr>
          <p:spPr>
            <a:xfrm flipV="1">
              <a:off x="10905430" y="5534006"/>
              <a:ext cx="0" cy="3128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直接箭头连接符 24">
              <a:extLst>
                <a:ext uri="{FF2B5EF4-FFF2-40B4-BE49-F238E27FC236}">
                  <a16:creationId xmlns:a16="http://schemas.microsoft.com/office/drawing/2014/main" id="{83E15926-2C50-4480-99C3-A7E11911763B}"/>
                </a:ext>
              </a:extLst>
            </p:cNvPr>
            <p:cNvCxnSpPr>
              <a:cxnSpLocks/>
            </p:cNvCxnSpPr>
            <p:nvPr/>
          </p:nvCxnSpPr>
          <p:spPr>
            <a:xfrm flipV="1">
              <a:off x="10068032" y="4816923"/>
              <a:ext cx="0" cy="20694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直接箭头连接符 26">
              <a:extLst>
                <a:ext uri="{FF2B5EF4-FFF2-40B4-BE49-F238E27FC236}">
                  <a16:creationId xmlns:a16="http://schemas.microsoft.com/office/drawing/2014/main" id="{EF261FE1-F406-45E9-A570-36B20E17304E}"/>
                </a:ext>
              </a:extLst>
            </p:cNvPr>
            <p:cNvCxnSpPr/>
            <p:nvPr/>
          </p:nvCxnSpPr>
          <p:spPr>
            <a:xfrm flipV="1">
              <a:off x="8643493" y="4075779"/>
              <a:ext cx="0" cy="231006"/>
            </a:xfrm>
            <a:prstGeom prst="straightConnector1">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28" name="直接箭头连接符 27">
              <a:extLst>
                <a:ext uri="{FF2B5EF4-FFF2-40B4-BE49-F238E27FC236}">
                  <a16:creationId xmlns:a16="http://schemas.microsoft.com/office/drawing/2014/main" id="{DAA6A8F5-4081-4F5D-BD37-1F22E3DB49F1}"/>
                </a:ext>
              </a:extLst>
            </p:cNvPr>
            <p:cNvCxnSpPr/>
            <p:nvPr/>
          </p:nvCxnSpPr>
          <p:spPr>
            <a:xfrm flipV="1">
              <a:off x="8643493" y="3103627"/>
              <a:ext cx="0" cy="231006"/>
            </a:xfrm>
            <a:prstGeom prst="straightConnector1">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29" name="直接箭头连接符 28">
              <a:extLst>
                <a:ext uri="{FF2B5EF4-FFF2-40B4-BE49-F238E27FC236}">
                  <a16:creationId xmlns:a16="http://schemas.microsoft.com/office/drawing/2014/main" id="{BCAA792E-9659-411D-826A-F0A77B18A8D0}"/>
                </a:ext>
              </a:extLst>
            </p:cNvPr>
            <p:cNvCxnSpPr/>
            <p:nvPr/>
          </p:nvCxnSpPr>
          <p:spPr>
            <a:xfrm flipV="1">
              <a:off x="8643493" y="2362482"/>
              <a:ext cx="0" cy="231006"/>
            </a:xfrm>
            <a:prstGeom prst="straightConnector1">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30" name="直接箭头连接符 29">
              <a:extLst>
                <a:ext uri="{FF2B5EF4-FFF2-40B4-BE49-F238E27FC236}">
                  <a16:creationId xmlns:a16="http://schemas.microsoft.com/office/drawing/2014/main" id="{CBC77B32-6949-4522-91E4-8ED40DC7B120}"/>
                </a:ext>
              </a:extLst>
            </p:cNvPr>
            <p:cNvCxnSpPr/>
            <p:nvPr/>
          </p:nvCxnSpPr>
          <p:spPr>
            <a:xfrm flipV="1">
              <a:off x="8643493" y="1621337"/>
              <a:ext cx="0" cy="231006"/>
            </a:xfrm>
            <a:prstGeom prst="straightConnector1">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31" name="直接箭头连接符 30">
              <a:extLst>
                <a:ext uri="{FF2B5EF4-FFF2-40B4-BE49-F238E27FC236}">
                  <a16:creationId xmlns:a16="http://schemas.microsoft.com/office/drawing/2014/main" id="{FC97ED0E-F03A-4539-955F-8E225DAF5484}"/>
                </a:ext>
              </a:extLst>
            </p:cNvPr>
            <p:cNvCxnSpPr/>
            <p:nvPr/>
          </p:nvCxnSpPr>
          <p:spPr>
            <a:xfrm flipV="1">
              <a:off x="8643493" y="880192"/>
              <a:ext cx="0" cy="231006"/>
            </a:xfrm>
            <a:prstGeom prst="straightConnector1">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32" name="直接箭头连接符 31">
              <a:extLst>
                <a:ext uri="{FF2B5EF4-FFF2-40B4-BE49-F238E27FC236}">
                  <a16:creationId xmlns:a16="http://schemas.microsoft.com/office/drawing/2014/main" id="{B8D5F4BF-F851-49A7-A656-E9F605BEB159}"/>
                </a:ext>
              </a:extLst>
            </p:cNvPr>
            <p:cNvCxnSpPr>
              <a:cxnSpLocks/>
            </p:cNvCxnSpPr>
            <p:nvPr/>
          </p:nvCxnSpPr>
          <p:spPr>
            <a:xfrm flipV="1">
              <a:off x="8643493" y="4816924"/>
              <a:ext cx="0" cy="231005"/>
            </a:xfrm>
            <a:prstGeom prst="straightConnector1">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33" name="直接箭头连接符 32">
              <a:extLst>
                <a:ext uri="{FF2B5EF4-FFF2-40B4-BE49-F238E27FC236}">
                  <a16:creationId xmlns:a16="http://schemas.microsoft.com/office/drawing/2014/main" id="{DBD79C40-A4B3-428D-A040-34E81E2EA3B0}"/>
                </a:ext>
              </a:extLst>
            </p:cNvPr>
            <p:cNvCxnSpPr>
              <a:cxnSpLocks/>
            </p:cNvCxnSpPr>
            <p:nvPr/>
          </p:nvCxnSpPr>
          <p:spPr>
            <a:xfrm flipV="1">
              <a:off x="8248857" y="4816923"/>
              <a:ext cx="0" cy="20694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直接箭头连接符 34">
              <a:extLst>
                <a:ext uri="{FF2B5EF4-FFF2-40B4-BE49-F238E27FC236}">
                  <a16:creationId xmlns:a16="http://schemas.microsoft.com/office/drawing/2014/main" id="{2DEFEC25-6D6B-4448-8FAD-DBA4C52BA2D1}"/>
                </a:ext>
              </a:extLst>
            </p:cNvPr>
            <p:cNvCxnSpPr>
              <a:cxnSpLocks/>
            </p:cNvCxnSpPr>
            <p:nvPr/>
          </p:nvCxnSpPr>
          <p:spPr>
            <a:xfrm flipV="1">
              <a:off x="10501168" y="4816924"/>
              <a:ext cx="0" cy="231005"/>
            </a:xfrm>
            <a:prstGeom prst="straightConnector1">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36" name="直接箭头连接符 35">
              <a:extLst>
                <a:ext uri="{FF2B5EF4-FFF2-40B4-BE49-F238E27FC236}">
                  <a16:creationId xmlns:a16="http://schemas.microsoft.com/office/drawing/2014/main" id="{4228A528-278A-4492-B399-98FB545C1E15}"/>
                </a:ext>
              </a:extLst>
            </p:cNvPr>
            <p:cNvCxnSpPr>
              <a:cxnSpLocks/>
            </p:cNvCxnSpPr>
            <p:nvPr/>
          </p:nvCxnSpPr>
          <p:spPr>
            <a:xfrm flipV="1">
              <a:off x="10510799" y="5534006"/>
              <a:ext cx="0" cy="385532"/>
            </a:xfrm>
            <a:prstGeom prst="straightConnector1">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grpSp>
      <p:sp>
        <p:nvSpPr>
          <p:cNvPr id="40" name="文本框 39">
            <a:extLst>
              <a:ext uri="{FF2B5EF4-FFF2-40B4-BE49-F238E27FC236}">
                <a16:creationId xmlns:a16="http://schemas.microsoft.com/office/drawing/2014/main" id="{5B604DAF-11A4-4F41-91C5-219BCCAEA78E}"/>
              </a:ext>
            </a:extLst>
          </p:cNvPr>
          <p:cNvSpPr txBox="1"/>
          <p:nvPr/>
        </p:nvSpPr>
        <p:spPr>
          <a:xfrm>
            <a:off x="596821" y="1694604"/>
            <a:ext cx="5993299" cy="4457823"/>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用户调用接口</a:t>
            </a:r>
            <a:endParaRPr lang="en-US" altLang="zh-CN" sz="2400" b="1" dirty="0"/>
          </a:p>
          <a:p>
            <a:pPr marL="800089" lvl="1" indent="-342900">
              <a:lnSpc>
                <a:spcPct val="150000"/>
              </a:lnSpc>
              <a:buFont typeface="Wingdings" panose="05000000000000000000" pitchFamily="2" charset="2"/>
              <a:buChar char="Ø"/>
            </a:pPr>
            <a:r>
              <a:rPr lang="zh-CN" altLang="en-US" sz="2400" b="1" dirty="0"/>
              <a:t>文件系统为用户提供的与文件及目录有关的调用</a:t>
            </a:r>
            <a:endParaRPr lang="en-US" altLang="zh-CN" sz="2400" b="1" dirty="0"/>
          </a:p>
          <a:p>
            <a:pPr marL="800089" lvl="1" indent="-342900">
              <a:lnSpc>
                <a:spcPct val="150000"/>
              </a:lnSpc>
              <a:buFont typeface="Wingdings" panose="05000000000000000000" pitchFamily="2" charset="2"/>
              <a:buChar char="Ø"/>
            </a:pPr>
            <a:r>
              <a:rPr lang="zh-CN" altLang="en-US" sz="2400" b="1" dirty="0"/>
              <a:t>如，新建、打开、读写、关闭</a:t>
            </a:r>
            <a:r>
              <a:rPr lang="en-US" altLang="zh-CN" sz="2400" b="1" dirty="0"/>
              <a:t>……</a:t>
            </a:r>
          </a:p>
          <a:p>
            <a:pPr marL="800089" lvl="1" indent="-342900">
              <a:lnSpc>
                <a:spcPct val="150000"/>
              </a:lnSpc>
              <a:buFont typeface="Wingdings" panose="05000000000000000000" pitchFamily="2" charset="2"/>
              <a:buChar char="Ø"/>
            </a:pPr>
            <a:r>
              <a:rPr lang="zh-CN" altLang="en-US" sz="2400" b="1" dirty="0"/>
              <a:t>此层由若干程序模块组成，每块对应一条系统调用</a:t>
            </a:r>
            <a:endParaRPr lang="en-US" altLang="zh-CN" sz="2400" b="1" dirty="0"/>
          </a:p>
          <a:p>
            <a:pPr marL="800089" lvl="1" indent="-342900">
              <a:lnSpc>
                <a:spcPct val="150000"/>
              </a:lnSpc>
              <a:buFont typeface="Wingdings" panose="05000000000000000000" pitchFamily="2" charset="2"/>
              <a:buChar char="Ø"/>
            </a:pPr>
            <a:r>
              <a:rPr lang="zh-CN" altLang="en-US" sz="2400" b="1" dirty="0"/>
              <a:t>用户发出系统调用的时候，控制即转入相应的模块</a:t>
            </a:r>
          </a:p>
        </p:txBody>
      </p:sp>
    </p:spTree>
    <p:extLst>
      <p:ext uri="{BB962C8B-B14F-4D97-AF65-F5344CB8AC3E}">
        <p14:creationId xmlns:p14="http://schemas.microsoft.com/office/powerpoint/2010/main" val="37492579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基本概念</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177030" y="72410"/>
            <a:ext cx="1822935" cy="369332"/>
          </a:xfrm>
          <a:noFill/>
        </p:spPr>
        <p:txBody>
          <a:bodyPr wrap="none" rtlCol="0">
            <a:spAutoFit/>
          </a:bodyPr>
          <a:lstStyle/>
          <a:p>
            <a:r>
              <a:rPr lang="en-US" altLang="zh-CN" dirty="0"/>
              <a:t>02 </a:t>
            </a:r>
            <a:r>
              <a:rPr lang="zh-CN" altLang="en-US" dirty="0"/>
              <a:t>共享与保护</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312773" y="72410"/>
            <a:ext cx="1566454" cy="369332"/>
          </a:xfrm>
          <a:noFill/>
        </p:spPr>
        <p:txBody>
          <a:bodyPr wrap="square" rtlCol="0">
            <a:spAutoFit/>
          </a:bodyPr>
          <a:lstStyle/>
          <a:p>
            <a:r>
              <a:rPr lang="en-US" altLang="zh-CN" dirty="0">
                <a:solidFill>
                  <a:schemeClr val="bg1"/>
                </a:solidFill>
              </a:rPr>
              <a:t>03 </a:t>
            </a:r>
            <a:r>
              <a:rPr lang="zh-CN" altLang="en-US" dirty="0">
                <a:solidFill>
                  <a:schemeClr val="bg1"/>
                </a:solidFill>
              </a:rPr>
              <a:t>系统实现</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磁盘结构</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磁盘调度算法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3877985" cy="535531"/>
          </a:xfrm>
        </p:spPr>
        <p:txBody>
          <a:bodyPr/>
          <a:lstStyle/>
          <a:p>
            <a:pPr marL="0" indent="0">
              <a:buNone/>
            </a:pPr>
            <a:r>
              <a:rPr lang="zh-CN" altLang="en-US" dirty="0"/>
              <a:t>文件系统的层次结构</a:t>
            </a:r>
          </a:p>
        </p:txBody>
      </p:sp>
      <p:grpSp>
        <p:nvGrpSpPr>
          <p:cNvPr id="39" name="组合 38">
            <a:extLst>
              <a:ext uri="{FF2B5EF4-FFF2-40B4-BE49-F238E27FC236}">
                <a16:creationId xmlns:a16="http://schemas.microsoft.com/office/drawing/2014/main" id="{9709D381-7D0D-4619-BACC-64AE700D7233}"/>
              </a:ext>
            </a:extLst>
          </p:cNvPr>
          <p:cNvGrpSpPr/>
          <p:nvPr/>
        </p:nvGrpSpPr>
        <p:grpSpPr>
          <a:xfrm>
            <a:off x="7136646" y="1098502"/>
            <a:ext cx="4970498" cy="5476774"/>
            <a:chOff x="6905640" y="880192"/>
            <a:chExt cx="4970498" cy="5476774"/>
          </a:xfrm>
        </p:grpSpPr>
        <p:sp>
          <p:nvSpPr>
            <p:cNvPr id="8" name="矩形 7">
              <a:extLst>
                <a:ext uri="{FF2B5EF4-FFF2-40B4-BE49-F238E27FC236}">
                  <a16:creationId xmlns:a16="http://schemas.microsoft.com/office/drawing/2014/main" id="{40122F5C-396D-49CC-8EF0-C372DA133CEF}"/>
                </a:ext>
              </a:extLst>
            </p:cNvPr>
            <p:cNvSpPr/>
            <p:nvPr/>
          </p:nvSpPr>
          <p:spPr>
            <a:xfrm>
              <a:off x="7938119" y="1111198"/>
              <a:ext cx="2887579" cy="51013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用户接口</a:t>
              </a:r>
            </a:p>
          </p:txBody>
        </p:sp>
        <p:sp>
          <p:nvSpPr>
            <p:cNvPr id="9" name="矩形 8">
              <a:extLst>
                <a:ext uri="{FF2B5EF4-FFF2-40B4-BE49-F238E27FC236}">
                  <a16:creationId xmlns:a16="http://schemas.microsoft.com/office/drawing/2014/main" id="{53895C23-D02A-4110-9361-8DD2BE94EB9B}"/>
                </a:ext>
              </a:extLst>
            </p:cNvPr>
            <p:cNvSpPr/>
            <p:nvPr/>
          </p:nvSpPr>
          <p:spPr>
            <a:xfrm>
              <a:off x="7938118" y="1852343"/>
              <a:ext cx="2887579" cy="510139"/>
            </a:xfrm>
            <a:prstGeom prst="rect">
              <a:avLst/>
            </a:prstGeom>
            <a:solidFill>
              <a:schemeClr val="accent2">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文件目录系统</a:t>
              </a:r>
            </a:p>
          </p:txBody>
        </p:sp>
        <p:sp>
          <p:nvSpPr>
            <p:cNvPr id="10" name="矩形 9">
              <a:extLst>
                <a:ext uri="{FF2B5EF4-FFF2-40B4-BE49-F238E27FC236}">
                  <a16:creationId xmlns:a16="http://schemas.microsoft.com/office/drawing/2014/main" id="{069CE1BE-1A59-44C6-8154-C076D2308410}"/>
                </a:ext>
              </a:extLst>
            </p:cNvPr>
            <p:cNvSpPr/>
            <p:nvPr/>
          </p:nvSpPr>
          <p:spPr>
            <a:xfrm>
              <a:off x="7938118" y="2593488"/>
              <a:ext cx="2887579" cy="51013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存取控制模块</a:t>
              </a:r>
            </a:p>
          </p:txBody>
        </p:sp>
        <p:sp>
          <p:nvSpPr>
            <p:cNvPr id="11" name="矩形 10">
              <a:extLst>
                <a:ext uri="{FF2B5EF4-FFF2-40B4-BE49-F238E27FC236}">
                  <a16:creationId xmlns:a16="http://schemas.microsoft.com/office/drawing/2014/main" id="{F321AF1F-4286-4113-9B7C-7DEA88F22F58}"/>
                </a:ext>
              </a:extLst>
            </p:cNvPr>
            <p:cNvSpPr/>
            <p:nvPr/>
          </p:nvSpPr>
          <p:spPr>
            <a:xfrm>
              <a:off x="7938117" y="3334633"/>
              <a:ext cx="2887579" cy="74114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逻辑文件系统与</a:t>
              </a:r>
              <a:endParaRPr lang="en-US" altLang="zh-CN" dirty="0"/>
            </a:p>
            <a:p>
              <a:pPr algn="ctr"/>
              <a:r>
                <a:rPr lang="zh-CN" altLang="en-US" dirty="0"/>
                <a:t>文件信息缓冲区</a:t>
              </a:r>
            </a:p>
          </p:txBody>
        </p:sp>
        <p:sp>
          <p:nvSpPr>
            <p:cNvPr id="12" name="矩形 11">
              <a:extLst>
                <a:ext uri="{FF2B5EF4-FFF2-40B4-BE49-F238E27FC236}">
                  <a16:creationId xmlns:a16="http://schemas.microsoft.com/office/drawing/2014/main" id="{EC2E64C1-DB38-4BCF-8177-4225FD53FC22}"/>
                </a:ext>
              </a:extLst>
            </p:cNvPr>
            <p:cNvSpPr/>
            <p:nvPr/>
          </p:nvSpPr>
          <p:spPr>
            <a:xfrm>
              <a:off x="7938116" y="4306785"/>
              <a:ext cx="2887579" cy="510138"/>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物理文件系统</a:t>
              </a:r>
            </a:p>
          </p:txBody>
        </p:sp>
        <p:sp>
          <p:nvSpPr>
            <p:cNvPr id="13" name="矩形 12">
              <a:extLst>
                <a:ext uri="{FF2B5EF4-FFF2-40B4-BE49-F238E27FC236}">
                  <a16:creationId xmlns:a16="http://schemas.microsoft.com/office/drawing/2014/main" id="{5E3A2654-DBAC-4962-814A-36033879AC7B}"/>
                </a:ext>
              </a:extLst>
            </p:cNvPr>
            <p:cNvSpPr/>
            <p:nvPr/>
          </p:nvSpPr>
          <p:spPr>
            <a:xfrm>
              <a:off x="6905640" y="5047929"/>
              <a:ext cx="2100881" cy="510138"/>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辅助分配模块</a:t>
              </a:r>
            </a:p>
          </p:txBody>
        </p:sp>
        <p:sp>
          <p:nvSpPr>
            <p:cNvPr id="14" name="矩形 13">
              <a:extLst>
                <a:ext uri="{FF2B5EF4-FFF2-40B4-BE49-F238E27FC236}">
                  <a16:creationId xmlns:a16="http://schemas.microsoft.com/office/drawing/2014/main" id="{BFB8A880-FD92-40BA-B197-B48733F981DB}"/>
                </a:ext>
              </a:extLst>
            </p:cNvPr>
            <p:cNvSpPr/>
            <p:nvPr/>
          </p:nvSpPr>
          <p:spPr>
            <a:xfrm>
              <a:off x="9775257" y="5023868"/>
              <a:ext cx="2100881" cy="510138"/>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设备管理模块</a:t>
              </a:r>
            </a:p>
          </p:txBody>
        </p:sp>
        <p:sp>
          <p:nvSpPr>
            <p:cNvPr id="15" name="椭圆 14">
              <a:extLst>
                <a:ext uri="{FF2B5EF4-FFF2-40B4-BE49-F238E27FC236}">
                  <a16:creationId xmlns:a16="http://schemas.microsoft.com/office/drawing/2014/main" id="{93CDBD71-AACF-4B9A-869C-BC34ED439B6E}"/>
                </a:ext>
              </a:extLst>
            </p:cNvPr>
            <p:cNvSpPr/>
            <p:nvPr/>
          </p:nvSpPr>
          <p:spPr>
            <a:xfrm>
              <a:off x="10207104" y="5846828"/>
              <a:ext cx="1055571" cy="51013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设备</a:t>
              </a:r>
            </a:p>
          </p:txBody>
        </p:sp>
        <p:cxnSp>
          <p:nvCxnSpPr>
            <p:cNvPr id="17" name="直接箭头连接符 16">
              <a:extLst>
                <a:ext uri="{FF2B5EF4-FFF2-40B4-BE49-F238E27FC236}">
                  <a16:creationId xmlns:a16="http://schemas.microsoft.com/office/drawing/2014/main" id="{5CDB0BA0-6C03-4E6D-A8C5-FBEF7AEC84E2}"/>
                </a:ext>
              </a:extLst>
            </p:cNvPr>
            <p:cNvCxnSpPr/>
            <p:nvPr/>
          </p:nvCxnSpPr>
          <p:spPr>
            <a:xfrm flipV="1">
              <a:off x="10068032" y="4075779"/>
              <a:ext cx="0" cy="2310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直接箭头连接符 17">
              <a:extLst>
                <a:ext uri="{FF2B5EF4-FFF2-40B4-BE49-F238E27FC236}">
                  <a16:creationId xmlns:a16="http://schemas.microsoft.com/office/drawing/2014/main" id="{2B56043C-59E0-4880-8646-A7F7F5DA64ED}"/>
                </a:ext>
              </a:extLst>
            </p:cNvPr>
            <p:cNvCxnSpPr/>
            <p:nvPr/>
          </p:nvCxnSpPr>
          <p:spPr>
            <a:xfrm flipV="1">
              <a:off x="10068032" y="3103627"/>
              <a:ext cx="0" cy="2310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直接箭头连接符 18">
              <a:extLst>
                <a:ext uri="{FF2B5EF4-FFF2-40B4-BE49-F238E27FC236}">
                  <a16:creationId xmlns:a16="http://schemas.microsoft.com/office/drawing/2014/main" id="{09AF8277-D5B4-4C9D-8F36-39FA75453DD0}"/>
                </a:ext>
              </a:extLst>
            </p:cNvPr>
            <p:cNvCxnSpPr/>
            <p:nvPr/>
          </p:nvCxnSpPr>
          <p:spPr>
            <a:xfrm flipV="1">
              <a:off x="10068032" y="2362482"/>
              <a:ext cx="0" cy="2310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直接箭头连接符 19">
              <a:extLst>
                <a:ext uri="{FF2B5EF4-FFF2-40B4-BE49-F238E27FC236}">
                  <a16:creationId xmlns:a16="http://schemas.microsoft.com/office/drawing/2014/main" id="{15BE86E7-6330-4719-A1DE-776A2DCBE06A}"/>
                </a:ext>
              </a:extLst>
            </p:cNvPr>
            <p:cNvCxnSpPr/>
            <p:nvPr/>
          </p:nvCxnSpPr>
          <p:spPr>
            <a:xfrm flipV="1">
              <a:off x="10068032" y="1621337"/>
              <a:ext cx="0" cy="2310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直接箭头连接符 20">
              <a:extLst>
                <a:ext uri="{FF2B5EF4-FFF2-40B4-BE49-F238E27FC236}">
                  <a16:creationId xmlns:a16="http://schemas.microsoft.com/office/drawing/2014/main" id="{27018D15-A6C8-47FC-BA86-A9F2653B4175}"/>
                </a:ext>
              </a:extLst>
            </p:cNvPr>
            <p:cNvCxnSpPr/>
            <p:nvPr/>
          </p:nvCxnSpPr>
          <p:spPr>
            <a:xfrm flipV="1">
              <a:off x="10068032" y="880192"/>
              <a:ext cx="0" cy="2310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直接箭头连接符 21">
              <a:extLst>
                <a:ext uri="{FF2B5EF4-FFF2-40B4-BE49-F238E27FC236}">
                  <a16:creationId xmlns:a16="http://schemas.microsoft.com/office/drawing/2014/main" id="{5ED38650-9A2C-4F0F-9736-94C50D7BA3AC}"/>
                </a:ext>
              </a:extLst>
            </p:cNvPr>
            <p:cNvCxnSpPr>
              <a:cxnSpLocks/>
            </p:cNvCxnSpPr>
            <p:nvPr/>
          </p:nvCxnSpPr>
          <p:spPr>
            <a:xfrm flipV="1">
              <a:off x="10905430" y="5534006"/>
              <a:ext cx="0" cy="3128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直接箭头连接符 24">
              <a:extLst>
                <a:ext uri="{FF2B5EF4-FFF2-40B4-BE49-F238E27FC236}">
                  <a16:creationId xmlns:a16="http://schemas.microsoft.com/office/drawing/2014/main" id="{83E15926-2C50-4480-99C3-A7E11911763B}"/>
                </a:ext>
              </a:extLst>
            </p:cNvPr>
            <p:cNvCxnSpPr>
              <a:cxnSpLocks/>
            </p:cNvCxnSpPr>
            <p:nvPr/>
          </p:nvCxnSpPr>
          <p:spPr>
            <a:xfrm flipV="1">
              <a:off x="10068032" y="4816923"/>
              <a:ext cx="0" cy="20694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直接箭头连接符 26">
              <a:extLst>
                <a:ext uri="{FF2B5EF4-FFF2-40B4-BE49-F238E27FC236}">
                  <a16:creationId xmlns:a16="http://schemas.microsoft.com/office/drawing/2014/main" id="{EF261FE1-F406-45E9-A570-36B20E17304E}"/>
                </a:ext>
              </a:extLst>
            </p:cNvPr>
            <p:cNvCxnSpPr/>
            <p:nvPr/>
          </p:nvCxnSpPr>
          <p:spPr>
            <a:xfrm flipV="1">
              <a:off x="8643493" y="4075779"/>
              <a:ext cx="0" cy="231006"/>
            </a:xfrm>
            <a:prstGeom prst="straightConnector1">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28" name="直接箭头连接符 27">
              <a:extLst>
                <a:ext uri="{FF2B5EF4-FFF2-40B4-BE49-F238E27FC236}">
                  <a16:creationId xmlns:a16="http://schemas.microsoft.com/office/drawing/2014/main" id="{DAA6A8F5-4081-4F5D-BD37-1F22E3DB49F1}"/>
                </a:ext>
              </a:extLst>
            </p:cNvPr>
            <p:cNvCxnSpPr/>
            <p:nvPr/>
          </p:nvCxnSpPr>
          <p:spPr>
            <a:xfrm flipV="1">
              <a:off x="8643493" y="3103627"/>
              <a:ext cx="0" cy="231006"/>
            </a:xfrm>
            <a:prstGeom prst="straightConnector1">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29" name="直接箭头连接符 28">
              <a:extLst>
                <a:ext uri="{FF2B5EF4-FFF2-40B4-BE49-F238E27FC236}">
                  <a16:creationId xmlns:a16="http://schemas.microsoft.com/office/drawing/2014/main" id="{BCAA792E-9659-411D-826A-F0A77B18A8D0}"/>
                </a:ext>
              </a:extLst>
            </p:cNvPr>
            <p:cNvCxnSpPr/>
            <p:nvPr/>
          </p:nvCxnSpPr>
          <p:spPr>
            <a:xfrm flipV="1">
              <a:off x="8643493" y="2362482"/>
              <a:ext cx="0" cy="231006"/>
            </a:xfrm>
            <a:prstGeom prst="straightConnector1">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30" name="直接箭头连接符 29">
              <a:extLst>
                <a:ext uri="{FF2B5EF4-FFF2-40B4-BE49-F238E27FC236}">
                  <a16:creationId xmlns:a16="http://schemas.microsoft.com/office/drawing/2014/main" id="{CBC77B32-6949-4522-91E4-8ED40DC7B120}"/>
                </a:ext>
              </a:extLst>
            </p:cNvPr>
            <p:cNvCxnSpPr/>
            <p:nvPr/>
          </p:nvCxnSpPr>
          <p:spPr>
            <a:xfrm flipV="1">
              <a:off x="8643493" y="1621337"/>
              <a:ext cx="0" cy="231006"/>
            </a:xfrm>
            <a:prstGeom prst="straightConnector1">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31" name="直接箭头连接符 30">
              <a:extLst>
                <a:ext uri="{FF2B5EF4-FFF2-40B4-BE49-F238E27FC236}">
                  <a16:creationId xmlns:a16="http://schemas.microsoft.com/office/drawing/2014/main" id="{FC97ED0E-F03A-4539-955F-8E225DAF5484}"/>
                </a:ext>
              </a:extLst>
            </p:cNvPr>
            <p:cNvCxnSpPr/>
            <p:nvPr/>
          </p:nvCxnSpPr>
          <p:spPr>
            <a:xfrm flipV="1">
              <a:off x="8643493" y="880192"/>
              <a:ext cx="0" cy="231006"/>
            </a:xfrm>
            <a:prstGeom prst="straightConnector1">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32" name="直接箭头连接符 31">
              <a:extLst>
                <a:ext uri="{FF2B5EF4-FFF2-40B4-BE49-F238E27FC236}">
                  <a16:creationId xmlns:a16="http://schemas.microsoft.com/office/drawing/2014/main" id="{B8D5F4BF-F851-49A7-A656-E9F605BEB159}"/>
                </a:ext>
              </a:extLst>
            </p:cNvPr>
            <p:cNvCxnSpPr>
              <a:cxnSpLocks/>
            </p:cNvCxnSpPr>
            <p:nvPr/>
          </p:nvCxnSpPr>
          <p:spPr>
            <a:xfrm flipV="1">
              <a:off x="8643493" y="4816924"/>
              <a:ext cx="0" cy="231005"/>
            </a:xfrm>
            <a:prstGeom prst="straightConnector1">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33" name="直接箭头连接符 32">
              <a:extLst>
                <a:ext uri="{FF2B5EF4-FFF2-40B4-BE49-F238E27FC236}">
                  <a16:creationId xmlns:a16="http://schemas.microsoft.com/office/drawing/2014/main" id="{DBD79C40-A4B3-428D-A040-34E81E2EA3B0}"/>
                </a:ext>
              </a:extLst>
            </p:cNvPr>
            <p:cNvCxnSpPr>
              <a:cxnSpLocks/>
            </p:cNvCxnSpPr>
            <p:nvPr/>
          </p:nvCxnSpPr>
          <p:spPr>
            <a:xfrm flipV="1">
              <a:off x="8248857" y="4816923"/>
              <a:ext cx="0" cy="20694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直接箭头连接符 34">
              <a:extLst>
                <a:ext uri="{FF2B5EF4-FFF2-40B4-BE49-F238E27FC236}">
                  <a16:creationId xmlns:a16="http://schemas.microsoft.com/office/drawing/2014/main" id="{2DEFEC25-6D6B-4448-8FAD-DBA4C52BA2D1}"/>
                </a:ext>
              </a:extLst>
            </p:cNvPr>
            <p:cNvCxnSpPr>
              <a:cxnSpLocks/>
            </p:cNvCxnSpPr>
            <p:nvPr/>
          </p:nvCxnSpPr>
          <p:spPr>
            <a:xfrm flipV="1">
              <a:off x="10501168" y="4816924"/>
              <a:ext cx="0" cy="231005"/>
            </a:xfrm>
            <a:prstGeom prst="straightConnector1">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36" name="直接箭头连接符 35">
              <a:extLst>
                <a:ext uri="{FF2B5EF4-FFF2-40B4-BE49-F238E27FC236}">
                  <a16:creationId xmlns:a16="http://schemas.microsoft.com/office/drawing/2014/main" id="{4228A528-278A-4492-B399-98FB545C1E15}"/>
                </a:ext>
              </a:extLst>
            </p:cNvPr>
            <p:cNvCxnSpPr>
              <a:cxnSpLocks/>
            </p:cNvCxnSpPr>
            <p:nvPr/>
          </p:nvCxnSpPr>
          <p:spPr>
            <a:xfrm flipV="1">
              <a:off x="10510799" y="5534006"/>
              <a:ext cx="0" cy="385532"/>
            </a:xfrm>
            <a:prstGeom prst="straightConnector1">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grpSp>
      <p:sp>
        <p:nvSpPr>
          <p:cNvPr id="40" name="文本框 39">
            <a:extLst>
              <a:ext uri="{FF2B5EF4-FFF2-40B4-BE49-F238E27FC236}">
                <a16:creationId xmlns:a16="http://schemas.microsoft.com/office/drawing/2014/main" id="{5B604DAF-11A4-4F41-91C5-219BCCAEA78E}"/>
              </a:ext>
            </a:extLst>
          </p:cNvPr>
          <p:cNvSpPr txBox="1"/>
          <p:nvPr/>
        </p:nvSpPr>
        <p:spPr>
          <a:xfrm>
            <a:off x="596821" y="1694604"/>
            <a:ext cx="5993299" cy="4452886"/>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文件目录系统</a:t>
            </a:r>
            <a:endParaRPr lang="en-US" altLang="zh-CN" sz="2400" b="1" dirty="0"/>
          </a:p>
          <a:p>
            <a:pPr marL="800089" lvl="1" indent="-342900">
              <a:lnSpc>
                <a:spcPct val="150000"/>
              </a:lnSpc>
              <a:buFont typeface="Wingdings" panose="05000000000000000000" pitchFamily="2" charset="2"/>
              <a:buChar char="Ø"/>
            </a:pPr>
            <a:r>
              <a:rPr lang="zh-CN" altLang="en-US" sz="2400" b="1" dirty="0"/>
              <a:t>管理文件目录</a:t>
            </a:r>
            <a:endParaRPr lang="en-US" altLang="zh-CN" sz="2400" b="1" dirty="0"/>
          </a:p>
          <a:p>
            <a:pPr marL="1257277" lvl="2" indent="-342900">
              <a:lnSpc>
                <a:spcPct val="150000"/>
              </a:lnSpc>
              <a:buFont typeface="Wingdings" panose="05000000000000000000" pitchFamily="2" charset="2"/>
              <a:buChar char="Ø"/>
            </a:pPr>
            <a:r>
              <a:rPr lang="zh-CN" altLang="en-US" sz="2400" b="1" dirty="0"/>
              <a:t>管理活跃文件目录表</a:t>
            </a:r>
            <a:endParaRPr lang="en-US" altLang="zh-CN" sz="2400" b="1" dirty="0"/>
          </a:p>
          <a:p>
            <a:pPr marL="1257277" lvl="2" indent="-342900">
              <a:lnSpc>
                <a:spcPct val="150000"/>
              </a:lnSpc>
              <a:buFont typeface="Wingdings" panose="05000000000000000000" pitchFamily="2" charset="2"/>
              <a:buChar char="Ø"/>
            </a:pPr>
            <a:r>
              <a:rPr lang="zh-CN" altLang="en-US" sz="2400" b="1" dirty="0"/>
              <a:t>管理读写状态信息表</a:t>
            </a:r>
            <a:endParaRPr lang="en-US" altLang="zh-CN" sz="2400" b="1" dirty="0"/>
          </a:p>
          <a:p>
            <a:pPr marL="1257277" lvl="2" indent="-342900">
              <a:lnSpc>
                <a:spcPct val="150000"/>
              </a:lnSpc>
              <a:buFont typeface="Wingdings" panose="05000000000000000000" pitchFamily="2" charset="2"/>
              <a:buChar char="Ø"/>
            </a:pPr>
            <a:r>
              <a:rPr lang="zh-CN" altLang="en-US" sz="2400" b="1" dirty="0"/>
              <a:t>管理用户进程的打开表</a:t>
            </a:r>
            <a:endParaRPr lang="en-US" altLang="zh-CN" sz="2400" b="1" dirty="0"/>
          </a:p>
          <a:p>
            <a:pPr marL="1257277" lvl="2" indent="-342900">
              <a:lnSpc>
                <a:spcPct val="150000"/>
              </a:lnSpc>
              <a:buFont typeface="Wingdings" panose="05000000000000000000" pitchFamily="2" charset="2"/>
              <a:buChar char="Ø"/>
            </a:pPr>
            <a:r>
              <a:rPr lang="zh-CN" altLang="en-US" sz="2400" b="1" dirty="0"/>
              <a:t>管理与组织在存储设备上的文件目录结构</a:t>
            </a:r>
            <a:endParaRPr lang="en-US" altLang="zh-CN" sz="2400" b="1" dirty="0"/>
          </a:p>
          <a:p>
            <a:pPr marL="1257277" lvl="2" indent="-342900">
              <a:lnSpc>
                <a:spcPct val="150000"/>
              </a:lnSpc>
              <a:buFont typeface="Wingdings" panose="05000000000000000000" pitchFamily="2" charset="2"/>
              <a:buChar char="Ø"/>
            </a:pPr>
            <a:r>
              <a:rPr lang="zh-CN" altLang="en-US" sz="2400" b="1" dirty="0"/>
              <a:t>调用下一级存取控制模块</a:t>
            </a:r>
            <a:endParaRPr lang="en-US" altLang="zh-CN" sz="2400" b="1" dirty="0"/>
          </a:p>
        </p:txBody>
      </p:sp>
    </p:spTree>
    <p:extLst>
      <p:ext uri="{BB962C8B-B14F-4D97-AF65-F5344CB8AC3E}">
        <p14:creationId xmlns:p14="http://schemas.microsoft.com/office/powerpoint/2010/main" val="1707530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基本概念</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177030" y="72410"/>
            <a:ext cx="1822935" cy="369332"/>
          </a:xfrm>
          <a:noFill/>
        </p:spPr>
        <p:txBody>
          <a:bodyPr wrap="none" rtlCol="0">
            <a:spAutoFit/>
          </a:bodyPr>
          <a:lstStyle/>
          <a:p>
            <a:r>
              <a:rPr lang="en-US" altLang="zh-CN" dirty="0"/>
              <a:t>02 </a:t>
            </a:r>
            <a:r>
              <a:rPr lang="zh-CN" altLang="en-US" dirty="0"/>
              <a:t>共享与保护</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312773" y="72410"/>
            <a:ext cx="1566454" cy="369332"/>
          </a:xfrm>
          <a:noFill/>
        </p:spPr>
        <p:txBody>
          <a:bodyPr wrap="square" rtlCol="0">
            <a:spAutoFit/>
          </a:bodyPr>
          <a:lstStyle/>
          <a:p>
            <a:r>
              <a:rPr lang="en-US" altLang="zh-CN" dirty="0">
                <a:solidFill>
                  <a:schemeClr val="bg1"/>
                </a:solidFill>
              </a:rPr>
              <a:t>03 </a:t>
            </a:r>
            <a:r>
              <a:rPr lang="zh-CN" altLang="en-US" dirty="0">
                <a:solidFill>
                  <a:schemeClr val="bg1"/>
                </a:solidFill>
              </a:rPr>
              <a:t>系统实现</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磁盘结构</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磁盘调度算法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3877985" cy="535531"/>
          </a:xfrm>
        </p:spPr>
        <p:txBody>
          <a:bodyPr/>
          <a:lstStyle/>
          <a:p>
            <a:pPr marL="0" indent="0">
              <a:buNone/>
            </a:pPr>
            <a:r>
              <a:rPr lang="zh-CN" altLang="en-US" dirty="0"/>
              <a:t>文件系统的层次结构</a:t>
            </a:r>
          </a:p>
        </p:txBody>
      </p:sp>
      <p:grpSp>
        <p:nvGrpSpPr>
          <p:cNvPr id="39" name="组合 38">
            <a:extLst>
              <a:ext uri="{FF2B5EF4-FFF2-40B4-BE49-F238E27FC236}">
                <a16:creationId xmlns:a16="http://schemas.microsoft.com/office/drawing/2014/main" id="{9709D381-7D0D-4619-BACC-64AE700D7233}"/>
              </a:ext>
            </a:extLst>
          </p:cNvPr>
          <p:cNvGrpSpPr/>
          <p:nvPr/>
        </p:nvGrpSpPr>
        <p:grpSpPr>
          <a:xfrm>
            <a:off x="7136646" y="1098502"/>
            <a:ext cx="4970498" cy="5476774"/>
            <a:chOff x="6905640" y="880192"/>
            <a:chExt cx="4970498" cy="5476774"/>
          </a:xfrm>
        </p:grpSpPr>
        <p:sp>
          <p:nvSpPr>
            <p:cNvPr id="8" name="矩形 7">
              <a:extLst>
                <a:ext uri="{FF2B5EF4-FFF2-40B4-BE49-F238E27FC236}">
                  <a16:creationId xmlns:a16="http://schemas.microsoft.com/office/drawing/2014/main" id="{40122F5C-396D-49CC-8EF0-C372DA133CEF}"/>
                </a:ext>
              </a:extLst>
            </p:cNvPr>
            <p:cNvSpPr/>
            <p:nvPr/>
          </p:nvSpPr>
          <p:spPr>
            <a:xfrm>
              <a:off x="7938119" y="1111198"/>
              <a:ext cx="2887579" cy="51013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用户接口</a:t>
              </a:r>
            </a:p>
          </p:txBody>
        </p:sp>
        <p:sp>
          <p:nvSpPr>
            <p:cNvPr id="9" name="矩形 8">
              <a:extLst>
                <a:ext uri="{FF2B5EF4-FFF2-40B4-BE49-F238E27FC236}">
                  <a16:creationId xmlns:a16="http://schemas.microsoft.com/office/drawing/2014/main" id="{53895C23-D02A-4110-9361-8DD2BE94EB9B}"/>
                </a:ext>
              </a:extLst>
            </p:cNvPr>
            <p:cNvSpPr/>
            <p:nvPr/>
          </p:nvSpPr>
          <p:spPr>
            <a:xfrm>
              <a:off x="7938118" y="1852343"/>
              <a:ext cx="2887579" cy="51013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文件目录系统</a:t>
              </a:r>
            </a:p>
          </p:txBody>
        </p:sp>
        <p:sp>
          <p:nvSpPr>
            <p:cNvPr id="10" name="矩形 9">
              <a:extLst>
                <a:ext uri="{FF2B5EF4-FFF2-40B4-BE49-F238E27FC236}">
                  <a16:creationId xmlns:a16="http://schemas.microsoft.com/office/drawing/2014/main" id="{069CE1BE-1A59-44C6-8154-C076D2308410}"/>
                </a:ext>
              </a:extLst>
            </p:cNvPr>
            <p:cNvSpPr/>
            <p:nvPr/>
          </p:nvSpPr>
          <p:spPr>
            <a:xfrm>
              <a:off x="7938118" y="2593488"/>
              <a:ext cx="2887579" cy="510139"/>
            </a:xfrm>
            <a:prstGeom prst="rect">
              <a:avLst/>
            </a:prstGeom>
            <a:solidFill>
              <a:schemeClr val="accent2">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存取控制模块</a:t>
              </a:r>
            </a:p>
          </p:txBody>
        </p:sp>
        <p:sp>
          <p:nvSpPr>
            <p:cNvPr id="11" name="矩形 10">
              <a:extLst>
                <a:ext uri="{FF2B5EF4-FFF2-40B4-BE49-F238E27FC236}">
                  <a16:creationId xmlns:a16="http://schemas.microsoft.com/office/drawing/2014/main" id="{F321AF1F-4286-4113-9B7C-7DEA88F22F58}"/>
                </a:ext>
              </a:extLst>
            </p:cNvPr>
            <p:cNvSpPr/>
            <p:nvPr/>
          </p:nvSpPr>
          <p:spPr>
            <a:xfrm>
              <a:off x="7938117" y="3334633"/>
              <a:ext cx="2887579" cy="741146"/>
            </a:xfrm>
            <a:prstGeom prst="rect">
              <a:avLst/>
            </a:prstGeom>
            <a:solidFill>
              <a:schemeClr val="accent2">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逻辑文件系统与</a:t>
              </a:r>
              <a:endParaRPr lang="en-US" altLang="zh-CN" dirty="0"/>
            </a:p>
            <a:p>
              <a:pPr algn="ctr"/>
              <a:r>
                <a:rPr lang="zh-CN" altLang="en-US" dirty="0"/>
                <a:t>文件信息缓冲区</a:t>
              </a:r>
            </a:p>
          </p:txBody>
        </p:sp>
        <p:sp>
          <p:nvSpPr>
            <p:cNvPr id="12" name="矩形 11">
              <a:extLst>
                <a:ext uri="{FF2B5EF4-FFF2-40B4-BE49-F238E27FC236}">
                  <a16:creationId xmlns:a16="http://schemas.microsoft.com/office/drawing/2014/main" id="{EC2E64C1-DB38-4BCF-8177-4225FD53FC22}"/>
                </a:ext>
              </a:extLst>
            </p:cNvPr>
            <p:cNvSpPr/>
            <p:nvPr/>
          </p:nvSpPr>
          <p:spPr>
            <a:xfrm>
              <a:off x="7938116" y="4306785"/>
              <a:ext cx="2887579" cy="510138"/>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物理文件系统</a:t>
              </a:r>
            </a:p>
          </p:txBody>
        </p:sp>
        <p:sp>
          <p:nvSpPr>
            <p:cNvPr id="13" name="矩形 12">
              <a:extLst>
                <a:ext uri="{FF2B5EF4-FFF2-40B4-BE49-F238E27FC236}">
                  <a16:creationId xmlns:a16="http://schemas.microsoft.com/office/drawing/2014/main" id="{5E3A2654-DBAC-4962-814A-36033879AC7B}"/>
                </a:ext>
              </a:extLst>
            </p:cNvPr>
            <p:cNvSpPr/>
            <p:nvPr/>
          </p:nvSpPr>
          <p:spPr>
            <a:xfrm>
              <a:off x="6905640" y="5047929"/>
              <a:ext cx="2100881" cy="510138"/>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辅助分配模块</a:t>
              </a:r>
            </a:p>
          </p:txBody>
        </p:sp>
        <p:sp>
          <p:nvSpPr>
            <p:cNvPr id="14" name="矩形 13">
              <a:extLst>
                <a:ext uri="{FF2B5EF4-FFF2-40B4-BE49-F238E27FC236}">
                  <a16:creationId xmlns:a16="http://schemas.microsoft.com/office/drawing/2014/main" id="{BFB8A880-FD92-40BA-B197-B48733F981DB}"/>
                </a:ext>
              </a:extLst>
            </p:cNvPr>
            <p:cNvSpPr/>
            <p:nvPr/>
          </p:nvSpPr>
          <p:spPr>
            <a:xfrm>
              <a:off x="9775257" y="5023868"/>
              <a:ext cx="2100881" cy="510138"/>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设备管理模块</a:t>
              </a:r>
            </a:p>
          </p:txBody>
        </p:sp>
        <p:sp>
          <p:nvSpPr>
            <p:cNvPr id="15" name="椭圆 14">
              <a:extLst>
                <a:ext uri="{FF2B5EF4-FFF2-40B4-BE49-F238E27FC236}">
                  <a16:creationId xmlns:a16="http://schemas.microsoft.com/office/drawing/2014/main" id="{93CDBD71-AACF-4B9A-869C-BC34ED439B6E}"/>
                </a:ext>
              </a:extLst>
            </p:cNvPr>
            <p:cNvSpPr/>
            <p:nvPr/>
          </p:nvSpPr>
          <p:spPr>
            <a:xfrm>
              <a:off x="10207104" y="5846828"/>
              <a:ext cx="1055571" cy="51013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设备</a:t>
              </a:r>
            </a:p>
          </p:txBody>
        </p:sp>
        <p:cxnSp>
          <p:nvCxnSpPr>
            <p:cNvPr id="17" name="直接箭头连接符 16">
              <a:extLst>
                <a:ext uri="{FF2B5EF4-FFF2-40B4-BE49-F238E27FC236}">
                  <a16:creationId xmlns:a16="http://schemas.microsoft.com/office/drawing/2014/main" id="{5CDB0BA0-6C03-4E6D-A8C5-FBEF7AEC84E2}"/>
                </a:ext>
              </a:extLst>
            </p:cNvPr>
            <p:cNvCxnSpPr/>
            <p:nvPr/>
          </p:nvCxnSpPr>
          <p:spPr>
            <a:xfrm flipV="1">
              <a:off x="10068032" y="4075779"/>
              <a:ext cx="0" cy="2310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直接箭头连接符 17">
              <a:extLst>
                <a:ext uri="{FF2B5EF4-FFF2-40B4-BE49-F238E27FC236}">
                  <a16:creationId xmlns:a16="http://schemas.microsoft.com/office/drawing/2014/main" id="{2B56043C-59E0-4880-8646-A7F7F5DA64ED}"/>
                </a:ext>
              </a:extLst>
            </p:cNvPr>
            <p:cNvCxnSpPr/>
            <p:nvPr/>
          </p:nvCxnSpPr>
          <p:spPr>
            <a:xfrm flipV="1">
              <a:off x="10068032" y="3103627"/>
              <a:ext cx="0" cy="2310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直接箭头连接符 18">
              <a:extLst>
                <a:ext uri="{FF2B5EF4-FFF2-40B4-BE49-F238E27FC236}">
                  <a16:creationId xmlns:a16="http://schemas.microsoft.com/office/drawing/2014/main" id="{09AF8277-D5B4-4C9D-8F36-39FA75453DD0}"/>
                </a:ext>
              </a:extLst>
            </p:cNvPr>
            <p:cNvCxnSpPr/>
            <p:nvPr/>
          </p:nvCxnSpPr>
          <p:spPr>
            <a:xfrm flipV="1">
              <a:off x="10068032" y="2362482"/>
              <a:ext cx="0" cy="2310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直接箭头连接符 19">
              <a:extLst>
                <a:ext uri="{FF2B5EF4-FFF2-40B4-BE49-F238E27FC236}">
                  <a16:creationId xmlns:a16="http://schemas.microsoft.com/office/drawing/2014/main" id="{15BE86E7-6330-4719-A1DE-776A2DCBE06A}"/>
                </a:ext>
              </a:extLst>
            </p:cNvPr>
            <p:cNvCxnSpPr/>
            <p:nvPr/>
          </p:nvCxnSpPr>
          <p:spPr>
            <a:xfrm flipV="1">
              <a:off x="10068032" y="1621337"/>
              <a:ext cx="0" cy="2310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直接箭头连接符 20">
              <a:extLst>
                <a:ext uri="{FF2B5EF4-FFF2-40B4-BE49-F238E27FC236}">
                  <a16:creationId xmlns:a16="http://schemas.microsoft.com/office/drawing/2014/main" id="{27018D15-A6C8-47FC-BA86-A9F2653B4175}"/>
                </a:ext>
              </a:extLst>
            </p:cNvPr>
            <p:cNvCxnSpPr/>
            <p:nvPr/>
          </p:nvCxnSpPr>
          <p:spPr>
            <a:xfrm flipV="1">
              <a:off x="10068032" y="880192"/>
              <a:ext cx="0" cy="2310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直接箭头连接符 21">
              <a:extLst>
                <a:ext uri="{FF2B5EF4-FFF2-40B4-BE49-F238E27FC236}">
                  <a16:creationId xmlns:a16="http://schemas.microsoft.com/office/drawing/2014/main" id="{5ED38650-9A2C-4F0F-9736-94C50D7BA3AC}"/>
                </a:ext>
              </a:extLst>
            </p:cNvPr>
            <p:cNvCxnSpPr>
              <a:cxnSpLocks/>
            </p:cNvCxnSpPr>
            <p:nvPr/>
          </p:nvCxnSpPr>
          <p:spPr>
            <a:xfrm flipV="1">
              <a:off x="10905430" y="5534006"/>
              <a:ext cx="0" cy="3128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直接箭头连接符 24">
              <a:extLst>
                <a:ext uri="{FF2B5EF4-FFF2-40B4-BE49-F238E27FC236}">
                  <a16:creationId xmlns:a16="http://schemas.microsoft.com/office/drawing/2014/main" id="{83E15926-2C50-4480-99C3-A7E11911763B}"/>
                </a:ext>
              </a:extLst>
            </p:cNvPr>
            <p:cNvCxnSpPr>
              <a:cxnSpLocks/>
            </p:cNvCxnSpPr>
            <p:nvPr/>
          </p:nvCxnSpPr>
          <p:spPr>
            <a:xfrm flipV="1">
              <a:off x="10068032" y="4816923"/>
              <a:ext cx="0" cy="20694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直接箭头连接符 26">
              <a:extLst>
                <a:ext uri="{FF2B5EF4-FFF2-40B4-BE49-F238E27FC236}">
                  <a16:creationId xmlns:a16="http://schemas.microsoft.com/office/drawing/2014/main" id="{EF261FE1-F406-45E9-A570-36B20E17304E}"/>
                </a:ext>
              </a:extLst>
            </p:cNvPr>
            <p:cNvCxnSpPr/>
            <p:nvPr/>
          </p:nvCxnSpPr>
          <p:spPr>
            <a:xfrm flipV="1">
              <a:off x="8643493" y="4075779"/>
              <a:ext cx="0" cy="231006"/>
            </a:xfrm>
            <a:prstGeom prst="straightConnector1">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28" name="直接箭头连接符 27">
              <a:extLst>
                <a:ext uri="{FF2B5EF4-FFF2-40B4-BE49-F238E27FC236}">
                  <a16:creationId xmlns:a16="http://schemas.microsoft.com/office/drawing/2014/main" id="{DAA6A8F5-4081-4F5D-BD37-1F22E3DB49F1}"/>
                </a:ext>
              </a:extLst>
            </p:cNvPr>
            <p:cNvCxnSpPr/>
            <p:nvPr/>
          </p:nvCxnSpPr>
          <p:spPr>
            <a:xfrm flipV="1">
              <a:off x="8643493" y="3103627"/>
              <a:ext cx="0" cy="231006"/>
            </a:xfrm>
            <a:prstGeom prst="straightConnector1">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29" name="直接箭头连接符 28">
              <a:extLst>
                <a:ext uri="{FF2B5EF4-FFF2-40B4-BE49-F238E27FC236}">
                  <a16:creationId xmlns:a16="http://schemas.microsoft.com/office/drawing/2014/main" id="{BCAA792E-9659-411D-826A-F0A77B18A8D0}"/>
                </a:ext>
              </a:extLst>
            </p:cNvPr>
            <p:cNvCxnSpPr/>
            <p:nvPr/>
          </p:nvCxnSpPr>
          <p:spPr>
            <a:xfrm flipV="1">
              <a:off x="8643493" y="2362482"/>
              <a:ext cx="0" cy="231006"/>
            </a:xfrm>
            <a:prstGeom prst="straightConnector1">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30" name="直接箭头连接符 29">
              <a:extLst>
                <a:ext uri="{FF2B5EF4-FFF2-40B4-BE49-F238E27FC236}">
                  <a16:creationId xmlns:a16="http://schemas.microsoft.com/office/drawing/2014/main" id="{CBC77B32-6949-4522-91E4-8ED40DC7B120}"/>
                </a:ext>
              </a:extLst>
            </p:cNvPr>
            <p:cNvCxnSpPr/>
            <p:nvPr/>
          </p:nvCxnSpPr>
          <p:spPr>
            <a:xfrm flipV="1">
              <a:off x="8643493" y="1621337"/>
              <a:ext cx="0" cy="231006"/>
            </a:xfrm>
            <a:prstGeom prst="straightConnector1">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31" name="直接箭头连接符 30">
              <a:extLst>
                <a:ext uri="{FF2B5EF4-FFF2-40B4-BE49-F238E27FC236}">
                  <a16:creationId xmlns:a16="http://schemas.microsoft.com/office/drawing/2014/main" id="{FC97ED0E-F03A-4539-955F-8E225DAF5484}"/>
                </a:ext>
              </a:extLst>
            </p:cNvPr>
            <p:cNvCxnSpPr/>
            <p:nvPr/>
          </p:nvCxnSpPr>
          <p:spPr>
            <a:xfrm flipV="1">
              <a:off x="8643493" y="880192"/>
              <a:ext cx="0" cy="231006"/>
            </a:xfrm>
            <a:prstGeom prst="straightConnector1">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32" name="直接箭头连接符 31">
              <a:extLst>
                <a:ext uri="{FF2B5EF4-FFF2-40B4-BE49-F238E27FC236}">
                  <a16:creationId xmlns:a16="http://schemas.microsoft.com/office/drawing/2014/main" id="{B8D5F4BF-F851-49A7-A656-E9F605BEB159}"/>
                </a:ext>
              </a:extLst>
            </p:cNvPr>
            <p:cNvCxnSpPr>
              <a:cxnSpLocks/>
            </p:cNvCxnSpPr>
            <p:nvPr/>
          </p:nvCxnSpPr>
          <p:spPr>
            <a:xfrm flipV="1">
              <a:off x="8643493" y="4816924"/>
              <a:ext cx="0" cy="231005"/>
            </a:xfrm>
            <a:prstGeom prst="straightConnector1">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33" name="直接箭头连接符 32">
              <a:extLst>
                <a:ext uri="{FF2B5EF4-FFF2-40B4-BE49-F238E27FC236}">
                  <a16:creationId xmlns:a16="http://schemas.microsoft.com/office/drawing/2014/main" id="{DBD79C40-A4B3-428D-A040-34E81E2EA3B0}"/>
                </a:ext>
              </a:extLst>
            </p:cNvPr>
            <p:cNvCxnSpPr>
              <a:cxnSpLocks/>
            </p:cNvCxnSpPr>
            <p:nvPr/>
          </p:nvCxnSpPr>
          <p:spPr>
            <a:xfrm flipV="1">
              <a:off x="8248857" y="4816923"/>
              <a:ext cx="0" cy="20694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直接箭头连接符 34">
              <a:extLst>
                <a:ext uri="{FF2B5EF4-FFF2-40B4-BE49-F238E27FC236}">
                  <a16:creationId xmlns:a16="http://schemas.microsoft.com/office/drawing/2014/main" id="{2DEFEC25-6D6B-4448-8FAD-DBA4C52BA2D1}"/>
                </a:ext>
              </a:extLst>
            </p:cNvPr>
            <p:cNvCxnSpPr>
              <a:cxnSpLocks/>
            </p:cNvCxnSpPr>
            <p:nvPr/>
          </p:nvCxnSpPr>
          <p:spPr>
            <a:xfrm flipV="1">
              <a:off x="10501168" y="4816924"/>
              <a:ext cx="0" cy="231005"/>
            </a:xfrm>
            <a:prstGeom prst="straightConnector1">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36" name="直接箭头连接符 35">
              <a:extLst>
                <a:ext uri="{FF2B5EF4-FFF2-40B4-BE49-F238E27FC236}">
                  <a16:creationId xmlns:a16="http://schemas.microsoft.com/office/drawing/2014/main" id="{4228A528-278A-4492-B399-98FB545C1E15}"/>
                </a:ext>
              </a:extLst>
            </p:cNvPr>
            <p:cNvCxnSpPr>
              <a:cxnSpLocks/>
            </p:cNvCxnSpPr>
            <p:nvPr/>
          </p:nvCxnSpPr>
          <p:spPr>
            <a:xfrm flipV="1">
              <a:off x="10510799" y="5534006"/>
              <a:ext cx="0" cy="385532"/>
            </a:xfrm>
            <a:prstGeom prst="straightConnector1">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grpSp>
      <p:sp>
        <p:nvSpPr>
          <p:cNvPr id="40" name="文本框 39">
            <a:extLst>
              <a:ext uri="{FF2B5EF4-FFF2-40B4-BE49-F238E27FC236}">
                <a16:creationId xmlns:a16="http://schemas.microsoft.com/office/drawing/2014/main" id="{5B604DAF-11A4-4F41-91C5-219BCCAEA78E}"/>
              </a:ext>
            </a:extLst>
          </p:cNvPr>
          <p:cNvSpPr txBox="1"/>
          <p:nvPr/>
        </p:nvSpPr>
        <p:spPr>
          <a:xfrm>
            <a:off x="596821" y="1694604"/>
            <a:ext cx="5993299" cy="2241832"/>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存取控制验证</a:t>
            </a:r>
            <a:endParaRPr lang="en-US" altLang="zh-CN" sz="2400" b="1" dirty="0"/>
          </a:p>
          <a:p>
            <a:pPr marL="800089" lvl="1" indent="-342900">
              <a:lnSpc>
                <a:spcPct val="150000"/>
              </a:lnSpc>
              <a:buFont typeface="Wingdings" panose="05000000000000000000" pitchFamily="2" charset="2"/>
              <a:buChar char="Ø"/>
            </a:pPr>
            <a:r>
              <a:rPr lang="zh-CN" altLang="en-US" sz="2400" b="1" dirty="0"/>
              <a:t>实现文件保护</a:t>
            </a:r>
            <a:endParaRPr lang="en-US" altLang="zh-CN" sz="2400" b="1" dirty="0"/>
          </a:p>
          <a:p>
            <a:pPr marL="1257277" lvl="2" indent="-342900">
              <a:lnSpc>
                <a:spcPct val="150000"/>
              </a:lnSpc>
              <a:buFont typeface="Wingdings" panose="05000000000000000000" pitchFamily="2" charset="2"/>
              <a:buChar char="Ø"/>
            </a:pPr>
            <a:r>
              <a:rPr lang="zh-CN" altLang="en-US" sz="2400" b="1" dirty="0"/>
              <a:t>把用户的访问请求要求与</a:t>
            </a:r>
            <a:r>
              <a:rPr lang="en-US" altLang="zh-CN" sz="2400" b="1" dirty="0"/>
              <a:t>FCB</a:t>
            </a:r>
            <a:r>
              <a:rPr lang="zh-CN" altLang="en-US" sz="2400" b="1" dirty="0"/>
              <a:t>中指示的访问控制权限进行比较</a:t>
            </a:r>
            <a:endParaRPr lang="en-US" altLang="zh-CN" sz="2400" b="1" dirty="0"/>
          </a:p>
        </p:txBody>
      </p:sp>
      <p:sp>
        <p:nvSpPr>
          <p:cNvPr id="34" name="文本框 33">
            <a:extLst>
              <a:ext uri="{FF2B5EF4-FFF2-40B4-BE49-F238E27FC236}">
                <a16:creationId xmlns:a16="http://schemas.microsoft.com/office/drawing/2014/main" id="{009F7DEF-46D5-44DF-B82C-5B2F7FF81B97}"/>
              </a:ext>
            </a:extLst>
          </p:cNvPr>
          <p:cNvSpPr txBox="1"/>
          <p:nvPr/>
        </p:nvSpPr>
        <p:spPr>
          <a:xfrm>
            <a:off x="596820" y="4264772"/>
            <a:ext cx="5993299" cy="1687834"/>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逻辑文件系统与缓冲区</a:t>
            </a:r>
            <a:endParaRPr lang="en-US" altLang="zh-CN" sz="2400" b="1" dirty="0"/>
          </a:p>
          <a:p>
            <a:pPr marL="800089" lvl="1" indent="-342900">
              <a:lnSpc>
                <a:spcPct val="150000"/>
              </a:lnSpc>
              <a:buFont typeface="Wingdings" panose="05000000000000000000" pitchFamily="2" charset="2"/>
              <a:buChar char="Ø"/>
            </a:pPr>
            <a:r>
              <a:rPr lang="zh-CN" altLang="en-US" sz="2400" b="1" dirty="0"/>
              <a:t>根据逻辑结构将用户要写的逻辑记录转换成文件逻辑结构内的相应块号</a:t>
            </a:r>
            <a:endParaRPr lang="en-US" altLang="zh-CN" sz="2400" b="1" dirty="0"/>
          </a:p>
        </p:txBody>
      </p:sp>
    </p:spTree>
    <p:extLst>
      <p:ext uri="{BB962C8B-B14F-4D97-AF65-F5344CB8AC3E}">
        <p14:creationId xmlns:p14="http://schemas.microsoft.com/office/powerpoint/2010/main" val="14315600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基本概念</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177030" y="72410"/>
            <a:ext cx="1822935" cy="369332"/>
          </a:xfrm>
          <a:noFill/>
        </p:spPr>
        <p:txBody>
          <a:bodyPr wrap="none" rtlCol="0">
            <a:spAutoFit/>
          </a:bodyPr>
          <a:lstStyle/>
          <a:p>
            <a:r>
              <a:rPr lang="en-US" altLang="zh-CN" dirty="0"/>
              <a:t>02 </a:t>
            </a:r>
            <a:r>
              <a:rPr lang="zh-CN" altLang="en-US" dirty="0"/>
              <a:t>共享与保护</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312773" y="72410"/>
            <a:ext cx="1566454" cy="369332"/>
          </a:xfrm>
          <a:noFill/>
        </p:spPr>
        <p:txBody>
          <a:bodyPr wrap="square" rtlCol="0">
            <a:spAutoFit/>
          </a:bodyPr>
          <a:lstStyle/>
          <a:p>
            <a:r>
              <a:rPr lang="en-US" altLang="zh-CN" dirty="0">
                <a:solidFill>
                  <a:schemeClr val="bg1"/>
                </a:solidFill>
              </a:rPr>
              <a:t>03 </a:t>
            </a:r>
            <a:r>
              <a:rPr lang="zh-CN" altLang="en-US" dirty="0">
                <a:solidFill>
                  <a:schemeClr val="bg1"/>
                </a:solidFill>
              </a:rPr>
              <a:t>系统实现</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磁盘结构</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磁盘调度算法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3877985" cy="535531"/>
          </a:xfrm>
        </p:spPr>
        <p:txBody>
          <a:bodyPr/>
          <a:lstStyle/>
          <a:p>
            <a:pPr marL="0" indent="0">
              <a:buNone/>
            </a:pPr>
            <a:r>
              <a:rPr lang="zh-CN" altLang="en-US" dirty="0"/>
              <a:t>文件系统的层次结构</a:t>
            </a:r>
          </a:p>
        </p:txBody>
      </p:sp>
      <p:grpSp>
        <p:nvGrpSpPr>
          <p:cNvPr id="39" name="组合 38">
            <a:extLst>
              <a:ext uri="{FF2B5EF4-FFF2-40B4-BE49-F238E27FC236}">
                <a16:creationId xmlns:a16="http://schemas.microsoft.com/office/drawing/2014/main" id="{9709D381-7D0D-4619-BACC-64AE700D7233}"/>
              </a:ext>
            </a:extLst>
          </p:cNvPr>
          <p:cNvGrpSpPr/>
          <p:nvPr/>
        </p:nvGrpSpPr>
        <p:grpSpPr>
          <a:xfrm>
            <a:off x="7136646" y="1098502"/>
            <a:ext cx="4970498" cy="5476774"/>
            <a:chOff x="6905640" y="880192"/>
            <a:chExt cx="4970498" cy="5476774"/>
          </a:xfrm>
        </p:grpSpPr>
        <p:sp>
          <p:nvSpPr>
            <p:cNvPr id="8" name="矩形 7">
              <a:extLst>
                <a:ext uri="{FF2B5EF4-FFF2-40B4-BE49-F238E27FC236}">
                  <a16:creationId xmlns:a16="http://schemas.microsoft.com/office/drawing/2014/main" id="{40122F5C-396D-49CC-8EF0-C372DA133CEF}"/>
                </a:ext>
              </a:extLst>
            </p:cNvPr>
            <p:cNvSpPr/>
            <p:nvPr/>
          </p:nvSpPr>
          <p:spPr>
            <a:xfrm>
              <a:off x="7938119" y="1111198"/>
              <a:ext cx="2887579" cy="51013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用户接口</a:t>
              </a:r>
            </a:p>
          </p:txBody>
        </p:sp>
        <p:sp>
          <p:nvSpPr>
            <p:cNvPr id="9" name="矩形 8">
              <a:extLst>
                <a:ext uri="{FF2B5EF4-FFF2-40B4-BE49-F238E27FC236}">
                  <a16:creationId xmlns:a16="http://schemas.microsoft.com/office/drawing/2014/main" id="{53895C23-D02A-4110-9361-8DD2BE94EB9B}"/>
                </a:ext>
              </a:extLst>
            </p:cNvPr>
            <p:cNvSpPr/>
            <p:nvPr/>
          </p:nvSpPr>
          <p:spPr>
            <a:xfrm>
              <a:off x="7938118" y="1852343"/>
              <a:ext cx="2887579" cy="51013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文件目录系统</a:t>
              </a:r>
            </a:p>
          </p:txBody>
        </p:sp>
        <p:sp>
          <p:nvSpPr>
            <p:cNvPr id="10" name="矩形 9">
              <a:extLst>
                <a:ext uri="{FF2B5EF4-FFF2-40B4-BE49-F238E27FC236}">
                  <a16:creationId xmlns:a16="http://schemas.microsoft.com/office/drawing/2014/main" id="{069CE1BE-1A59-44C6-8154-C076D2308410}"/>
                </a:ext>
              </a:extLst>
            </p:cNvPr>
            <p:cNvSpPr/>
            <p:nvPr/>
          </p:nvSpPr>
          <p:spPr>
            <a:xfrm>
              <a:off x="7938118" y="2593488"/>
              <a:ext cx="2887579" cy="51013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存取控制模块</a:t>
              </a:r>
            </a:p>
          </p:txBody>
        </p:sp>
        <p:sp>
          <p:nvSpPr>
            <p:cNvPr id="11" name="矩形 10">
              <a:extLst>
                <a:ext uri="{FF2B5EF4-FFF2-40B4-BE49-F238E27FC236}">
                  <a16:creationId xmlns:a16="http://schemas.microsoft.com/office/drawing/2014/main" id="{F321AF1F-4286-4113-9B7C-7DEA88F22F58}"/>
                </a:ext>
              </a:extLst>
            </p:cNvPr>
            <p:cNvSpPr/>
            <p:nvPr/>
          </p:nvSpPr>
          <p:spPr>
            <a:xfrm>
              <a:off x="7938117" y="3334633"/>
              <a:ext cx="2887579" cy="74114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逻辑文件系统与</a:t>
              </a:r>
              <a:endParaRPr lang="en-US" altLang="zh-CN" dirty="0"/>
            </a:p>
            <a:p>
              <a:pPr algn="ctr"/>
              <a:r>
                <a:rPr lang="zh-CN" altLang="en-US" dirty="0"/>
                <a:t>文件信息缓冲区</a:t>
              </a:r>
            </a:p>
          </p:txBody>
        </p:sp>
        <p:sp>
          <p:nvSpPr>
            <p:cNvPr id="12" name="矩形 11">
              <a:extLst>
                <a:ext uri="{FF2B5EF4-FFF2-40B4-BE49-F238E27FC236}">
                  <a16:creationId xmlns:a16="http://schemas.microsoft.com/office/drawing/2014/main" id="{EC2E64C1-DB38-4BCF-8177-4225FD53FC22}"/>
                </a:ext>
              </a:extLst>
            </p:cNvPr>
            <p:cNvSpPr/>
            <p:nvPr/>
          </p:nvSpPr>
          <p:spPr>
            <a:xfrm>
              <a:off x="7938116" y="4306785"/>
              <a:ext cx="2887579" cy="510138"/>
            </a:xfrm>
            <a:prstGeom prst="rect">
              <a:avLst/>
            </a:prstGeom>
            <a:solidFill>
              <a:schemeClr val="accent2">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物理文件系统</a:t>
              </a:r>
            </a:p>
          </p:txBody>
        </p:sp>
        <p:sp>
          <p:nvSpPr>
            <p:cNvPr id="13" name="矩形 12">
              <a:extLst>
                <a:ext uri="{FF2B5EF4-FFF2-40B4-BE49-F238E27FC236}">
                  <a16:creationId xmlns:a16="http://schemas.microsoft.com/office/drawing/2014/main" id="{5E3A2654-DBAC-4962-814A-36033879AC7B}"/>
                </a:ext>
              </a:extLst>
            </p:cNvPr>
            <p:cNvSpPr/>
            <p:nvPr/>
          </p:nvSpPr>
          <p:spPr>
            <a:xfrm>
              <a:off x="6905640" y="5047929"/>
              <a:ext cx="2100881" cy="510138"/>
            </a:xfrm>
            <a:prstGeom prst="rect">
              <a:avLst/>
            </a:prstGeom>
            <a:solidFill>
              <a:schemeClr val="accent2">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辅助分配模块</a:t>
              </a:r>
            </a:p>
          </p:txBody>
        </p:sp>
        <p:sp>
          <p:nvSpPr>
            <p:cNvPr id="14" name="矩形 13">
              <a:extLst>
                <a:ext uri="{FF2B5EF4-FFF2-40B4-BE49-F238E27FC236}">
                  <a16:creationId xmlns:a16="http://schemas.microsoft.com/office/drawing/2014/main" id="{BFB8A880-FD92-40BA-B197-B48733F981DB}"/>
                </a:ext>
              </a:extLst>
            </p:cNvPr>
            <p:cNvSpPr/>
            <p:nvPr/>
          </p:nvSpPr>
          <p:spPr>
            <a:xfrm>
              <a:off x="9775257" y="5023868"/>
              <a:ext cx="2100881" cy="510138"/>
            </a:xfrm>
            <a:prstGeom prst="rect">
              <a:avLst/>
            </a:prstGeom>
            <a:solidFill>
              <a:schemeClr val="accent2">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设备管理模块</a:t>
              </a:r>
            </a:p>
          </p:txBody>
        </p:sp>
        <p:sp>
          <p:nvSpPr>
            <p:cNvPr id="15" name="椭圆 14">
              <a:extLst>
                <a:ext uri="{FF2B5EF4-FFF2-40B4-BE49-F238E27FC236}">
                  <a16:creationId xmlns:a16="http://schemas.microsoft.com/office/drawing/2014/main" id="{93CDBD71-AACF-4B9A-869C-BC34ED439B6E}"/>
                </a:ext>
              </a:extLst>
            </p:cNvPr>
            <p:cNvSpPr/>
            <p:nvPr/>
          </p:nvSpPr>
          <p:spPr>
            <a:xfrm>
              <a:off x="10207104" y="5846828"/>
              <a:ext cx="1055571" cy="51013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设备</a:t>
              </a:r>
            </a:p>
          </p:txBody>
        </p:sp>
        <p:cxnSp>
          <p:nvCxnSpPr>
            <p:cNvPr id="17" name="直接箭头连接符 16">
              <a:extLst>
                <a:ext uri="{FF2B5EF4-FFF2-40B4-BE49-F238E27FC236}">
                  <a16:creationId xmlns:a16="http://schemas.microsoft.com/office/drawing/2014/main" id="{5CDB0BA0-6C03-4E6D-A8C5-FBEF7AEC84E2}"/>
                </a:ext>
              </a:extLst>
            </p:cNvPr>
            <p:cNvCxnSpPr/>
            <p:nvPr/>
          </p:nvCxnSpPr>
          <p:spPr>
            <a:xfrm flipV="1">
              <a:off x="10068032" y="4075779"/>
              <a:ext cx="0" cy="2310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直接箭头连接符 17">
              <a:extLst>
                <a:ext uri="{FF2B5EF4-FFF2-40B4-BE49-F238E27FC236}">
                  <a16:creationId xmlns:a16="http://schemas.microsoft.com/office/drawing/2014/main" id="{2B56043C-59E0-4880-8646-A7F7F5DA64ED}"/>
                </a:ext>
              </a:extLst>
            </p:cNvPr>
            <p:cNvCxnSpPr/>
            <p:nvPr/>
          </p:nvCxnSpPr>
          <p:spPr>
            <a:xfrm flipV="1">
              <a:off x="10068032" y="3103627"/>
              <a:ext cx="0" cy="2310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直接箭头连接符 18">
              <a:extLst>
                <a:ext uri="{FF2B5EF4-FFF2-40B4-BE49-F238E27FC236}">
                  <a16:creationId xmlns:a16="http://schemas.microsoft.com/office/drawing/2014/main" id="{09AF8277-D5B4-4C9D-8F36-39FA75453DD0}"/>
                </a:ext>
              </a:extLst>
            </p:cNvPr>
            <p:cNvCxnSpPr/>
            <p:nvPr/>
          </p:nvCxnSpPr>
          <p:spPr>
            <a:xfrm flipV="1">
              <a:off x="10068032" y="2362482"/>
              <a:ext cx="0" cy="2310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直接箭头连接符 19">
              <a:extLst>
                <a:ext uri="{FF2B5EF4-FFF2-40B4-BE49-F238E27FC236}">
                  <a16:creationId xmlns:a16="http://schemas.microsoft.com/office/drawing/2014/main" id="{15BE86E7-6330-4719-A1DE-776A2DCBE06A}"/>
                </a:ext>
              </a:extLst>
            </p:cNvPr>
            <p:cNvCxnSpPr/>
            <p:nvPr/>
          </p:nvCxnSpPr>
          <p:spPr>
            <a:xfrm flipV="1">
              <a:off x="10068032" y="1621337"/>
              <a:ext cx="0" cy="2310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直接箭头连接符 20">
              <a:extLst>
                <a:ext uri="{FF2B5EF4-FFF2-40B4-BE49-F238E27FC236}">
                  <a16:creationId xmlns:a16="http://schemas.microsoft.com/office/drawing/2014/main" id="{27018D15-A6C8-47FC-BA86-A9F2653B4175}"/>
                </a:ext>
              </a:extLst>
            </p:cNvPr>
            <p:cNvCxnSpPr/>
            <p:nvPr/>
          </p:nvCxnSpPr>
          <p:spPr>
            <a:xfrm flipV="1">
              <a:off x="10068032" y="880192"/>
              <a:ext cx="0" cy="2310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直接箭头连接符 21">
              <a:extLst>
                <a:ext uri="{FF2B5EF4-FFF2-40B4-BE49-F238E27FC236}">
                  <a16:creationId xmlns:a16="http://schemas.microsoft.com/office/drawing/2014/main" id="{5ED38650-9A2C-4F0F-9736-94C50D7BA3AC}"/>
                </a:ext>
              </a:extLst>
            </p:cNvPr>
            <p:cNvCxnSpPr>
              <a:cxnSpLocks/>
            </p:cNvCxnSpPr>
            <p:nvPr/>
          </p:nvCxnSpPr>
          <p:spPr>
            <a:xfrm flipV="1">
              <a:off x="10905430" y="5534006"/>
              <a:ext cx="0" cy="3128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直接箭头连接符 24">
              <a:extLst>
                <a:ext uri="{FF2B5EF4-FFF2-40B4-BE49-F238E27FC236}">
                  <a16:creationId xmlns:a16="http://schemas.microsoft.com/office/drawing/2014/main" id="{83E15926-2C50-4480-99C3-A7E11911763B}"/>
                </a:ext>
              </a:extLst>
            </p:cNvPr>
            <p:cNvCxnSpPr>
              <a:cxnSpLocks/>
            </p:cNvCxnSpPr>
            <p:nvPr/>
          </p:nvCxnSpPr>
          <p:spPr>
            <a:xfrm flipV="1">
              <a:off x="10068032" y="4816923"/>
              <a:ext cx="0" cy="20694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直接箭头连接符 26">
              <a:extLst>
                <a:ext uri="{FF2B5EF4-FFF2-40B4-BE49-F238E27FC236}">
                  <a16:creationId xmlns:a16="http://schemas.microsoft.com/office/drawing/2014/main" id="{EF261FE1-F406-45E9-A570-36B20E17304E}"/>
                </a:ext>
              </a:extLst>
            </p:cNvPr>
            <p:cNvCxnSpPr/>
            <p:nvPr/>
          </p:nvCxnSpPr>
          <p:spPr>
            <a:xfrm flipV="1">
              <a:off x="8643493" y="4075779"/>
              <a:ext cx="0" cy="231006"/>
            </a:xfrm>
            <a:prstGeom prst="straightConnector1">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28" name="直接箭头连接符 27">
              <a:extLst>
                <a:ext uri="{FF2B5EF4-FFF2-40B4-BE49-F238E27FC236}">
                  <a16:creationId xmlns:a16="http://schemas.microsoft.com/office/drawing/2014/main" id="{DAA6A8F5-4081-4F5D-BD37-1F22E3DB49F1}"/>
                </a:ext>
              </a:extLst>
            </p:cNvPr>
            <p:cNvCxnSpPr/>
            <p:nvPr/>
          </p:nvCxnSpPr>
          <p:spPr>
            <a:xfrm flipV="1">
              <a:off x="8643493" y="3103627"/>
              <a:ext cx="0" cy="231006"/>
            </a:xfrm>
            <a:prstGeom prst="straightConnector1">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29" name="直接箭头连接符 28">
              <a:extLst>
                <a:ext uri="{FF2B5EF4-FFF2-40B4-BE49-F238E27FC236}">
                  <a16:creationId xmlns:a16="http://schemas.microsoft.com/office/drawing/2014/main" id="{BCAA792E-9659-411D-826A-F0A77B18A8D0}"/>
                </a:ext>
              </a:extLst>
            </p:cNvPr>
            <p:cNvCxnSpPr/>
            <p:nvPr/>
          </p:nvCxnSpPr>
          <p:spPr>
            <a:xfrm flipV="1">
              <a:off x="8643493" y="2362482"/>
              <a:ext cx="0" cy="231006"/>
            </a:xfrm>
            <a:prstGeom prst="straightConnector1">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30" name="直接箭头连接符 29">
              <a:extLst>
                <a:ext uri="{FF2B5EF4-FFF2-40B4-BE49-F238E27FC236}">
                  <a16:creationId xmlns:a16="http://schemas.microsoft.com/office/drawing/2014/main" id="{CBC77B32-6949-4522-91E4-8ED40DC7B120}"/>
                </a:ext>
              </a:extLst>
            </p:cNvPr>
            <p:cNvCxnSpPr/>
            <p:nvPr/>
          </p:nvCxnSpPr>
          <p:spPr>
            <a:xfrm flipV="1">
              <a:off x="8643493" y="1621337"/>
              <a:ext cx="0" cy="231006"/>
            </a:xfrm>
            <a:prstGeom prst="straightConnector1">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31" name="直接箭头连接符 30">
              <a:extLst>
                <a:ext uri="{FF2B5EF4-FFF2-40B4-BE49-F238E27FC236}">
                  <a16:creationId xmlns:a16="http://schemas.microsoft.com/office/drawing/2014/main" id="{FC97ED0E-F03A-4539-955F-8E225DAF5484}"/>
                </a:ext>
              </a:extLst>
            </p:cNvPr>
            <p:cNvCxnSpPr/>
            <p:nvPr/>
          </p:nvCxnSpPr>
          <p:spPr>
            <a:xfrm flipV="1">
              <a:off x="8643493" y="880192"/>
              <a:ext cx="0" cy="231006"/>
            </a:xfrm>
            <a:prstGeom prst="straightConnector1">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32" name="直接箭头连接符 31">
              <a:extLst>
                <a:ext uri="{FF2B5EF4-FFF2-40B4-BE49-F238E27FC236}">
                  <a16:creationId xmlns:a16="http://schemas.microsoft.com/office/drawing/2014/main" id="{B8D5F4BF-F851-49A7-A656-E9F605BEB159}"/>
                </a:ext>
              </a:extLst>
            </p:cNvPr>
            <p:cNvCxnSpPr>
              <a:cxnSpLocks/>
            </p:cNvCxnSpPr>
            <p:nvPr/>
          </p:nvCxnSpPr>
          <p:spPr>
            <a:xfrm flipV="1">
              <a:off x="8643493" y="4816924"/>
              <a:ext cx="0" cy="231005"/>
            </a:xfrm>
            <a:prstGeom prst="straightConnector1">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33" name="直接箭头连接符 32">
              <a:extLst>
                <a:ext uri="{FF2B5EF4-FFF2-40B4-BE49-F238E27FC236}">
                  <a16:creationId xmlns:a16="http://schemas.microsoft.com/office/drawing/2014/main" id="{DBD79C40-A4B3-428D-A040-34E81E2EA3B0}"/>
                </a:ext>
              </a:extLst>
            </p:cNvPr>
            <p:cNvCxnSpPr>
              <a:cxnSpLocks/>
            </p:cNvCxnSpPr>
            <p:nvPr/>
          </p:nvCxnSpPr>
          <p:spPr>
            <a:xfrm flipV="1">
              <a:off x="8248857" y="4816923"/>
              <a:ext cx="0" cy="20694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直接箭头连接符 34">
              <a:extLst>
                <a:ext uri="{FF2B5EF4-FFF2-40B4-BE49-F238E27FC236}">
                  <a16:creationId xmlns:a16="http://schemas.microsoft.com/office/drawing/2014/main" id="{2DEFEC25-6D6B-4448-8FAD-DBA4C52BA2D1}"/>
                </a:ext>
              </a:extLst>
            </p:cNvPr>
            <p:cNvCxnSpPr>
              <a:cxnSpLocks/>
            </p:cNvCxnSpPr>
            <p:nvPr/>
          </p:nvCxnSpPr>
          <p:spPr>
            <a:xfrm flipV="1">
              <a:off x="10501168" y="4816924"/>
              <a:ext cx="0" cy="231005"/>
            </a:xfrm>
            <a:prstGeom prst="straightConnector1">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36" name="直接箭头连接符 35">
              <a:extLst>
                <a:ext uri="{FF2B5EF4-FFF2-40B4-BE49-F238E27FC236}">
                  <a16:creationId xmlns:a16="http://schemas.microsoft.com/office/drawing/2014/main" id="{4228A528-278A-4492-B399-98FB545C1E15}"/>
                </a:ext>
              </a:extLst>
            </p:cNvPr>
            <p:cNvCxnSpPr>
              <a:cxnSpLocks/>
            </p:cNvCxnSpPr>
            <p:nvPr/>
          </p:nvCxnSpPr>
          <p:spPr>
            <a:xfrm flipV="1">
              <a:off x="10510799" y="5534006"/>
              <a:ext cx="0" cy="385532"/>
            </a:xfrm>
            <a:prstGeom prst="straightConnector1">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grpSp>
      <p:sp>
        <p:nvSpPr>
          <p:cNvPr id="40" name="文本框 39">
            <a:extLst>
              <a:ext uri="{FF2B5EF4-FFF2-40B4-BE49-F238E27FC236}">
                <a16:creationId xmlns:a16="http://schemas.microsoft.com/office/drawing/2014/main" id="{5B604DAF-11A4-4F41-91C5-219BCCAEA78E}"/>
              </a:ext>
            </a:extLst>
          </p:cNvPr>
          <p:cNvSpPr txBox="1"/>
          <p:nvPr/>
        </p:nvSpPr>
        <p:spPr>
          <a:xfrm>
            <a:off x="596821" y="1694604"/>
            <a:ext cx="5993299" cy="1687834"/>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物理文件系统</a:t>
            </a:r>
            <a:endParaRPr lang="en-US" altLang="zh-CN" sz="2400" b="1" dirty="0"/>
          </a:p>
          <a:p>
            <a:pPr marL="800089" lvl="1" indent="-342900">
              <a:lnSpc>
                <a:spcPct val="150000"/>
              </a:lnSpc>
              <a:buFont typeface="Wingdings" panose="05000000000000000000" pitchFamily="2" charset="2"/>
              <a:buChar char="Ø"/>
            </a:pPr>
            <a:r>
              <a:rPr lang="zh-CN" altLang="en-US" sz="2400" b="1" dirty="0"/>
              <a:t>把逻辑记录所在的块号转换成实际的物理地址</a:t>
            </a:r>
            <a:endParaRPr lang="en-US" altLang="zh-CN" sz="2400" b="1" dirty="0"/>
          </a:p>
        </p:txBody>
      </p:sp>
      <p:sp>
        <p:nvSpPr>
          <p:cNvPr id="34" name="文本框 33">
            <a:extLst>
              <a:ext uri="{FF2B5EF4-FFF2-40B4-BE49-F238E27FC236}">
                <a16:creationId xmlns:a16="http://schemas.microsoft.com/office/drawing/2014/main" id="{8B31755E-4BC8-4291-AF7A-582D092A5D32}"/>
              </a:ext>
            </a:extLst>
          </p:cNvPr>
          <p:cNvSpPr txBox="1"/>
          <p:nvPr/>
        </p:nvSpPr>
        <p:spPr>
          <a:xfrm>
            <a:off x="600706" y="3449472"/>
            <a:ext cx="5993299" cy="1128899"/>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分配模块</a:t>
            </a:r>
            <a:endParaRPr lang="en-US" altLang="zh-CN" sz="2400" b="1" dirty="0"/>
          </a:p>
          <a:p>
            <a:pPr marL="800089" lvl="1" indent="-342900">
              <a:lnSpc>
                <a:spcPct val="150000"/>
              </a:lnSpc>
              <a:buFont typeface="Wingdings" panose="05000000000000000000" pitchFamily="2" charset="2"/>
              <a:buChar char="Ø"/>
            </a:pPr>
            <a:r>
              <a:rPr lang="zh-CN" altLang="en-US" sz="2400" b="1" dirty="0"/>
              <a:t>空间的分配和回收</a:t>
            </a:r>
            <a:endParaRPr lang="en-US" altLang="zh-CN" sz="2400" b="1" dirty="0"/>
          </a:p>
        </p:txBody>
      </p:sp>
      <p:sp>
        <p:nvSpPr>
          <p:cNvPr id="37" name="文本框 36">
            <a:extLst>
              <a:ext uri="{FF2B5EF4-FFF2-40B4-BE49-F238E27FC236}">
                <a16:creationId xmlns:a16="http://schemas.microsoft.com/office/drawing/2014/main" id="{DDB4BACA-E930-46E9-94CE-3D67B30AE241}"/>
              </a:ext>
            </a:extLst>
          </p:cNvPr>
          <p:cNvSpPr txBox="1"/>
          <p:nvPr/>
        </p:nvSpPr>
        <p:spPr>
          <a:xfrm>
            <a:off x="596820" y="4648216"/>
            <a:ext cx="5993299" cy="2241832"/>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设备管理模块</a:t>
            </a:r>
            <a:endParaRPr lang="en-US" altLang="zh-CN" sz="2400" b="1" dirty="0"/>
          </a:p>
          <a:p>
            <a:pPr marL="800089" lvl="1" indent="-342900">
              <a:lnSpc>
                <a:spcPct val="150000"/>
              </a:lnSpc>
              <a:buFont typeface="Wingdings" panose="05000000000000000000" pitchFamily="2" charset="2"/>
              <a:buChar char="Ø"/>
            </a:pPr>
            <a:r>
              <a:rPr lang="zh-CN" altLang="en-US" sz="2400" b="1" dirty="0"/>
              <a:t>分配设备、分配设备读写应用缓存、磁盘调度、启动设备、处理设备中断、释放缓冲、释放设备等</a:t>
            </a:r>
            <a:endParaRPr lang="en-US" altLang="zh-CN" sz="2400" b="1" dirty="0"/>
          </a:p>
        </p:txBody>
      </p:sp>
    </p:spTree>
    <p:extLst>
      <p:ext uri="{BB962C8B-B14F-4D97-AF65-F5344CB8AC3E}">
        <p14:creationId xmlns:p14="http://schemas.microsoft.com/office/powerpoint/2010/main" val="19615655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基本概念</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177030" y="72410"/>
            <a:ext cx="1822935" cy="369332"/>
          </a:xfrm>
          <a:noFill/>
        </p:spPr>
        <p:txBody>
          <a:bodyPr wrap="none" rtlCol="0">
            <a:spAutoFit/>
          </a:bodyPr>
          <a:lstStyle/>
          <a:p>
            <a:r>
              <a:rPr lang="en-US" altLang="zh-CN" dirty="0"/>
              <a:t>02 </a:t>
            </a:r>
            <a:r>
              <a:rPr lang="zh-CN" altLang="en-US" dirty="0"/>
              <a:t>共享与保护</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312773" y="72410"/>
            <a:ext cx="1566454" cy="369332"/>
          </a:xfrm>
          <a:noFill/>
        </p:spPr>
        <p:txBody>
          <a:bodyPr wrap="square" rtlCol="0">
            <a:spAutoFit/>
          </a:bodyPr>
          <a:lstStyle/>
          <a:p>
            <a:r>
              <a:rPr lang="en-US" altLang="zh-CN" dirty="0">
                <a:solidFill>
                  <a:schemeClr val="bg1"/>
                </a:solidFill>
              </a:rPr>
              <a:t>03 </a:t>
            </a:r>
            <a:r>
              <a:rPr lang="zh-CN" altLang="en-US" dirty="0">
                <a:solidFill>
                  <a:schemeClr val="bg1"/>
                </a:solidFill>
              </a:rPr>
              <a:t>系统实现</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磁盘结构</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磁盘调度算法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2236510" cy="535531"/>
          </a:xfrm>
        </p:spPr>
        <p:txBody>
          <a:bodyPr/>
          <a:lstStyle/>
          <a:p>
            <a:pPr marL="0" indent="0">
              <a:buNone/>
            </a:pPr>
            <a:r>
              <a:rPr lang="zh-CN" altLang="en-US" dirty="0"/>
              <a:t>目录的实现</a:t>
            </a:r>
          </a:p>
        </p:txBody>
      </p:sp>
      <p:sp>
        <p:nvSpPr>
          <p:cNvPr id="40" name="文本框 39">
            <a:extLst>
              <a:ext uri="{FF2B5EF4-FFF2-40B4-BE49-F238E27FC236}">
                <a16:creationId xmlns:a16="http://schemas.microsoft.com/office/drawing/2014/main" id="{5B604DAF-11A4-4F41-91C5-219BCCAEA78E}"/>
              </a:ext>
            </a:extLst>
          </p:cNvPr>
          <p:cNvSpPr txBox="1"/>
          <p:nvPr/>
        </p:nvSpPr>
        <p:spPr>
          <a:xfrm>
            <a:off x="1708110" y="1799971"/>
            <a:ext cx="8775779" cy="3344890"/>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读取文件必须打开目录</a:t>
            </a:r>
            <a:endParaRPr lang="en-US" altLang="zh-CN" sz="2400" b="1" dirty="0"/>
          </a:p>
          <a:p>
            <a:pPr marL="342900" indent="-342900" algn="l">
              <a:lnSpc>
                <a:spcPct val="150000"/>
              </a:lnSpc>
              <a:buFont typeface="Wingdings" panose="05000000000000000000" pitchFamily="2" charset="2"/>
              <a:buChar char="Ø"/>
            </a:pPr>
            <a:r>
              <a:rPr lang="zh-CN" altLang="en-US" sz="2400" b="1" dirty="0"/>
              <a:t>打开文件时，操作系统利用路径名找到相应的目录项</a:t>
            </a:r>
            <a:endParaRPr lang="en-US" altLang="zh-CN" sz="2400" b="1" dirty="0"/>
          </a:p>
          <a:p>
            <a:pPr marL="342900" indent="-342900" algn="l">
              <a:lnSpc>
                <a:spcPct val="150000"/>
              </a:lnSpc>
              <a:buFont typeface="Wingdings" panose="05000000000000000000" pitchFamily="2" charset="2"/>
              <a:buChar char="Ø"/>
            </a:pPr>
            <a:r>
              <a:rPr lang="zh-CN" altLang="en-US" sz="2400" b="1" dirty="0"/>
              <a:t>目录项中提供了查找文件磁盘块所需要的信息</a:t>
            </a:r>
            <a:endParaRPr lang="en-US" altLang="zh-CN" sz="2400" b="1" dirty="0"/>
          </a:p>
          <a:p>
            <a:pPr marL="342900" indent="-342900" algn="l">
              <a:lnSpc>
                <a:spcPct val="150000"/>
              </a:lnSpc>
              <a:buFont typeface="Wingdings" panose="05000000000000000000" pitchFamily="2" charset="2"/>
              <a:buChar char="Ø"/>
            </a:pPr>
            <a:r>
              <a:rPr lang="zh-CN" altLang="en-US" sz="2400" b="1" dirty="0"/>
              <a:t>目录实现的基本方法</a:t>
            </a:r>
            <a:endParaRPr lang="en-US" altLang="zh-CN" sz="2400" b="1" dirty="0"/>
          </a:p>
          <a:p>
            <a:pPr marL="800089" lvl="1" indent="-342900">
              <a:lnSpc>
                <a:spcPct val="150000"/>
              </a:lnSpc>
              <a:buFont typeface="Wingdings" panose="05000000000000000000" pitchFamily="2" charset="2"/>
              <a:buChar char="Ø"/>
            </a:pPr>
            <a:r>
              <a:rPr lang="zh-CN" altLang="en-US" sz="2400" b="1" dirty="0"/>
              <a:t>线性表和哈希表</a:t>
            </a:r>
            <a:endParaRPr lang="en-US" altLang="zh-CN" sz="2400" b="1" dirty="0"/>
          </a:p>
          <a:p>
            <a:pPr marL="800089" lvl="1" indent="-342900">
              <a:lnSpc>
                <a:spcPct val="150000"/>
              </a:lnSpc>
              <a:buFont typeface="Wingdings" panose="05000000000000000000" pitchFamily="2" charset="2"/>
              <a:buChar char="Ø"/>
            </a:pPr>
            <a:r>
              <a:rPr lang="zh-CN" altLang="en-US" sz="2400" b="1" dirty="0"/>
              <a:t>线性表实现对应线性查找，哈希表实现对应散列查找</a:t>
            </a:r>
            <a:endParaRPr lang="en-US" altLang="zh-CN" sz="2400" b="1" dirty="0"/>
          </a:p>
        </p:txBody>
      </p:sp>
    </p:spTree>
    <p:extLst>
      <p:ext uri="{BB962C8B-B14F-4D97-AF65-F5344CB8AC3E}">
        <p14:creationId xmlns:p14="http://schemas.microsoft.com/office/powerpoint/2010/main" val="9236368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基本概念</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177030" y="72410"/>
            <a:ext cx="1822935" cy="369332"/>
          </a:xfrm>
          <a:noFill/>
        </p:spPr>
        <p:txBody>
          <a:bodyPr wrap="none" rtlCol="0">
            <a:spAutoFit/>
          </a:bodyPr>
          <a:lstStyle/>
          <a:p>
            <a:r>
              <a:rPr lang="en-US" altLang="zh-CN" dirty="0"/>
              <a:t>02 </a:t>
            </a:r>
            <a:r>
              <a:rPr lang="zh-CN" altLang="en-US" dirty="0"/>
              <a:t>共享与保护</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312773" y="72410"/>
            <a:ext cx="1566454" cy="369332"/>
          </a:xfrm>
          <a:noFill/>
        </p:spPr>
        <p:txBody>
          <a:bodyPr wrap="square" rtlCol="0">
            <a:spAutoFit/>
          </a:bodyPr>
          <a:lstStyle/>
          <a:p>
            <a:r>
              <a:rPr lang="en-US" altLang="zh-CN" dirty="0">
                <a:solidFill>
                  <a:schemeClr val="bg1"/>
                </a:solidFill>
              </a:rPr>
              <a:t>03 </a:t>
            </a:r>
            <a:r>
              <a:rPr lang="zh-CN" altLang="en-US" dirty="0">
                <a:solidFill>
                  <a:schemeClr val="bg1"/>
                </a:solidFill>
              </a:rPr>
              <a:t>系统实现</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磁盘结构</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磁盘调度算法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1826141" cy="535531"/>
          </a:xfrm>
        </p:spPr>
        <p:txBody>
          <a:bodyPr/>
          <a:lstStyle/>
          <a:p>
            <a:pPr marL="0" indent="0">
              <a:buNone/>
            </a:pPr>
            <a:r>
              <a:rPr lang="zh-CN" altLang="en-US" dirty="0"/>
              <a:t>线性列表</a:t>
            </a:r>
          </a:p>
        </p:txBody>
      </p:sp>
      <p:sp>
        <p:nvSpPr>
          <p:cNvPr id="40" name="文本框 39">
            <a:extLst>
              <a:ext uri="{FF2B5EF4-FFF2-40B4-BE49-F238E27FC236}">
                <a16:creationId xmlns:a16="http://schemas.microsoft.com/office/drawing/2014/main" id="{5B604DAF-11A4-4F41-91C5-219BCCAEA78E}"/>
              </a:ext>
            </a:extLst>
          </p:cNvPr>
          <p:cNvSpPr txBox="1"/>
          <p:nvPr/>
        </p:nvSpPr>
        <p:spPr>
          <a:xfrm>
            <a:off x="1133856" y="1660824"/>
            <a:ext cx="8775779" cy="3903826"/>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实现简单，二维数组（存储文件名，数据块指针）</a:t>
            </a:r>
            <a:endParaRPr lang="en-US" altLang="zh-CN" sz="2400" b="1" dirty="0"/>
          </a:p>
          <a:p>
            <a:pPr marL="342900" indent="-342900" algn="l">
              <a:lnSpc>
                <a:spcPct val="150000"/>
              </a:lnSpc>
              <a:buFont typeface="Wingdings" panose="05000000000000000000" pitchFamily="2" charset="2"/>
              <a:buChar char="Ø"/>
            </a:pPr>
            <a:r>
              <a:rPr lang="zh-CN" altLang="en-US" sz="2400" b="1" dirty="0"/>
              <a:t>创建时</a:t>
            </a:r>
            <a:endParaRPr lang="en-US" altLang="zh-CN" sz="2400" b="1" dirty="0"/>
          </a:p>
          <a:p>
            <a:pPr marL="800089" lvl="1" indent="-342900">
              <a:lnSpc>
                <a:spcPct val="150000"/>
              </a:lnSpc>
              <a:buFont typeface="Wingdings" panose="05000000000000000000" pitchFamily="2" charset="2"/>
              <a:buChar char="Ø"/>
            </a:pPr>
            <a:r>
              <a:rPr lang="zh-CN" altLang="en-US" sz="2400" b="1" dirty="0"/>
              <a:t>查看是否有同名文件，如果没有增加一个目录项</a:t>
            </a:r>
            <a:endParaRPr lang="en-US" altLang="zh-CN" sz="2400" b="1" dirty="0"/>
          </a:p>
          <a:p>
            <a:pPr marL="342900" indent="-342900">
              <a:lnSpc>
                <a:spcPct val="150000"/>
              </a:lnSpc>
              <a:buFont typeface="Wingdings" panose="05000000000000000000" pitchFamily="2" charset="2"/>
              <a:buChar char="Ø"/>
            </a:pPr>
            <a:r>
              <a:rPr lang="zh-CN" altLang="en-US" sz="2400" b="1" dirty="0"/>
              <a:t>删除时</a:t>
            </a:r>
            <a:endParaRPr lang="en-US" altLang="zh-CN" sz="2400" b="1" dirty="0"/>
          </a:p>
          <a:p>
            <a:pPr marL="800089" lvl="1" indent="-342900">
              <a:lnSpc>
                <a:spcPct val="150000"/>
              </a:lnSpc>
              <a:buFont typeface="Wingdings" panose="05000000000000000000" pitchFamily="2" charset="2"/>
              <a:buChar char="Ø"/>
            </a:pPr>
            <a:r>
              <a:rPr lang="zh-CN" altLang="en-US" sz="2400" b="1" dirty="0"/>
              <a:t>根据文件名找到目录项，释放分配的空间</a:t>
            </a:r>
            <a:endParaRPr lang="en-US" altLang="zh-CN" sz="2400" b="1" dirty="0"/>
          </a:p>
          <a:p>
            <a:pPr marL="342900" indent="-342900">
              <a:lnSpc>
                <a:spcPct val="150000"/>
              </a:lnSpc>
              <a:buFont typeface="Wingdings" panose="05000000000000000000" pitchFamily="2" charset="2"/>
              <a:buChar char="Ø"/>
            </a:pPr>
            <a:r>
              <a:rPr lang="zh-CN" altLang="en-US" sz="2400" b="1" dirty="0"/>
              <a:t>目录项重用</a:t>
            </a:r>
            <a:endParaRPr lang="en-US" altLang="zh-CN" sz="2400" b="1" dirty="0"/>
          </a:p>
          <a:p>
            <a:pPr marL="800089" lvl="1" indent="-342900">
              <a:lnSpc>
                <a:spcPct val="150000"/>
              </a:lnSpc>
              <a:buFont typeface="Wingdings" panose="05000000000000000000" pitchFamily="2" charset="2"/>
              <a:buChar char="Ø"/>
            </a:pPr>
            <a:r>
              <a:rPr lang="zh-CN" altLang="en-US" sz="2400" b="1" dirty="0"/>
              <a:t>标记为不再使用，或者将其加入空闲目录项表上</a:t>
            </a:r>
            <a:endParaRPr lang="en-US" altLang="zh-CN" sz="2400" b="1" dirty="0"/>
          </a:p>
        </p:txBody>
      </p:sp>
    </p:spTree>
    <p:extLst>
      <p:ext uri="{BB962C8B-B14F-4D97-AF65-F5344CB8AC3E}">
        <p14:creationId xmlns:p14="http://schemas.microsoft.com/office/powerpoint/2010/main" val="2652281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基本概念</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177030" y="72410"/>
            <a:ext cx="1822935" cy="369332"/>
          </a:xfrm>
          <a:noFill/>
        </p:spPr>
        <p:txBody>
          <a:bodyPr wrap="none" rtlCol="0">
            <a:spAutoFit/>
          </a:bodyPr>
          <a:lstStyle/>
          <a:p>
            <a:r>
              <a:rPr lang="en-US" altLang="zh-CN" dirty="0"/>
              <a:t>02 </a:t>
            </a:r>
            <a:r>
              <a:rPr lang="zh-CN" altLang="en-US" dirty="0"/>
              <a:t>共享与保护</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312773" y="72410"/>
            <a:ext cx="1566454" cy="369332"/>
          </a:xfrm>
          <a:noFill/>
        </p:spPr>
        <p:txBody>
          <a:bodyPr wrap="square" rtlCol="0">
            <a:spAutoFit/>
          </a:bodyPr>
          <a:lstStyle/>
          <a:p>
            <a:r>
              <a:rPr lang="en-US" altLang="zh-CN" dirty="0">
                <a:solidFill>
                  <a:schemeClr val="bg1"/>
                </a:solidFill>
              </a:rPr>
              <a:t>03 </a:t>
            </a:r>
            <a:r>
              <a:rPr lang="zh-CN" altLang="en-US" dirty="0">
                <a:solidFill>
                  <a:schemeClr val="bg1"/>
                </a:solidFill>
              </a:rPr>
              <a:t>系统实现</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磁盘结构</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磁盘调度算法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1415772" cy="535531"/>
          </a:xfrm>
        </p:spPr>
        <p:txBody>
          <a:bodyPr/>
          <a:lstStyle/>
          <a:p>
            <a:pPr marL="0" indent="0">
              <a:buNone/>
            </a:pPr>
            <a:r>
              <a:rPr lang="zh-CN" altLang="en-US" dirty="0"/>
              <a:t>哈希表</a:t>
            </a:r>
          </a:p>
        </p:txBody>
      </p:sp>
      <p:sp>
        <p:nvSpPr>
          <p:cNvPr id="40" name="文本框 39">
            <a:extLst>
              <a:ext uri="{FF2B5EF4-FFF2-40B4-BE49-F238E27FC236}">
                <a16:creationId xmlns:a16="http://schemas.microsoft.com/office/drawing/2014/main" id="{5B604DAF-11A4-4F41-91C5-219BCCAEA78E}"/>
              </a:ext>
            </a:extLst>
          </p:cNvPr>
          <p:cNvSpPr txBox="1"/>
          <p:nvPr/>
        </p:nvSpPr>
        <p:spPr>
          <a:xfrm>
            <a:off x="1133856" y="1660824"/>
            <a:ext cx="9550709" cy="2790892"/>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根据文件名得到一个值，并返回一个指向线性列表中元素的指针</a:t>
            </a:r>
            <a:endParaRPr lang="en-US" altLang="zh-CN" sz="2400" b="1" dirty="0"/>
          </a:p>
          <a:p>
            <a:pPr marL="342900" indent="-342900" algn="l">
              <a:lnSpc>
                <a:spcPct val="150000"/>
              </a:lnSpc>
              <a:buFont typeface="Wingdings" panose="05000000000000000000" pitchFamily="2" charset="2"/>
              <a:buChar char="Ø"/>
            </a:pPr>
            <a:r>
              <a:rPr lang="zh-CN" altLang="en-US" sz="2400" b="1" dirty="0"/>
              <a:t>优点：</a:t>
            </a:r>
            <a:endParaRPr lang="en-US" altLang="zh-CN" sz="2400" b="1" dirty="0"/>
          </a:p>
          <a:p>
            <a:pPr marL="800089" lvl="1" indent="-342900">
              <a:lnSpc>
                <a:spcPct val="150000"/>
              </a:lnSpc>
              <a:buFont typeface="Wingdings" panose="05000000000000000000" pitchFamily="2" charset="2"/>
              <a:buChar char="Ø"/>
            </a:pPr>
            <a:r>
              <a:rPr lang="zh-CN" altLang="en-US" sz="2400" b="1" dirty="0"/>
              <a:t>查找迅速</a:t>
            </a:r>
            <a:endParaRPr lang="en-US" altLang="zh-CN" sz="2400" b="1" dirty="0"/>
          </a:p>
          <a:p>
            <a:pPr marL="800089" lvl="1" indent="-342900">
              <a:lnSpc>
                <a:spcPct val="150000"/>
              </a:lnSpc>
              <a:buFont typeface="Wingdings" panose="05000000000000000000" pitchFamily="2" charset="2"/>
              <a:buChar char="Ø"/>
            </a:pPr>
            <a:r>
              <a:rPr lang="zh-CN" altLang="en-US" sz="2400" b="1" dirty="0"/>
              <a:t>插入删除比较简单</a:t>
            </a:r>
            <a:endParaRPr lang="en-US" altLang="zh-CN" sz="2400" b="1" dirty="0"/>
          </a:p>
          <a:p>
            <a:pPr marL="800089" lvl="1" indent="-342900">
              <a:lnSpc>
                <a:spcPct val="150000"/>
              </a:lnSpc>
              <a:buFont typeface="Wingdings" panose="05000000000000000000" pitchFamily="2" charset="2"/>
              <a:buChar char="Ø"/>
            </a:pPr>
            <a:r>
              <a:rPr lang="zh-CN" altLang="en-US" sz="2400" b="1" dirty="0"/>
              <a:t>注意避免冲突</a:t>
            </a:r>
            <a:endParaRPr lang="en-US" altLang="zh-CN" sz="2400" b="1" dirty="0"/>
          </a:p>
        </p:txBody>
      </p:sp>
      <p:sp>
        <p:nvSpPr>
          <p:cNvPr id="9" name="文本框 8">
            <a:extLst>
              <a:ext uri="{FF2B5EF4-FFF2-40B4-BE49-F238E27FC236}">
                <a16:creationId xmlns:a16="http://schemas.microsoft.com/office/drawing/2014/main" id="{D5407DC5-BE80-42E2-ACDD-E64AE6323A79}"/>
              </a:ext>
            </a:extLst>
          </p:cNvPr>
          <p:cNvSpPr txBox="1"/>
          <p:nvPr/>
        </p:nvSpPr>
        <p:spPr>
          <a:xfrm>
            <a:off x="1133856" y="4746272"/>
            <a:ext cx="9550709" cy="1682897"/>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目录是一种特殊的文件，目录查询是在通过在磁盘上反复搜索实现的，需要不断的进行</a:t>
            </a:r>
            <a:r>
              <a:rPr lang="en-US" altLang="zh-CN" sz="2400" b="1" dirty="0"/>
              <a:t>IO</a:t>
            </a:r>
            <a:r>
              <a:rPr lang="zh-CN" altLang="en-US" sz="2400" b="1" dirty="0"/>
              <a:t>操作，为了减小开销，应把目录复制到内存</a:t>
            </a:r>
            <a:endParaRPr lang="en-US" altLang="zh-CN" sz="2400" b="1" dirty="0"/>
          </a:p>
          <a:p>
            <a:pPr marL="342900" indent="-342900" algn="l">
              <a:lnSpc>
                <a:spcPct val="150000"/>
              </a:lnSpc>
              <a:buFont typeface="Wingdings" panose="05000000000000000000" pitchFamily="2" charset="2"/>
              <a:buChar char="Ø"/>
            </a:pPr>
            <a:r>
              <a:rPr lang="zh-CN" altLang="en-US" sz="2400" b="1" dirty="0"/>
              <a:t>从而降低磁盘操作次数，提高系统速度</a:t>
            </a:r>
            <a:endParaRPr lang="en-US" altLang="zh-CN" sz="2400" b="1" dirty="0"/>
          </a:p>
        </p:txBody>
      </p:sp>
    </p:spTree>
    <p:extLst>
      <p:ext uri="{BB962C8B-B14F-4D97-AF65-F5344CB8AC3E}">
        <p14:creationId xmlns:p14="http://schemas.microsoft.com/office/powerpoint/2010/main" val="1341584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p:spPr>
        <p:txBody>
          <a:bodyPr/>
          <a:lstStyle/>
          <a:p>
            <a:r>
              <a:rPr lang="en-US" altLang="zh-CN" dirty="0"/>
              <a:t>01 </a:t>
            </a:r>
            <a:r>
              <a:rPr lang="zh-CN" altLang="en-US" dirty="0"/>
              <a:t>基本概念</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177030" y="72410"/>
            <a:ext cx="1822935" cy="369332"/>
          </a:xfrm>
        </p:spPr>
        <p:txBody>
          <a:bodyPr/>
          <a:lstStyle/>
          <a:p>
            <a:r>
              <a:rPr lang="en-US" altLang="zh-CN" dirty="0"/>
              <a:t>02 </a:t>
            </a:r>
            <a:r>
              <a:rPr lang="zh-CN" altLang="en-US" dirty="0"/>
              <a:t>共享与保护</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312773" y="72410"/>
            <a:ext cx="1566454" cy="369332"/>
          </a:xfrm>
        </p:spPr>
        <p:txBody>
          <a:bodyPr/>
          <a:lstStyle/>
          <a:p>
            <a:r>
              <a:rPr lang="en-US" altLang="zh-CN" dirty="0"/>
              <a:t>03 </a:t>
            </a:r>
            <a:r>
              <a:rPr lang="zh-CN" altLang="en-US" dirty="0"/>
              <a:t>系统实现</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磁盘结构</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磁盘调度算法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3057247" cy="535531"/>
          </a:xfrm>
        </p:spPr>
        <p:txBody>
          <a:bodyPr/>
          <a:lstStyle/>
          <a:p>
            <a:pPr marL="0" indent="0">
              <a:buNone/>
            </a:pPr>
            <a:r>
              <a:rPr lang="zh-CN" altLang="en-US" dirty="0"/>
              <a:t>文件系统的功能</a:t>
            </a:r>
          </a:p>
        </p:txBody>
      </p:sp>
      <p:grpSp>
        <p:nvGrpSpPr>
          <p:cNvPr id="10" name="组合 9">
            <a:extLst>
              <a:ext uri="{FF2B5EF4-FFF2-40B4-BE49-F238E27FC236}">
                <a16:creationId xmlns:a16="http://schemas.microsoft.com/office/drawing/2014/main" id="{E8CC76C4-907E-41C7-8185-58989A66497F}"/>
              </a:ext>
            </a:extLst>
          </p:cNvPr>
          <p:cNvGrpSpPr/>
          <p:nvPr/>
        </p:nvGrpSpPr>
        <p:grpSpPr>
          <a:xfrm>
            <a:off x="1421121" y="1447466"/>
            <a:ext cx="10615349" cy="1766061"/>
            <a:chOff x="1421121" y="1679991"/>
            <a:chExt cx="10615349" cy="1766061"/>
          </a:xfrm>
        </p:grpSpPr>
        <p:grpSp>
          <p:nvGrpSpPr>
            <p:cNvPr id="11" name="组合 10">
              <a:extLst>
                <a:ext uri="{FF2B5EF4-FFF2-40B4-BE49-F238E27FC236}">
                  <a16:creationId xmlns:a16="http://schemas.microsoft.com/office/drawing/2014/main" id="{B8B8DCA6-95B7-4589-A376-961CECF8BDC1}"/>
                </a:ext>
              </a:extLst>
            </p:cNvPr>
            <p:cNvGrpSpPr/>
            <p:nvPr/>
          </p:nvGrpSpPr>
          <p:grpSpPr>
            <a:xfrm>
              <a:off x="1421121" y="1733676"/>
              <a:ext cx="867545" cy="1113915"/>
              <a:chOff x="611284" y="1140944"/>
              <a:chExt cx="867545" cy="1113915"/>
            </a:xfrm>
          </p:grpSpPr>
          <p:sp>
            <p:nvSpPr>
              <p:cNvPr id="14" name="文本框 13">
                <a:extLst>
                  <a:ext uri="{FF2B5EF4-FFF2-40B4-BE49-F238E27FC236}">
                    <a16:creationId xmlns:a16="http://schemas.microsoft.com/office/drawing/2014/main" id="{DF3A5297-BB72-4EC6-B7EB-DC3AEBE8A7C7}"/>
                  </a:ext>
                </a:extLst>
              </p:cNvPr>
              <p:cNvSpPr txBox="1"/>
              <p:nvPr/>
            </p:nvSpPr>
            <p:spPr>
              <a:xfrm>
                <a:off x="611284" y="1184226"/>
                <a:ext cx="867545" cy="830997"/>
              </a:xfrm>
              <a:prstGeom prst="rect">
                <a:avLst/>
              </a:prstGeom>
              <a:noFill/>
            </p:spPr>
            <p:txBody>
              <a:bodyPr wrap="none" rtlCol="0">
                <a:spAutoFit/>
              </a:bodyPr>
              <a:lstStyle/>
              <a:p>
                <a:r>
                  <a:rPr lang="en-US" altLang="zh-CN" sz="4800" dirty="0">
                    <a:solidFill>
                      <a:schemeClr val="accent1">
                        <a:lumMod val="50000"/>
                      </a:schemeClr>
                    </a:solidFill>
                  </a:rPr>
                  <a:t>01</a:t>
                </a:r>
                <a:endParaRPr lang="zh-CN" altLang="en-US" sz="4800" dirty="0">
                  <a:solidFill>
                    <a:schemeClr val="accent1">
                      <a:lumMod val="50000"/>
                    </a:schemeClr>
                  </a:solidFill>
                </a:endParaRPr>
              </a:p>
            </p:txBody>
          </p:sp>
          <p:grpSp>
            <p:nvGrpSpPr>
              <p:cNvPr id="15" name="组合 14">
                <a:extLst>
                  <a:ext uri="{FF2B5EF4-FFF2-40B4-BE49-F238E27FC236}">
                    <a16:creationId xmlns:a16="http://schemas.microsoft.com/office/drawing/2014/main" id="{8F132C86-971D-44D3-8ADD-BA15C6463048}"/>
                  </a:ext>
                </a:extLst>
              </p:cNvPr>
              <p:cNvGrpSpPr/>
              <p:nvPr/>
            </p:nvGrpSpPr>
            <p:grpSpPr>
              <a:xfrm rot="11641273">
                <a:off x="1162079" y="1140944"/>
                <a:ext cx="246536" cy="1113915"/>
                <a:chOff x="45152" y="1030049"/>
                <a:chExt cx="1125730" cy="5086382"/>
              </a:xfrm>
            </p:grpSpPr>
            <p:cxnSp>
              <p:nvCxnSpPr>
                <p:cNvPr id="16" name="直接连接符 15">
                  <a:extLst>
                    <a:ext uri="{FF2B5EF4-FFF2-40B4-BE49-F238E27FC236}">
                      <a16:creationId xmlns:a16="http://schemas.microsoft.com/office/drawing/2014/main" id="{83396762-8FD2-4238-8BFE-9620A838F71C}"/>
                    </a:ext>
                  </a:extLst>
                </p:cNvPr>
                <p:cNvCxnSpPr/>
                <p:nvPr/>
              </p:nvCxnSpPr>
              <p:spPr>
                <a:xfrm flipH="1">
                  <a:off x="121023" y="2060905"/>
                  <a:ext cx="1049859" cy="405552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矩形 16">
                  <a:extLst>
                    <a:ext uri="{FF2B5EF4-FFF2-40B4-BE49-F238E27FC236}">
                      <a16:creationId xmlns:a16="http://schemas.microsoft.com/office/drawing/2014/main" id="{47D277D0-71E8-4FAF-899E-7BDAECE1A4FD}"/>
                    </a:ext>
                  </a:extLst>
                </p:cNvPr>
                <p:cNvSpPr/>
                <p:nvPr/>
              </p:nvSpPr>
              <p:spPr>
                <a:xfrm rot="865294">
                  <a:off x="45152" y="1030049"/>
                  <a:ext cx="719659" cy="50725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p>
              </p:txBody>
            </p:sp>
          </p:grpSp>
        </p:grpSp>
        <p:sp>
          <p:nvSpPr>
            <p:cNvPr id="12" name="矩形 11">
              <a:extLst>
                <a:ext uri="{FF2B5EF4-FFF2-40B4-BE49-F238E27FC236}">
                  <a16:creationId xmlns:a16="http://schemas.microsoft.com/office/drawing/2014/main" id="{3B6FB8A7-01B8-4A4C-86B7-B131A4E56CC8}"/>
                </a:ext>
              </a:extLst>
            </p:cNvPr>
            <p:cNvSpPr/>
            <p:nvPr/>
          </p:nvSpPr>
          <p:spPr>
            <a:xfrm>
              <a:off x="2322184" y="1679991"/>
              <a:ext cx="3057247" cy="596510"/>
            </a:xfrm>
            <a:prstGeom prst="rect">
              <a:avLst/>
            </a:prstGeom>
          </p:spPr>
          <p:txBody>
            <a:bodyPr wrap="none">
              <a:spAutoFit/>
            </a:bodyPr>
            <a:lstStyle/>
            <a:p>
              <a:pPr lvl="0">
                <a:lnSpc>
                  <a:spcPct val="130000"/>
                </a:lnSpc>
              </a:pPr>
              <a:r>
                <a:rPr lang="zh-CN" altLang="en-US" sz="2800" b="1" dirty="0">
                  <a:solidFill>
                    <a:schemeClr val="accent1">
                      <a:lumMod val="50000"/>
                    </a:schemeClr>
                  </a:solidFill>
                </a:rPr>
                <a:t>分配文件磁盘空间</a:t>
              </a:r>
              <a:endParaRPr lang="en-US" altLang="zh-CN" sz="2800" b="1" dirty="0">
                <a:solidFill>
                  <a:schemeClr val="accent1">
                    <a:lumMod val="50000"/>
                  </a:schemeClr>
                </a:solidFill>
              </a:endParaRPr>
            </a:p>
          </p:txBody>
        </p:sp>
        <p:sp>
          <p:nvSpPr>
            <p:cNvPr id="13" name="矩形 12">
              <a:extLst>
                <a:ext uri="{FF2B5EF4-FFF2-40B4-BE49-F238E27FC236}">
                  <a16:creationId xmlns:a16="http://schemas.microsoft.com/office/drawing/2014/main" id="{3BF5D45B-9DD3-42C8-B1DB-965225B0E0D7}"/>
                </a:ext>
              </a:extLst>
            </p:cNvPr>
            <p:cNvSpPr/>
            <p:nvPr/>
          </p:nvSpPr>
          <p:spPr>
            <a:xfrm>
              <a:off x="2519937" y="2276501"/>
              <a:ext cx="9516533" cy="1169551"/>
            </a:xfrm>
            <a:prstGeom prst="rect">
              <a:avLst/>
            </a:prstGeom>
          </p:spPr>
          <p:txBody>
            <a:bodyPr wrap="square">
              <a:spAutoFit/>
            </a:bodyPr>
            <a:lstStyle/>
            <a:p>
              <a:pPr marL="285750" indent="-285750">
                <a:spcBef>
                  <a:spcPts val="600"/>
                </a:spcBef>
                <a:buFont typeface="Arial" panose="020B0604020202020204" pitchFamily="34" charset="0"/>
                <a:buChar char="•"/>
              </a:pPr>
              <a:r>
                <a:rPr lang="zh-CN" altLang="en-US" sz="2000" b="1" dirty="0"/>
                <a:t>管理文件块（位置和顺序）</a:t>
              </a:r>
              <a:endParaRPr lang="en-US" altLang="zh-CN" sz="2000" b="1" dirty="0"/>
            </a:p>
            <a:p>
              <a:pPr marL="285750" indent="-285750">
                <a:spcBef>
                  <a:spcPts val="600"/>
                </a:spcBef>
                <a:buFont typeface="Arial" panose="020B0604020202020204" pitchFamily="34" charset="0"/>
                <a:buChar char="•"/>
              </a:pPr>
              <a:r>
                <a:rPr lang="zh-CN" altLang="en-US" sz="2000" b="1" dirty="0"/>
                <a:t>管理空闲空间（位置）</a:t>
              </a:r>
              <a:endParaRPr lang="en-US" altLang="zh-CN" sz="2000" b="1" dirty="0"/>
            </a:p>
            <a:p>
              <a:pPr marL="285750" indent="-285750">
                <a:spcBef>
                  <a:spcPts val="600"/>
                </a:spcBef>
                <a:buFont typeface="Arial" panose="020B0604020202020204" pitchFamily="34" charset="0"/>
                <a:buChar char="•"/>
              </a:pPr>
              <a:r>
                <a:rPr lang="zh-CN" altLang="en-US" sz="2000" b="1" dirty="0"/>
                <a:t>分配算法（策略）</a:t>
              </a:r>
            </a:p>
          </p:txBody>
        </p:sp>
      </p:grpSp>
      <p:grpSp>
        <p:nvGrpSpPr>
          <p:cNvPr id="18" name="组合 17">
            <a:extLst>
              <a:ext uri="{FF2B5EF4-FFF2-40B4-BE49-F238E27FC236}">
                <a16:creationId xmlns:a16="http://schemas.microsoft.com/office/drawing/2014/main" id="{FFC7A67E-AFD5-45A2-ABE5-A97A51A410D0}"/>
              </a:ext>
            </a:extLst>
          </p:cNvPr>
          <p:cNvGrpSpPr/>
          <p:nvPr/>
        </p:nvGrpSpPr>
        <p:grpSpPr>
          <a:xfrm>
            <a:off x="1421121" y="3282225"/>
            <a:ext cx="10615349" cy="1766061"/>
            <a:chOff x="1421121" y="1679991"/>
            <a:chExt cx="10615349" cy="1766061"/>
          </a:xfrm>
        </p:grpSpPr>
        <p:grpSp>
          <p:nvGrpSpPr>
            <p:cNvPr id="19" name="组合 18">
              <a:extLst>
                <a:ext uri="{FF2B5EF4-FFF2-40B4-BE49-F238E27FC236}">
                  <a16:creationId xmlns:a16="http://schemas.microsoft.com/office/drawing/2014/main" id="{F9833A76-B0BB-4385-9C46-D68AB5544970}"/>
                </a:ext>
              </a:extLst>
            </p:cNvPr>
            <p:cNvGrpSpPr/>
            <p:nvPr/>
          </p:nvGrpSpPr>
          <p:grpSpPr>
            <a:xfrm>
              <a:off x="1421121" y="1733676"/>
              <a:ext cx="867545" cy="1113915"/>
              <a:chOff x="611284" y="1140944"/>
              <a:chExt cx="867545" cy="1113915"/>
            </a:xfrm>
          </p:grpSpPr>
          <p:sp>
            <p:nvSpPr>
              <p:cNvPr id="22" name="文本框 21">
                <a:extLst>
                  <a:ext uri="{FF2B5EF4-FFF2-40B4-BE49-F238E27FC236}">
                    <a16:creationId xmlns:a16="http://schemas.microsoft.com/office/drawing/2014/main" id="{BA7A302B-8A6D-4112-BB9E-ACADC72A88F2}"/>
                  </a:ext>
                </a:extLst>
              </p:cNvPr>
              <p:cNvSpPr txBox="1"/>
              <p:nvPr/>
            </p:nvSpPr>
            <p:spPr>
              <a:xfrm>
                <a:off x="611284" y="1184226"/>
                <a:ext cx="867545" cy="830997"/>
              </a:xfrm>
              <a:prstGeom prst="rect">
                <a:avLst/>
              </a:prstGeom>
              <a:noFill/>
            </p:spPr>
            <p:txBody>
              <a:bodyPr wrap="none" rtlCol="0">
                <a:spAutoFit/>
              </a:bodyPr>
              <a:lstStyle/>
              <a:p>
                <a:r>
                  <a:rPr lang="en-US" altLang="zh-CN" sz="4800" dirty="0">
                    <a:solidFill>
                      <a:schemeClr val="accent1">
                        <a:lumMod val="50000"/>
                      </a:schemeClr>
                    </a:solidFill>
                  </a:rPr>
                  <a:t>02</a:t>
                </a:r>
                <a:endParaRPr lang="zh-CN" altLang="en-US" sz="4800" dirty="0">
                  <a:solidFill>
                    <a:schemeClr val="accent1">
                      <a:lumMod val="50000"/>
                    </a:schemeClr>
                  </a:solidFill>
                </a:endParaRPr>
              </a:p>
            </p:txBody>
          </p:sp>
          <p:grpSp>
            <p:nvGrpSpPr>
              <p:cNvPr id="23" name="组合 22">
                <a:extLst>
                  <a:ext uri="{FF2B5EF4-FFF2-40B4-BE49-F238E27FC236}">
                    <a16:creationId xmlns:a16="http://schemas.microsoft.com/office/drawing/2014/main" id="{D46478EA-B405-410E-AC8B-78CB56A11EE5}"/>
                  </a:ext>
                </a:extLst>
              </p:cNvPr>
              <p:cNvGrpSpPr/>
              <p:nvPr/>
            </p:nvGrpSpPr>
            <p:grpSpPr>
              <a:xfrm rot="11641273">
                <a:off x="1162079" y="1140944"/>
                <a:ext cx="246536" cy="1113915"/>
                <a:chOff x="45152" y="1030049"/>
                <a:chExt cx="1125730" cy="5086382"/>
              </a:xfrm>
            </p:grpSpPr>
            <p:cxnSp>
              <p:nvCxnSpPr>
                <p:cNvPr id="24" name="直接连接符 23">
                  <a:extLst>
                    <a:ext uri="{FF2B5EF4-FFF2-40B4-BE49-F238E27FC236}">
                      <a16:creationId xmlns:a16="http://schemas.microsoft.com/office/drawing/2014/main" id="{7715FCDB-BB58-4112-A6DE-527582203ABF}"/>
                    </a:ext>
                  </a:extLst>
                </p:cNvPr>
                <p:cNvCxnSpPr/>
                <p:nvPr/>
              </p:nvCxnSpPr>
              <p:spPr>
                <a:xfrm flipH="1">
                  <a:off x="121023" y="2060905"/>
                  <a:ext cx="1049859" cy="405552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5" name="矩形 24">
                  <a:extLst>
                    <a:ext uri="{FF2B5EF4-FFF2-40B4-BE49-F238E27FC236}">
                      <a16:creationId xmlns:a16="http://schemas.microsoft.com/office/drawing/2014/main" id="{A6539429-74C8-4FA1-A923-1BFF5885759D}"/>
                    </a:ext>
                  </a:extLst>
                </p:cNvPr>
                <p:cNvSpPr/>
                <p:nvPr/>
              </p:nvSpPr>
              <p:spPr>
                <a:xfrm rot="865294">
                  <a:off x="45152" y="1030049"/>
                  <a:ext cx="719659" cy="50725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p>
              </p:txBody>
            </p:sp>
          </p:grpSp>
        </p:grpSp>
        <p:sp>
          <p:nvSpPr>
            <p:cNvPr id="20" name="矩形 19">
              <a:extLst>
                <a:ext uri="{FF2B5EF4-FFF2-40B4-BE49-F238E27FC236}">
                  <a16:creationId xmlns:a16="http://schemas.microsoft.com/office/drawing/2014/main" id="{E4DDF918-EAB8-40DC-ADAE-6956DB738905}"/>
                </a:ext>
              </a:extLst>
            </p:cNvPr>
            <p:cNvSpPr/>
            <p:nvPr/>
          </p:nvSpPr>
          <p:spPr>
            <a:xfrm>
              <a:off x="2322184" y="1679991"/>
              <a:ext cx="2339102" cy="596510"/>
            </a:xfrm>
            <a:prstGeom prst="rect">
              <a:avLst/>
            </a:prstGeom>
          </p:spPr>
          <p:txBody>
            <a:bodyPr wrap="none">
              <a:spAutoFit/>
            </a:bodyPr>
            <a:lstStyle/>
            <a:p>
              <a:pPr lvl="0">
                <a:lnSpc>
                  <a:spcPct val="130000"/>
                </a:lnSpc>
              </a:pPr>
              <a:r>
                <a:rPr lang="zh-CN" altLang="en-US" sz="2800" b="1" dirty="0">
                  <a:solidFill>
                    <a:schemeClr val="accent1">
                      <a:lumMod val="50000"/>
                    </a:schemeClr>
                  </a:solidFill>
                </a:rPr>
                <a:t>管理文件集合</a:t>
              </a:r>
              <a:endParaRPr lang="en-US" altLang="zh-CN" sz="2800" b="1" dirty="0">
                <a:solidFill>
                  <a:schemeClr val="accent1">
                    <a:lumMod val="50000"/>
                  </a:schemeClr>
                </a:solidFill>
              </a:endParaRPr>
            </a:p>
          </p:txBody>
        </p:sp>
        <p:sp>
          <p:nvSpPr>
            <p:cNvPr id="21" name="矩形 20">
              <a:extLst>
                <a:ext uri="{FF2B5EF4-FFF2-40B4-BE49-F238E27FC236}">
                  <a16:creationId xmlns:a16="http://schemas.microsoft.com/office/drawing/2014/main" id="{A5AA77CB-021F-4769-9928-B6C54247BCE6}"/>
                </a:ext>
              </a:extLst>
            </p:cNvPr>
            <p:cNvSpPr/>
            <p:nvPr/>
          </p:nvSpPr>
          <p:spPr>
            <a:xfrm>
              <a:off x="2519937" y="2276501"/>
              <a:ext cx="9516533" cy="1169551"/>
            </a:xfrm>
            <a:prstGeom prst="rect">
              <a:avLst/>
            </a:prstGeom>
          </p:spPr>
          <p:txBody>
            <a:bodyPr wrap="square">
              <a:spAutoFit/>
            </a:bodyPr>
            <a:lstStyle/>
            <a:p>
              <a:pPr marL="285750" indent="-285750">
                <a:spcBef>
                  <a:spcPts val="600"/>
                </a:spcBef>
                <a:buFont typeface="Arial" panose="020B0604020202020204" pitchFamily="34" charset="0"/>
                <a:buChar char="•"/>
              </a:pPr>
              <a:r>
                <a:rPr lang="zh-CN" altLang="en-US" sz="2000" b="1" dirty="0"/>
                <a:t>定位：文件及其内容</a:t>
              </a:r>
              <a:endParaRPr lang="en-US" altLang="zh-CN" sz="2000" b="1" dirty="0"/>
            </a:p>
            <a:p>
              <a:pPr marL="285750" indent="-285750">
                <a:spcBef>
                  <a:spcPts val="600"/>
                </a:spcBef>
                <a:buFont typeface="Arial" panose="020B0604020202020204" pitchFamily="34" charset="0"/>
                <a:buChar char="•"/>
              </a:pPr>
              <a:r>
                <a:rPr lang="zh-CN" altLang="en-US" sz="2000" b="1" dirty="0"/>
                <a:t>命名：通过名字查找文件</a:t>
              </a:r>
              <a:endParaRPr lang="en-US" altLang="zh-CN" sz="2000" b="1" dirty="0"/>
            </a:p>
            <a:p>
              <a:pPr marL="285750" indent="-285750">
                <a:spcBef>
                  <a:spcPts val="600"/>
                </a:spcBef>
                <a:buFont typeface="Arial" panose="020B0604020202020204" pitchFamily="34" charset="0"/>
                <a:buChar char="•"/>
              </a:pPr>
              <a:r>
                <a:rPr lang="zh-CN" altLang="en-US" sz="2000" b="1" dirty="0"/>
                <a:t>文件系统结构：文件组织方式</a:t>
              </a:r>
            </a:p>
          </p:txBody>
        </p:sp>
      </p:grpSp>
      <p:grpSp>
        <p:nvGrpSpPr>
          <p:cNvPr id="26" name="组合 25">
            <a:extLst>
              <a:ext uri="{FF2B5EF4-FFF2-40B4-BE49-F238E27FC236}">
                <a16:creationId xmlns:a16="http://schemas.microsoft.com/office/drawing/2014/main" id="{13A444E5-4515-4FCE-8A17-5796FACDAE23}"/>
              </a:ext>
            </a:extLst>
          </p:cNvPr>
          <p:cNvGrpSpPr/>
          <p:nvPr/>
        </p:nvGrpSpPr>
        <p:grpSpPr>
          <a:xfrm>
            <a:off x="1421121" y="5023350"/>
            <a:ext cx="10615349" cy="1381340"/>
            <a:chOff x="1421121" y="1679991"/>
            <a:chExt cx="10615349" cy="1381340"/>
          </a:xfrm>
        </p:grpSpPr>
        <p:grpSp>
          <p:nvGrpSpPr>
            <p:cNvPr id="27" name="组合 26">
              <a:extLst>
                <a:ext uri="{FF2B5EF4-FFF2-40B4-BE49-F238E27FC236}">
                  <a16:creationId xmlns:a16="http://schemas.microsoft.com/office/drawing/2014/main" id="{BFACDF2E-C83F-416D-87CE-8FC395D2ED90}"/>
                </a:ext>
              </a:extLst>
            </p:cNvPr>
            <p:cNvGrpSpPr/>
            <p:nvPr/>
          </p:nvGrpSpPr>
          <p:grpSpPr>
            <a:xfrm>
              <a:off x="1421121" y="1733676"/>
              <a:ext cx="867545" cy="1113915"/>
              <a:chOff x="611284" y="1140944"/>
              <a:chExt cx="867545" cy="1113915"/>
            </a:xfrm>
          </p:grpSpPr>
          <p:sp>
            <p:nvSpPr>
              <p:cNvPr id="30" name="文本框 29">
                <a:extLst>
                  <a:ext uri="{FF2B5EF4-FFF2-40B4-BE49-F238E27FC236}">
                    <a16:creationId xmlns:a16="http://schemas.microsoft.com/office/drawing/2014/main" id="{6905D165-6719-40C2-9736-0C854B3D7B0D}"/>
                  </a:ext>
                </a:extLst>
              </p:cNvPr>
              <p:cNvSpPr txBox="1"/>
              <p:nvPr/>
            </p:nvSpPr>
            <p:spPr>
              <a:xfrm>
                <a:off x="611284" y="1184226"/>
                <a:ext cx="867545" cy="830997"/>
              </a:xfrm>
              <a:prstGeom prst="rect">
                <a:avLst/>
              </a:prstGeom>
              <a:noFill/>
            </p:spPr>
            <p:txBody>
              <a:bodyPr wrap="none" rtlCol="0">
                <a:spAutoFit/>
              </a:bodyPr>
              <a:lstStyle/>
              <a:p>
                <a:r>
                  <a:rPr lang="en-US" altLang="zh-CN" sz="4800" dirty="0">
                    <a:solidFill>
                      <a:schemeClr val="accent1">
                        <a:lumMod val="50000"/>
                      </a:schemeClr>
                    </a:solidFill>
                  </a:rPr>
                  <a:t>03</a:t>
                </a:r>
                <a:endParaRPr lang="zh-CN" altLang="en-US" sz="4800" dirty="0">
                  <a:solidFill>
                    <a:schemeClr val="accent1">
                      <a:lumMod val="50000"/>
                    </a:schemeClr>
                  </a:solidFill>
                </a:endParaRPr>
              </a:p>
            </p:txBody>
          </p:sp>
          <p:grpSp>
            <p:nvGrpSpPr>
              <p:cNvPr id="31" name="组合 30">
                <a:extLst>
                  <a:ext uri="{FF2B5EF4-FFF2-40B4-BE49-F238E27FC236}">
                    <a16:creationId xmlns:a16="http://schemas.microsoft.com/office/drawing/2014/main" id="{459C6C02-4025-4184-9FE9-99F30EF837CA}"/>
                  </a:ext>
                </a:extLst>
              </p:cNvPr>
              <p:cNvGrpSpPr/>
              <p:nvPr/>
            </p:nvGrpSpPr>
            <p:grpSpPr>
              <a:xfrm rot="11641273">
                <a:off x="1162079" y="1140944"/>
                <a:ext cx="246536" cy="1113915"/>
                <a:chOff x="45152" y="1030049"/>
                <a:chExt cx="1125730" cy="5086382"/>
              </a:xfrm>
            </p:grpSpPr>
            <p:cxnSp>
              <p:nvCxnSpPr>
                <p:cNvPr id="32" name="直接连接符 31">
                  <a:extLst>
                    <a:ext uri="{FF2B5EF4-FFF2-40B4-BE49-F238E27FC236}">
                      <a16:creationId xmlns:a16="http://schemas.microsoft.com/office/drawing/2014/main" id="{9A84BA6B-471E-47BF-8B61-E5479C5EF471}"/>
                    </a:ext>
                  </a:extLst>
                </p:cNvPr>
                <p:cNvCxnSpPr/>
                <p:nvPr/>
              </p:nvCxnSpPr>
              <p:spPr>
                <a:xfrm flipH="1">
                  <a:off x="121023" y="2060905"/>
                  <a:ext cx="1049859" cy="405552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33" name="矩形 32">
                  <a:extLst>
                    <a:ext uri="{FF2B5EF4-FFF2-40B4-BE49-F238E27FC236}">
                      <a16:creationId xmlns:a16="http://schemas.microsoft.com/office/drawing/2014/main" id="{A49AD185-4C54-44E7-985A-435A0BBE2B3A}"/>
                    </a:ext>
                  </a:extLst>
                </p:cNvPr>
                <p:cNvSpPr/>
                <p:nvPr/>
              </p:nvSpPr>
              <p:spPr>
                <a:xfrm rot="865294">
                  <a:off x="45152" y="1030049"/>
                  <a:ext cx="719659" cy="50725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p>
              </p:txBody>
            </p:sp>
          </p:grpSp>
        </p:grpSp>
        <p:sp>
          <p:nvSpPr>
            <p:cNvPr id="28" name="矩形 27">
              <a:extLst>
                <a:ext uri="{FF2B5EF4-FFF2-40B4-BE49-F238E27FC236}">
                  <a16:creationId xmlns:a16="http://schemas.microsoft.com/office/drawing/2014/main" id="{2333B128-8F43-4260-95FA-905D99A7A79E}"/>
                </a:ext>
              </a:extLst>
            </p:cNvPr>
            <p:cNvSpPr/>
            <p:nvPr/>
          </p:nvSpPr>
          <p:spPr>
            <a:xfrm>
              <a:off x="2322184" y="1679991"/>
              <a:ext cx="2698175" cy="596510"/>
            </a:xfrm>
            <a:prstGeom prst="rect">
              <a:avLst/>
            </a:prstGeom>
          </p:spPr>
          <p:txBody>
            <a:bodyPr wrap="none">
              <a:spAutoFit/>
            </a:bodyPr>
            <a:lstStyle/>
            <a:p>
              <a:pPr lvl="0">
                <a:lnSpc>
                  <a:spcPct val="130000"/>
                </a:lnSpc>
              </a:pPr>
              <a:r>
                <a:rPr lang="zh-CN" altLang="en-US" sz="2800" b="1" dirty="0">
                  <a:solidFill>
                    <a:schemeClr val="accent1">
                      <a:lumMod val="50000"/>
                    </a:schemeClr>
                  </a:solidFill>
                </a:rPr>
                <a:t>数据可靠和安全</a:t>
              </a:r>
              <a:endParaRPr lang="en-US" altLang="zh-CN" sz="2800" b="1" dirty="0">
                <a:solidFill>
                  <a:schemeClr val="accent1">
                    <a:lumMod val="50000"/>
                  </a:schemeClr>
                </a:solidFill>
              </a:endParaRPr>
            </a:p>
          </p:txBody>
        </p:sp>
        <p:sp>
          <p:nvSpPr>
            <p:cNvPr id="29" name="矩形 28">
              <a:extLst>
                <a:ext uri="{FF2B5EF4-FFF2-40B4-BE49-F238E27FC236}">
                  <a16:creationId xmlns:a16="http://schemas.microsoft.com/office/drawing/2014/main" id="{B73A1B55-87F5-4B44-B03D-7115B9471476}"/>
                </a:ext>
              </a:extLst>
            </p:cNvPr>
            <p:cNvSpPr/>
            <p:nvPr/>
          </p:nvSpPr>
          <p:spPr>
            <a:xfrm>
              <a:off x="2519937" y="2276501"/>
              <a:ext cx="9516533" cy="784830"/>
            </a:xfrm>
            <a:prstGeom prst="rect">
              <a:avLst/>
            </a:prstGeom>
          </p:spPr>
          <p:txBody>
            <a:bodyPr wrap="square">
              <a:spAutoFit/>
            </a:bodyPr>
            <a:lstStyle/>
            <a:p>
              <a:pPr marL="285750" indent="-285750">
                <a:spcBef>
                  <a:spcPts val="600"/>
                </a:spcBef>
                <a:buFont typeface="Arial" panose="020B0604020202020204" pitchFamily="34" charset="0"/>
                <a:buChar char="•"/>
              </a:pPr>
              <a:r>
                <a:rPr lang="zh-CN" altLang="en-US" sz="2000" b="1" dirty="0"/>
                <a:t>可靠：持久保存文件；避免系统崩溃，媒体错误，攻击等</a:t>
              </a:r>
              <a:endParaRPr lang="en-US" altLang="zh-CN" sz="2000" b="1" dirty="0"/>
            </a:p>
            <a:p>
              <a:pPr marL="285750" indent="-285750">
                <a:spcBef>
                  <a:spcPts val="600"/>
                </a:spcBef>
                <a:buFont typeface="Arial" panose="020B0604020202020204" pitchFamily="34" charset="0"/>
                <a:buChar char="•"/>
              </a:pPr>
              <a:r>
                <a:rPr lang="zh-CN" altLang="en-US" sz="2000" b="1" dirty="0"/>
                <a:t>安全：多层次保护数据安全</a:t>
              </a:r>
            </a:p>
          </p:txBody>
        </p:sp>
      </p:grpSp>
    </p:spTree>
    <p:extLst>
      <p:ext uri="{BB962C8B-B14F-4D97-AF65-F5344CB8AC3E}">
        <p14:creationId xmlns:p14="http://schemas.microsoft.com/office/powerpoint/2010/main" val="13557689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基本概念</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177030" y="72410"/>
            <a:ext cx="1822935" cy="369332"/>
          </a:xfrm>
          <a:noFill/>
        </p:spPr>
        <p:txBody>
          <a:bodyPr wrap="none" rtlCol="0">
            <a:spAutoFit/>
          </a:bodyPr>
          <a:lstStyle/>
          <a:p>
            <a:r>
              <a:rPr lang="en-US" altLang="zh-CN" dirty="0"/>
              <a:t>02 </a:t>
            </a:r>
            <a:r>
              <a:rPr lang="zh-CN" altLang="en-US" dirty="0"/>
              <a:t>共享与保护</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312773" y="72410"/>
            <a:ext cx="1566454" cy="369332"/>
          </a:xfrm>
          <a:noFill/>
        </p:spPr>
        <p:txBody>
          <a:bodyPr wrap="square" rtlCol="0">
            <a:spAutoFit/>
          </a:bodyPr>
          <a:lstStyle/>
          <a:p>
            <a:r>
              <a:rPr lang="en-US" altLang="zh-CN" dirty="0">
                <a:solidFill>
                  <a:schemeClr val="bg1"/>
                </a:solidFill>
              </a:rPr>
              <a:t>03 </a:t>
            </a:r>
            <a:r>
              <a:rPr lang="zh-CN" altLang="en-US" dirty="0">
                <a:solidFill>
                  <a:schemeClr val="bg1"/>
                </a:solidFill>
              </a:rPr>
              <a:t>系统实现</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磁盘结构</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磁盘调度算法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2236510" cy="535531"/>
          </a:xfrm>
        </p:spPr>
        <p:txBody>
          <a:bodyPr/>
          <a:lstStyle/>
          <a:p>
            <a:pPr marL="0" indent="0">
              <a:buNone/>
            </a:pPr>
            <a:r>
              <a:rPr lang="zh-CN" altLang="en-US" dirty="0"/>
              <a:t>文件的实现</a:t>
            </a:r>
          </a:p>
        </p:txBody>
      </p:sp>
      <p:sp>
        <p:nvSpPr>
          <p:cNvPr id="40" name="文本框 39">
            <a:extLst>
              <a:ext uri="{FF2B5EF4-FFF2-40B4-BE49-F238E27FC236}">
                <a16:creationId xmlns:a16="http://schemas.microsoft.com/office/drawing/2014/main" id="{5B604DAF-11A4-4F41-91C5-219BCCAEA78E}"/>
              </a:ext>
            </a:extLst>
          </p:cNvPr>
          <p:cNvSpPr txBox="1"/>
          <p:nvPr/>
        </p:nvSpPr>
        <p:spPr>
          <a:xfrm>
            <a:off x="1309599" y="2022595"/>
            <a:ext cx="9572802" cy="2790892"/>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文件，是一种抽象的数据类型</a:t>
            </a:r>
            <a:endParaRPr lang="en-US" altLang="zh-CN" sz="2400" b="1" dirty="0"/>
          </a:p>
          <a:p>
            <a:pPr marL="342900" indent="-342900" algn="l">
              <a:lnSpc>
                <a:spcPct val="150000"/>
              </a:lnSpc>
              <a:buFont typeface="Wingdings" panose="05000000000000000000" pitchFamily="2" charset="2"/>
              <a:buChar char="Ø"/>
            </a:pPr>
            <a:r>
              <a:rPr lang="zh-CN" altLang="en-US" sz="2400" b="1" dirty="0"/>
              <a:t>文件的实现研究的是文件的物理结构，即文件在物理存储设备上是如何分布以及组织起来的</a:t>
            </a:r>
            <a:endParaRPr lang="en-US" altLang="zh-CN" sz="2400" b="1" dirty="0"/>
          </a:p>
          <a:p>
            <a:pPr marL="800089" lvl="1" indent="-342900">
              <a:lnSpc>
                <a:spcPct val="150000"/>
              </a:lnSpc>
              <a:buFont typeface="Wingdings" panose="05000000000000000000" pitchFamily="2" charset="2"/>
              <a:buChar char="Ø"/>
            </a:pPr>
            <a:r>
              <a:rPr lang="zh-CN" altLang="en-US" sz="2400" b="1" dirty="0"/>
              <a:t>文件的分配方式（连续、连接、索引）</a:t>
            </a:r>
            <a:endParaRPr lang="en-US" altLang="zh-CN" sz="2400" b="1" dirty="0"/>
          </a:p>
          <a:p>
            <a:pPr marL="800089" lvl="1" indent="-342900">
              <a:lnSpc>
                <a:spcPct val="150000"/>
              </a:lnSpc>
              <a:buFont typeface="Wingdings" panose="05000000000000000000" pitchFamily="2" charset="2"/>
              <a:buChar char="Ø"/>
            </a:pPr>
            <a:r>
              <a:rPr lang="zh-CN" altLang="en-US" sz="2400" b="1" dirty="0"/>
              <a:t>存储空间管理（空闲块的管理）</a:t>
            </a:r>
            <a:endParaRPr lang="en-US" altLang="zh-CN" sz="2400" b="1" dirty="0"/>
          </a:p>
        </p:txBody>
      </p:sp>
    </p:spTree>
    <p:extLst>
      <p:ext uri="{BB962C8B-B14F-4D97-AF65-F5344CB8AC3E}">
        <p14:creationId xmlns:p14="http://schemas.microsoft.com/office/powerpoint/2010/main" val="34700931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086048" y="2348136"/>
            <a:ext cx="8559421" cy="916563"/>
            <a:chOff x="827584" y="1020232"/>
            <a:chExt cx="6419566" cy="687422"/>
          </a:xfrm>
        </p:grpSpPr>
        <p:sp>
          <p:nvSpPr>
            <p:cNvPr id="63" name="矩形 62"/>
            <p:cNvSpPr/>
            <p:nvPr/>
          </p:nvSpPr>
          <p:spPr>
            <a:xfrm>
              <a:off x="827584" y="1020232"/>
              <a:ext cx="288000" cy="396000"/>
            </a:xfrm>
            <a:prstGeom prst="rect">
              <a:avLst/>
            </a:prstGeom>
            <a:gradFill>
              <a:gsLst>
                <a:gs pos="0">
                  <a:srgbClr val="FFFF00"/>
                </a:gs>
                <a:gs pos="100000">
                  <a:srgbClr val="FF9900"/>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zh-CN" sz="2400" b="1" dirty="0">
                  <a:solidFill>
                    <a:srgbClr val="11576A"/>
                  </a:solidFill>
                  <a:latin typeface="+mj-ea"/>
                  <a:ea typeface="+mj-ea"/>
                </a:rPr>
                <a:t>I</a:t>
              </a:r>
              <a:endParaRPr lang="zh-CN" altLang="en-US" sz="2400" b="1" dirty="0">
                <a:solidFill>
                  <a:srgbClr val="11576A"/>
                </a:solidFill>
                <a:latin typeface="+mj-ea"/>
                <a:ea typeface="+mj-ea"/>
              </a:endParaRPr>
            </a:p>
          </p:txBody>
        </p:sp>
        <p:sp>
          <p:nvSpPr>
            <p:cNvPr id="64" name="矩形 63"/>
            <p:cNvSpPr/>
            <p:nvPr/>
          </p:nvSpPr>
          <p:spPr>
            <a:xfrm>
              <a:off x="1248746" y="1020232"/>
              <a:ext cx="288000" cy="396000"/>
            </a:xfrm>
            <a:prstGeom prst="rect">
              <a:avLst/>
            </a:prstGeom>
            <a:gradFill>
              <a:gsLst>
                <a:gs pos="0">
                  <a:srgbClr val="66FF33"/>
                </a:gs>
                <a:gs pos="100000">
                  <a:srgbClr val="003300"/>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65" name="矩形 64"/>
            <p:cNvSpPr/>
            <p:nvPr/>
          </p:nvSpPr>
          <p:spPr>
            <a:xfrm>
              <a:off x="2544890" y="1020232"/>
              <a:ext cx="288000" cy="396000"/>
            </a:xfrm>
            <a:prstGeom prst="rect">
              <a:avLst/>
            </a:prstGeom>
            <a:gradFill>
              <a:gsLst>
                <a:gs pos="0">
                  <a:srgbClr val="66FF33"/>
                </a:gs>
                <a:gs pos="100000">
                  <a:srgbClr val="003300"/>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66" name="矩形 65"/>
            <p:cNvSpPr/>
            <p:nvPr/>
          </p:nvSpPr>
          <p:spPr>
            <a:xfrm>
              <a:off x="5641234" y="1020232"/>
              <a:ext cx="288000" cy="396000"/>
            </a:xfrm>
            <a:prstGeom prst="rect">
              <a:avLst/>
            </a:prstGeom>
            <a:gradFill>
              <a:gsLst>
                <a:gs pos="0">
                  <a:srgbClr val="66FF33"/>
                </a:gs>
                <a:gs pos="100000">
                  <a:srgbClr val="003300"/>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67" name="矩形 66"/>
            <p:cNvSpPr/>
            <p:nvPr/>
          </p:nvSpPr>
          <p:spPr>
            <a:xfrm>
              <a:off x="6073282" y="1020232"/>
              <a:ext cx="288000" cy="396000"/>
            </a:xfrm>
            <a:prstGeom prst="rect">
              <a:avLst/>
            </a:prstGeom>
            <a:gradFill>
              <a:gsLst>
                <a:gs pos="0">
                  <a:srgbClr val="66FF33"/>
                </a:gs>
                <a:gs pos="100000">
                  <a:srgbClr val="003300"/>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68" name="矩形 67"/>
            <p:cNvSpPr/>
            <p:nvPr/>
          </p:nvSpPr>
          <p:spPr>
            <a:xfrm>
              <a:off x="6527102" y="1020232"/>
              <a:ext cx="288000" cy="396000"/>
            </a:xfrm>
            <a:prstGeom prst="rect">
              <a:avLst/>
            </a:prstGeom>
            <a:gradFill>
              <a:gsLst>
                <a:gs pos="0">
                  <a:srgbClr val="66FF33"/>
                </a:gs>
                <a:gs pos="100000">
                  <a:srgbClr val="003300"/>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69" name="矩形 68"/>
            <p:cNvSpPr/>
            <p:nvPr/>
          </p:nvSpPr>
          <p:spPr>
            <a:xfrm>
              <a:off x="6959150" y="1020232"/>
              <a:ext cx="288000" cy="396000"/>
            </a:xfrm>
            <a:prstGeom prst="rect">
              <a:avLst/>
            </a:prstGeom>
            <a:gradFill>
              <a:gsLst>
                <a:gs pos="0">
                  <a:srgbClr val="66FF33"/>
                </a:gs>
                <a:gs pos="100000">
                  <a:srgbClr val="003300"/>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70" name="矩形 69"/>
            <p:cNvSpPr/>
            <p:nvPr/>
          </p:nvSpPr>
          <p:spPr>
            <a:xfrm>
              <a:off x="1680794" y="1020232"/>
              <a:ext cx="288000" cy="396000"/>
            </a:xfrm>
            <a:prstGeom prst="rect">
              <a:avLst/>
            </a:prstGeom>
            <a:gradFill>
              <a:gsLst>
                <a:gs pos="0">
                  <a:srgbClr val="FF3399"/>
                </a:gs>
                <a:gs pos="100000">
                  <a:srgbClr val="660033"/>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71" name="矩形 70"/>
            <p:cNvSpPr/>
            <p:nvPr/>
          </p:nvSpPr>
          <p:spPr>
            <a:xfrm>
              <a:off x="2101956" y="1020232"/>
              <a:ext cx="288000" cy="396000"/>
            </a:xfrm>
            <a:prstGeom prst="rect">
              <a:avLst/>
            </a:prstGeom>
            <a:gradFill>
              <a:gsLst>
                <a:gs pos="0">
                  <a:srgbClr val="FF3399"/>
                </a:gs>
                <a:gs pos="100000">
                  <a:srgbClr val="660033"/>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72" name="矩形 71"/>
            <p:cNvSpPr/>
            <p:nvPr/>
          </p:nvSpPr>
          <p:spPr>
            <a:xfrm>
              <a:off x="2987824" y="1020232"/>
              <a:ext cx="288000" cy="396000"/>
            </a:xfrm>
            <a:prstGeom prst="rect">
              <a:avLst/>
            </a:prstGeom>
            <a:gradFill>
              <a:gsLst>
                <a:gs pos="100000">
                  <a:srgbClr val="005072"/>
                </a:gs>
                <a:gs pos="0">
                  <a:srgbClr val="0093DD"/>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73" name="矩形 72"/>
            <p:cNvSpPr/>
            <p:nvPr/>
          </p:nvSpPr>
          <p:spPr>
            <a:xfrm>
              <a:off x="3434952" y="1020232"/>
              <a:ext cx="288000" cy="396000"/>
            </a:xfrm>
            <a:prstGeom prst="rect">
              <a:avLst/>
            </a:prstGeom>
            <a:gradFill>
              <a:gsLst>
                <a:gs pos="100000">
                  <a:srgbClr val="005072"/>
                </a:gs>
                <a:gs pos="0">
                  <a:srgbClr val="0093DD"/>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74" name="矩形 73"/>
            <p:cNvSpPr/>
            <p:nvPr/>
          </p:nvSpPr>
          <p:spPr>
            <a:xfrm>
              <a:off x="3862806" y="1020232"/>
              <a:ext cx="288000" cy="396000"/>
            </a:xfrm>
            <a:prstGeom prst="rect">
              <a:avLst/>
            </a:prstGeom>
            <a:gradFill>
              <a:gsLst>
                <a:gs pos="100000">
                  <a:srgbClr val="005072"/>
                </a:gs>
                <a:gs pos="0">
                  <a:srgbClr val="0093DD"/>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75" name="矩形 74"/>
            <p:cNvSpPr/>
            <p:nvPr/>
          </p:nvSpPr>
          <p:spPr>
            <a:xfrm>
              <a:off x="4316626" y="1020232"/>
              <a:ext cx="288000" cy="396000"/>
            </a:xfrm>
            <a:prstGeom prst="rect">
              <a:avLst/>
            </a:prstGeom>
            <a:gradFill>
              <a:gsLst>
                <a:gs pos="100000">
                  <a:srgbClr val="005072"/>
                </a:gs>
                <a:gs pos="0">
                  <a:srgbClr val="0093DD"/>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76" name="矩形 75"/>
            <p:cNvSpPr/>
            <p:nvPr/>
          </p:nvSpPr>
          <p:spPr>
            <a:xfrm>
              <a:off x="4759560" y="1020232"/>
              <a:ext cx="288000" cy="396000"/>
            </a:xfrm>
            <a:prstGeom prst="rect">
              <a:avLst/>
            </a:prstGeom>
            <a:gradFill>
              <a:gsLst>
                <a:gs pos="100000">
                  <a:srgbClr val="005072"/>
                </a:gs>
                <a:gs pos="0">
                  <a:srgbClr val="0093DD"/>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77" name="矩形 76"/>
            <p:cNvSpPr/>
            <p:nvPr/>
          </p:nvSpPr>
          <p:spPr>
            <a:xfrm>
              <a:off x="5198300" y="1020232"/>
              <a:ext cx="288000" cy="396000"/>
            </a:xfrm>
            <a:prstGeom prst="rect">
              <a:avLst/>
            </a:prstGeom>
            <a:gradFill>
              <a:gsLst>
                <a:gs pos="100000">
                  <a:srgbClr val="005072"/>
                </a:gs>
                <a:gs pos="0">
                  <a:srgbClr val="0093DD"/>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78" name="任意多边形 77"/>
            <p:cNvSpPr/>
            <p:nvPr/>
          </p:nvSpPr>
          <p:spPr>
            <a:xfrm>
              <a:off x="987287" y="1433602"/>
              <a:ext cx="2111829" cy="274052"/>
            </a:xfrm>
            <a:custGeom>
              <a:avLst/>
              <a:gdLst>
                <a:gd name="connsiteX0" fmla="*/ 0 w 2111829"/>
                <a:gd name="connsiteY0" fmla="*/ 0 h 469900"/>
                <a:gd name="connsiteX1" fmla="*/ 381000 w 2111829"/>
                <a:gd name="connsiteY1" fmla="*/ 370115 h 469900"/>
                <a:gd name="connsiteX2" fmla="*/ 1219200 w 2111829"/>
                <a:gd name="connsiteY2" fmla="*/ 457200 h 469900"/>
                <a:gd name="connsiteX3" fmla="*/ 1861457 w 2111829"/>
                <a:gd name="connsiteY3" fmla="*/ 293915 h 469900"/>
                <a:gd name="connsiteX4" fmla="*/ 2111829 w 2111829"/>
                <a:gd name="connsiteY4" fmla="*/ 10886 h 46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829" h="469900">
                  <a:moveTo>
                    <a:pt x="0" y="0"/>
                  </a:moveTo>
                  <a:cubicBezTo>
                    <a:pt x="88900" y="146957"/>
                    <a:pt x="177800" y="293915"/>
                    <a:pt x="381000" y="370115"/>
                  </a:cubicBezTo>
                  <a:cubicBezTo>
                    <a:pt x="584200" y="446315"/>
                    <a:pt x="972457" y="469900"/>
                    <a:pt x="1219200" y="457200"/>
                  </a:cubicBezTo>
                  <a:cubicBezTo>
                    <a:pt x="1465943" y="444500"/>
                    <a:pt x="1712686" y="368301"/>
                    <a:pt x="1861457" y="293915"/>
                  </a:cubicBezTo>
                  <a:cubicBezTo>
                    <a:pt x="2010229" y="219529"/>
                    <a:pt x="2061029" y="115207"/>
                    <a:pt x="2111829" y="10886"/>
                  </a:cubicBezTo>
                </a:path>
              </a:pathLst>
            </a:custGeom>
            <a:ln w="28575">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sp>
        <p:nvSpPr>
          <p:cNvPr id="13" name="内容占位符 12">
            <a:extLst>
              <a:ext uri="{FF2B5EF4-FFF2-40B4-BE49-F238E27FC236}">
                <a16:creationId xmlns:a16="http://schemas.microsoft.com/office/drawing/2014/main" id="{5E0F116C-7692-4391-ABD7-A891A157B6A2}"/>
              </a:ext>
            </a:extLst>
          </p:cNvPr>
          <p:cNvSpPr>
            <a:spLocks noGrp="1"/>
          </p:cNvSpPr>
          <p:nvPr>
            <p:ph sz="quarter" idx="15"/>
          </p:nvPr>
        </p:nvSpPr>
        <p:spPr>
          <a:xfrm>
            <a:off x="1552027" y="830737"/>
            <a:ext cx="1826141" cy="535531"/>
          </a:xfrm>
        </p:spPr>
        <p:txBody>
          <a:bodyPr/>
          <a:lstStyle/>
          <a:p>
            <a:pPr marL="0" indent="0">
              <a:buNone/>
            </a:pPr>
            <a:r>
              <a:rPr lang="zh-CN" altLang="en-US" dirty="0"/>
              <a:t>连续分配</a:t>
            </a:r>
          </a:p>
        </p:txBody>
      </p:sp>
      <p:sp>
        <p:nvSpPr>
          <p:cNvPr id="14" name="文本框 13">
            <a:extLst>
              <a:ext uri="{FF2B5EF4-FFF2-40B4-BE49-F238E27FC236}">
                <a16:creationId xmlns:a16="http://schemas.microsoft.com/office/drawing/2014/main" id="{2263762C-79BD-4844-97E4-0CBAC880DD0B}"/>
              </a:ext>
            </a:extLst>
          </p:cNvPr>
          <p:cNvSpPr txBox="1"/>
          <p:nvPr/>
        </p:nvSpPr>
        <p:spPr>
          <a:xfrm>
            <a:off x="1086048" y="1567282"/>
            <a:ext cx="3916457" cy="579839"/>
          </a:xfrm>
          <a:prstGeom prst="rect">
            <a:avLst/>
          </a:prstGeom>
          <a:noFill/>
        </p:spPr>
        <p:txBody>
          <a:bodyPr wrap="none" rtlCol="0">
            <a:spAutoFit/>
          </a:bodyPr>
          <a:lstStyle/>
          <a:p>
            <a:pPr marL="342900" indent="-342900" algn="l">
              <a:lnSpc>
                <a:spcPct val="150000"/>
              </a:lnSpc>
              <a:buFont typeface="Wingdings" panose="05000000000000000000" pitchFamily="2" charset="2"/>
              <a:buChar char="Ø"/>
            </a:pPr>
            <a:r>
              <a:rPr lang="zh-CN" altLang="en-US" sz="2400" b="1" dirty="0"/>
              <a:t>头文件指定起始块和长度</a:t>
            </a:r>
          </a:p>
        </p:txBody>
      </p:sp>
      <p:sp>
        <p:nvSpPr>
          <p:cNvPr id="15" name="文本框 14">
            <a:extLst>
              <a:ext uri="{FF2B5EF4-FFF2-40B4-BE49-F238E27FC236}">
                <a16:creationId xmlns:a16="http://schemas.microsoft.com/office/drawing/2014/main" id="{4CB28BC8-B897-4768-B811-18A646068F46}"/>
              </a:ext>
            </a:extLst>
          </p:cNvPr>
          <p:cNvSpPr txBox="1"/>
          <p:nvPr/>
        </p:nvSpPr>
        <p:spPr>
          <a:xfrm>
            <a:off x="1138889" y="3437405"/>
            <a:ext cx="4378122" cy="1133837"/>
          </a:xfrm>
          <a:prstGeom prst="rect">
            <a:avLst/>
          </a:prstGeom>
          <a:noFill/>
        </p:spPr>
        <p:txBody>
          <a:bodyPr wrap="none" rtlCol="0">
            <a:spAutoFit/>
          </a:bodyPr>
          <a:lstStyle/>
          <a:p>
            <a:pPr marL="342900" indent="-342900" algn="l">
              <a:lnSpc>
                <a:spcPct val="150000"/>
              </a:lnSpc>
              <a:buFont typeface="Wingdings" panose="05000000000000000000" pitchFamily="2" charset="2"/>
              <a:buChar char="Ø"/>
            </a:pPr>
            <a:r>
              <a:rPr lang="zh-CN" altLang="en-US" sz="2400" b="1" dirty="0"/>
              <a:t>分配策略</a:t>
            </a:r>
            <a:endParaRPr lang="en-US" altLang="zh-CN" sz="2400" b="1" dirty="0"/>
          </a:p>
          <a:p>
            <a:pPr marL="800089" lvl="1" indent="-342900">
              <a:lnSpc>
                <a:spcPct val="150000"/>
              </a:lnSpc>
              <a:buFont typeface="Wingdings" panose="05000000000000000000" pitchFamily="2" charset="2"/>
              <a:buChar char="Ø"/>
            </a:pPr>
            <a:r>
              <a:rPr lang="zh-CN" altLang="en-US" sz="2400" b="1" dirty="0"/>
              <a:t>最先匹配、最佳匹配，</a:t>
            </a:r>
            <a:r>
              <a:rPr lang="en-US" altLang="zh-CN" sz="2400" b="1" dirty="0"/>
              <a:t>…</a:t>
            </a:r>
            <a:endParaRPr lang="zh-CN" altLang="en-US" sz="2400" b="1" dirty="0"/>
          </a:p>
        </p:txBody>
      </p:sp>
      <p:sp>
        <p:nvSpPr>
          <p:cNvPr id="16" name="文本框 15">
            <a:extLst>
              <a:ext uri="{FF2B5EF4-FFF2-40B4-BE49-F238E27FC236}">
                <a16:creationId xmlns:a16="http://schemas.microsoft.com/office/drawing/2014/main" id="{010D64BB-3800-4C3B-B7F8-2BCCF0C1AAB4}"/>
              </a:ext>
            </a:extLst>
          </p:cNvPr>
          <p:cNvSpPr txBox="1"/>
          <p:nvPr/>
        </p:nvSpPr>
        <p:spPr>
          <a:xfrm>
            <a:off x="1133856" y="4785177"/>
            <a:ext cx="4070345" cy="1687834"/>
          </a:xfrm>
          <a:prstGeom prst="rect">
            <a:avLst/>
          </a:prstGeom>
          <a:noFill/>
        </p:spPr>
        <p:txBody>
          <a:bodyPr wrap="none" rtlCol="0">
            <a:spAutoFit/>
          </a:bodyPr>
          <a:lstStyle/>
          <a:p>
            <a:pPr marL="342900" indent="-342900" algn="l">
              <a:lnSpc>
                <a:spcPct val="150000"/>
              </a:lnSpc>
              <a:buFont typeface="Wingdings" panose="05000000000000000000" pitchFamily="2" charset="2"/>
              <a:buChar char="Ø"/>
            </a:pPr>
            <a:r>
              <a:rPr lang="zh-CN" altLang="en-US" sz="2400" b="1" dirty="0"/>
              <a:t>优点</a:t>
            </a:r>
            <a:endParaRPr lang="en-US" altLang="zh-CN" sz="2400" b="1" dirty="0"/>
          </a:p>
          <a:p>
            <a:pPr marL="800089" lvl="1" indent="-342900">
              <a:lnSpc>
                <a:spcPct val="150000"/>
              </a:lnSpc>
              <a:buFont typeface="Wingdings" panose="05000000000000000000" pitchFamily="2" charset="2"/>
              <a:buChar char="Ø"/>
            </a:pPr>
            <a:r>
              <a:rPr lang="zh-CN" altLang="en-US" sz="2400" b="1" dirty="0"/>
              <a:t>文件读取表现好</a:t>
            </a:r>
            <a:endParaRPr lang="en-US" altLang="zh-CN" sz="2400" b="1" dirty="0"/>
          </a:p>
          <a:p>
            <a:pPr marL="800089" lvl="1" indent="-342900">
              <a:lnSpc>
                <a:spcPct val="150000"/>
              </a:lnSpc>
              <a:buFont typeface="Wingdings" panose="05000000000000000000" pitchFamily="2" charset="2"/>
              <a:buChar char="Ø"/>
            </a:pPr>
            <a:r>
              <a:rPr lang="zh-CN" altLang="en-US" sz="2400" b="1" dirty="0"/>
              <a:t>高效的顺序和随机访问</a:t>
            </a:r>
          </a:p>
        </p:txBody>
      </p:sp>
      <p:sp>
        <p:nvSpPr>
          <p:cNvPr id="17" name="文本框 16">
            <a:extLst>
              <a:ext uri="{FF2B5EF4-FFF2-40B4-BE49-F238E27FC236}">
                <a16:creationId xmlns:a16="http://schemas.microsoft.com/office/drawing/2014/main" id="{184CF589-20B7-4B3B-90FA-8589CE50DB73}"/>
              </a:ext>
            </a:extLst>
          </p:cNvPr>
          <p:cNvSpPr txBox="1"/>
          <p:nvPr/>
        </p:nvSpPr>
        <p:spPr>
          <a:xfrm>
            <a:off x="6520682" y="4785177"/>
            <a:ext cx="3762568" cy="1687834"/>
          </a:xfrm>
          <a:prstGeom prst="rect">
            <a:avLst/>
          </a:prstGeom>
          <a:noFill/>
        </p:spPr>
        <p:txBody>
          <a:bodyPr wrap="none" rtlCol="0">
            <a:spAutoFit/>
          </a:bodyPr>
          <a:lstStyle/>
          <a:p>
            <a:pPr marL="342900" indent="-342900" algn="l">
              <a:lnSpc>
                <a:spcPct val="150000"/>
              </a:lnSpc>
              <a:buFont typeface="Wingdings" panose="05000000000000000000" pitchFamily="2" charset="2"/>
              <a:buChar char="Ø"/>
            </a:pPr>
            <a:r>
              <a:rPr lang="zh-CN" altLang="en-US" sz="2400" b="1" dirty="0"/>
              <a:t>缺点</a:t>
            </a:r>
            <a:endParaRPr lang="en-US" altLang="zh-CN" sz="2400" b="1" dirty="0"/>
          </a:p>
          <a:p>
            <a:pPr marL="800089" lvl="1" indent="-342900">
              <a:lnSpc>
                <a:spcPct val="150000"/>
              </a:lnSpc>
              <a:buFont typeface="Wingdings" panose="05000000000000000000" pitchFamily="2" charset="2"/>
              <a:buChar char="Ø"/>
            </a:pPr>
            <a:r>
              <a:rPr lang="zh-CN" altLang="en-US" sz="2400" b="1" dirty="0"/>
              <a:t>内碎片</a:t>
            </a:r>
            <a:endParaRPr lang="en-US" altLang="zh-CN" sz="2400" b="1" dirty="0"/>
          </a:p>
          <a:p>
            <a:pPr marL="800089" lvl="1" indent="-342900">
              <a:lnSpc>
                <a:spcPct val="150000"/>
              </a:lnSpc>
              <a:buFont typeface="Wingdings" panose="05000000000000000000" pitchFamily="2" charset="2"/>
              <a:buChar char="Ø"/>
            </a:pPr>
            <a:r>
              <a:rPr lang="zh-CN" altLang="en-US" sz="2400" b="1" dirty="0"/>
              <a:t>文件增长不容易处理</a:t>
            </a:r>
          </a:p>
        </p:txBody>
      </p:sp>
      <p:sp>
        <p:nvSpPr>
          <p:cNvPr id="44" name="文本占位符 1">
            <a:extLst>
              <a:ext uri="{FF2B5EF4-FFF2-40B4-BE49-F238E27FC236}">
                <a16:creationId xmlns:a16="http://schemas.microsoft.com/office/drawing/2014/main" id="{C324D33E-5346-44FA-8638-7FE8DF7E7718}"/>
              </a:ext>
            </a:extLst>
          </p:cNvPr>
          <p:cNvSpPr>
            <a:spLocks noGrp="1"/>
          </p:cNvSpPr>
          <p:nvPr>
            <p:ph type="body" sz="quarter" idx="10"/>
          </p:nvPr>
        </p:nvSpPr>
        <p:spPr>
          <a:xfrm>
            <a:off x="1133856" y="72410"/>
            <a:ext cx="1857283"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基本概念</a:t>
            </a:r>
          </a:p>
        </p:txBody>
      </p:sp>
      <p:sp>
        <p:nvSpPr>
          <p:cNvPr id="45" name="文本占位符 2">
            <a:extLst>
              <a:ext uri="{FF2B5EF4-FFF2-40B4-BE49-F238E27FC236}">
                <a16:creationId xmlns:a16="http://schemas.microsoft.com/office/drawing/2014/main" id="{DAB2968A-1A44-4950-AE27-7602BFE9F3F2}"/>
              </a:ext>
            </a:extLst>
          </p:cNvPr>
          <p:cNvSpPr>
            <a:spLocks noGrp="1"/>
          </p:cNvSpPr>
          <p:nvPr>
            <p:ph type="body" sz="quarter" idx="11"/>
          </p:nvPr>
        </p:nvSpPr>
        <p:spPr>
          <a:xfrm>
            <a:off x="3177030" y="72410"/>
            <a:ext cx="1822935" cy="369332"/>
          </a:xfrm>
          <a:noFill/>
        </p:spPr>
        <p:txBody>
          <a:bodyPr wrap="none" rtlCol="0">
            <a:spAutoFit/>
          </a:bodyPr>
          <a:lstStyle/>
          <a:p>
            <a:r>
              <a:rPr lang="en-US" altLang="zh-CN" dirty="0"/>
              <a:t>02 </a:t>
            </a:r>
            <a:r>
              <a:rPr lang="zh-CN" altLang="en-US" dirty="0"/>
              <a:t>共享与保护</a:t>
            </a:r>
          </a:p>
        </p:txBody>
      </p:sp>
      <p:sp>
        <p:nvSpPr>
          <p:cNvPr id="46" name="文本占位符 3">
            <a:extLst>
              <a:ext uri="{FF2B5EF4-FFF2-40B4-BE49-F238E27FC236}">
                <a16:creationId xmlns:a16="http://schemas.microsoft.com/office/drawing/2014/main" id="{CD911D2A-6071-4470-A879-37B17217EAF8}"/>
              </a:ext>
            </a:extLst>
          </p:cNvPr>
          <p:cNvSpPr>
            <a:spLocks noGrp="1"/>
          </p:cNvSpPr>
          <p:nvPr>
            <p:ph type="body" sz="quarter" idx="12"/>
          </p:nvPr>
        </p:nvSpPr>
        <p:spPr>
          <a:xfrm>
            <a:off x="5312773" y="72410"/>
            <a:ext cx="1566454" cy="369332"/>
          </a:xfrm>
          <a:noFill/>
        </p:spPr>
        <p:txBody>
          <a:bodyPr wrap="square" rtlCol="0">
            <a:spAutoFit/>
          </a:bodyPr>
          <a:lstStyle/>
          <a:p>
            <a:r>
              <a:rPr lang="en-US" altLang="zh-CN" dirty="0">
                <a:solidFill>
                  <a:schemeClr val="bg1"/>
                </a:solidFill>
              </a:rPr>
              <a:t>03 </a:t>
            </a:r>
            <a:r>
              <a:rPr lang="zh-CN" altLang="en-US" dirty="0">
                <a:solidFill>
                  <a:schemeClr val="bg1"/>
                </a:solidFill>
              </a:rPr>
              <a:t>系统实现</a:t>
            </a:r>
          </a:p>
        </p:txBody>
      </p:sp>
      <p:sp>
        <p:nvSpPr>
          <p:cNvPr id="47" name="文本占位符 4">
            <a:extLst>
              <a:ext uri="{FF2B5EF4-FFF2-40B4-BE49-F238E27FC236}">
                <a16:creationId xmlns:a16="http://schemas.microsoft.com/office/drawing/2014/main" id="{986ECDF2-F3FA-4260-8CCF-A0B0406E0AEE}"/>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磁盘结构</a:t>
            </a:r>
          </a:p>
        </p:txBody>
      </p:sp>
      <p:sp>
        <p:nvSpPr>
          <p:cNvPr id="48" name="文本占位符 5">
            <a:extLst>
              <a:ext uri="{FF2B5EF4-FFF2-40B4-BE49-F238E27FC236}">
                <a16:creationId xmlns:a16="http://schemas.microsoft.com/office/drawing/2014/main" id="{AAF5BA96-110F-4E99-9A8D-D980C1C8E5C1}"/>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磁盘调度算法</a:t>
            </a:r>
          </a:p>
        </p:txBody>
      </p:sp>
    </p:spTree>
    <p:extLst>
      <p:ext uri="{BB962C8B-B14F-4D97-AF65-F5344CB8AC3E}">
        <p14:creationId xmlns:p14="http://schemas.microsoft.com/office/powerpoint/2010/main" val="2423518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1"/>
          <p:cNvSpPr txBox="1">
            <a:spLocks/>
          </p:cNvSpPr>
          <p:nvPr/>
        </p:nvSpPr>
        <p:spPr>
          <a:xfrm>
            <a:off x="571461" y="303571"/>
            <a:ext cx="10972800" cy="677844"/>
          </a:xfrm>
          <a:prstGeom prst="rect">
            <a:avLst/>
          </a:prstGeom>
        </p:spPr>
        <p:txBody>
          <a:bodyPr/>
          <a:lstStyle>
            <a:lvl1pPr>
              <a:defRPr sz="3000" b="1">
                <a:solidFill>
                  <a:srgbClr val="11576A"/>
                </a:solidFill>
                <a:latin typeface="微软雅黑" pitchFamily="34" charset="-122"/>
                <a:ea typeface="微软雅黑" pitchFamily="34" charset="-122"/>
              </a:defRPr>
            </a:lvl1pPr>
          </a:lstStyle>
          <a:p>
            <a:pPr lvl="0" algn="ctr">
              <a:spcBef>
                <a:spcPct val="0"/>
              </a:spcBef>
            </a:pPr>
            <a:endParaRPr lang="zh-CN" altLang="en-US" sz="4000" dirty="0">
              <a:cs typeface="+mj-cs"/>
            </a:endParaRPr>
          </a:p>
        </p:txBody>
      </p:sp>
      <p:grpSp>
        <p:nvGrpSpPr>
          <p:cNvPr id="7" name="组合 6"/>
          <p:cNvGrpSpPr/>
          <p:nvPr/>
        </p:nvGrpSpPr>
        <p:grpSpPr>
          <a:xfrm>
            <a:off x="1340680" y="3025109"/>
            <a:ext cx="8608189" cy="1108584"/>
            <a:chOff x="827584" y="1020232"/>
            <a:chExt cx="6456142" cy="831438"/>
          </a:xfrm>
        </p:grpSpPr>
        <p:sp>
          <p:nvSpPr>
            <p:cNvPr id="60" name="矩形 59"/>
            <p:cNvSpPr/>
            <p:nvPr/>
          </p:nvSpPr>
          <p:spPr>
            <a:xfrm>
              <a:off x="827584" y="1020232"/>
              <a:ext cx="288000" cy="396000"/>
            </a:xfrm>
            <a:prstGeom prst="rect">
              <a:avLst/>
            </a:prstGeom>
            <a:gradFill>
              <a:gsLst>
                <a:gs pos="0">
                  <a:srgbClr val="FFFF00"/>
                </a:gs>
                <a:gs pos="100000">
                  <a:srgbClr val="FF9900"/>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zh-CN" sz="2400" b="1" dirty="0">
                  <a:latin typeface="+mj-ea"/>
                  <a:ea typeface="+mj-ea"/>
                </a:rPr>
                <a:t>I</a:t>
              </a:r>
              <a:endParaRPr lang="zh-CN" altLang="en-US" sz="2400" b="1" dirty="0">
                <a:latin typeface="+mj-ea"/>
                <a:ea typeface="+mj-ea"/>
              </a:endParaRPr>
            </a:p>
          </p:txBody>
        </p:sp>
        <p:sp>
          <p:nvSpPr>
            <p:cNvPr id="61" name="矩形 60"/>
            <p:cNvSpPr/>
            <p:nvPr/>
          </p:nvSpPr>
          <p:spPr>
            <a:xfrm>
              <a:off x="1248746" y="1020232"/>
              <a:ext cx="288000" cy="396000"/>
            </a:xfrm>
            <a:prstGeom prst="rect">
              <a:avLst/>
            </a:prstGeom>
            <a:gradFill>
              <a:gsLst>
                <a:gs pos="0">
                  <a:srgbClr val="66FF33"/>
                </a:gs>
                <a:gs pos="100000">
                  <a:srgbClr val="003300"/>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marL="342900" indent="-342900" algn="ctr">
                <a:buFont typeface="Wingdings" panose="05000000000000000000" pitchFamily="2" charset="2"/>
                <a:buChar char="Ø"/>
              </a:pPr>
              <a:endParaRPr lang="zh-CN" altLang="en-US" sz="2400"/>
            </a:p>
          </p:txBody>
        </p:sp>
        <p:sp>
          <p:nvSpPr>
            <p:cNvPr id="62" name="矩形 61"/>
            <p:cNvSpPr/>
            <p:nvPr/>
          </p:nvSpPr>
          <p:spPr>
            <a:xfrm>
              <a:off x="5641234" y="1020232"/>
              <a:ext cx="288000" cy="396000"/>
            </a:xfrm>
            <a:prstGeom prst="rect">
              <a:avLst/>
            </a:prstGeom>
            <a:gradFill>
              <a:gsLst>
                <a:gs pos="0">
                  <a:srgbClr val="66FF33"/>
                </a:gs>
                <a:gs pos="100000">
                  <a:srgbClr val="003300"/>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marL="342900" indent="-342900" algn="ctr">
                <a:buFont typeface="Wingdings" panose="05000000000000000000" pitchFamily="2" charset="2"/>
                <a:buChar char="Ø"/>
              </a:pPr>
              <a:endParaRPr lang="zh-CN" altLang="en-US" sz="2400"/>
            </a:p>
          </p:txBody>
        </p:sp>
        <p:sp>
          <p:nvSpPr>
            <p:cNvPr id="63" name="矩形 62"/>
            <p:cNvSpPr/>
            <p:nvPr/>
          </p:nvSpPr>
          <p:spPr>
            <a:xfrm>
              <a:off x="6073282" y="1020232"/>
              <a:ext cx="288000" cy="396000"/>
            </a:xfrm>
            <a:prstGeom prst="rect">
              <a:avLst/>
            </a:prstGeom>
            <a:gradFill>
              <a:gsLst>
                <a:gs pos="0">
                  <a:srgbClr val="66FF33"/>
                </a:gs>
                <a:gs pos="100000">
                  <a:srgbClr val="003300"/>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marL="342900" indent="-342900" algn="ctr">
                <a:buFont typeface="Wingdings" panose="05000000000000000000" pitchFamily="2" charset="2"/>
                <a:buChar char="Ø"/>
              </a:pPr>
              <a:endParaRPr lang="zh-CN" altLang="en-US" sz="2400"/>
            </a:p>
          </p:txBody>
        </p:sp>
        <p:sp>
          <p:nvSpPr>
            <p:cNvPr id="64" name="矩形 63"/>
            <p:cNvSpPr/>
            <p:nvPr/>
          </p:nvSpPr>
          <p:spPr>
            <a:xfrm>
              <a:off x="2987824" y="1020232"/>
              <a:ext cx="288000" cy="396000"/>
            </a:xfrm>
            <a:prstGeom prst="rect">
              <a:avLst/>
            </a:prstGeom>
            <a:gradFill>
              <a:gsLst>
                <a:gs pos="100000">
                  <a:srgbClr val="005072"/>
                </a:gs>
                <a:gs pos="0">
                  <a:srgbClr val="0093DD"/>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marL="342900" indent="-342900" algn="ctr">
                <a:buFont typeface="Wingdings" panose="05000000000000000000" pitchFamily="2" charset="2"/>
                <a:buChar char="Ø"/>
              </a:pPr>
              <a:endParaRPr lang="zh-CN" altLang="en-US" sz="2400"/>
            </a:p>
          </p:txBody>
        </p:sp>
        <p:sp>
          <p:nvSpPr>
            <p:cNvPr id="65" name="矩形 64"/>
            <p:cNvSpPr/>
            <p:nvPr/>
          </p:nvSpPr>
          <p:spPr>
            <a:xfrm>
              <a:off x="4316626" y="1020232"/>
              <a:ext cx="288000" cy="396000"/>
            </a:xfrm>
            <a:prstGeom prst="rect">
              <a:avLst/>
            </a:prstGeom>
            <a:gradFill>
              <a:gsLst>
                <a:gs pos="100000">
                  <a:srgbClr val="005072"/>
                </a:gs>
                <a:gs pos="0">
                  <a:srgbClr val="0093DD"/>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marL="342900" indent="-342900" algn="ctr">
                <a:buFont typeface="Wingdings" panose="05000000000000000000" pitchFamily="2" charset="2"/>
                <a:buChar char="Ø"/>
              </a:pPr>
              <a:endParaRPr lang="zh-CN" altLang="en-US" sz="2400"/>
            </a:p>
          </p:txBody>
        </p:sp>
        <p:sp>
          <p:nvSpPr>
            <p:cNvPr id="66" name="矩形 65"/>
            <p:cNvSpPr/>
            <p:nvPr/>
          </p:nvSpPr>
          <p:spPr>
            <a:xfrm>
              <a:off x="5198300" y="1020232"/>
              <a:ext cx="288000" cy="396000"/>
            </a:xfrm>
            <a:prstGeom prst="rect">
              <a:avLst/>
            </a:prstGeom>
            <a:gradFill>
              <a:gsLst>
                <a:gs pos="100000">
                  <a:srgbClr val="005072"/>
                </a:gs>
                <a:gs pos="0">
                  <a:srgbClr val="0093DD"/>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marL="342900" indent="-342900" algn="ctr">
                <a:buFont typeface="Wingdings" panose="05000000000000000000" pitchFamily="2" charset="2"/>
                <a:buChar char="Ø"/>
              </a:pPr>
              <a:endParaRPr lang="zh-CN" altLang="en-US" sz="2400"/>
            </a:p>
          </p:txBody>
        </p:sp>
        <p:sp>
          <p:nvSpPr>
            <p:cNvPr id="67" name="矩形 66"/>
            <p:cNvSpPr/>
            <p:nvPr/>
          </p:nvSpPr>
          <p:spPr>
            <a:xfrm>
              <a:off x="1667134" y="1020232"/>
              <a:ext cx="288000" cy="396000"/>
            </a:xfrm>
            <a:prstGeom prst="rect">
              <a:avLst/>
            </a:prstGeom>
            <a:gradFill>
              <a:gsLst>
                <a:gs pos="0">
                  <a:srgbClr val="66FF33"/>
                </a:gs>
                <a:gs pos="100000">
                  <a:srgbClr val="003300"/>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marL="342900" indent="-342900" algn="ctr">
                <a:buFont typeface="Wingdings" panose="05000000000000000000" pitchFamily="2" charset="2"/>
                <a:buChar char="Ø"/>
              </a:pPr>
              <a:endParaRPr lang="zh-CN" altLang="en-US" sz="2400"/>
            </a:p>
          </p:txBody>
        </p:sp>
        <p:sp>
          <p:nvSpPr>
            <p:cNvPr id="68" name="矩形 67"/>
            <p:cNvSpPr/>
            <p:nvPr/>
          </p:nvSpPr>
          <p:spPr>
            <a:xfrm>
              <a:off x="2117470" y="1020232"/>
              <a:ext cx="288000" cy="396000"/>
            </a:xfrm>
            <a:prstGeom prst="rect">
              <a:avLst/>
            </a:prstGeom>
            <a:gradFill>
              <a:gsLst>
                <a:gs pos="100000">
                  <a:srgbClr val="005072"/>
                </a:gs>
                <a:gs pos="0">
                  <a:srgbClr val="0093DD"/>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marL="342900" indent="-342900" algn="ctr">
                <a:buFont typeface="Wingdings" panose="05000000000000000000" pitchFamily="2" charset="2"/>
                <a:buChar char="Ø"/>
              </a:pPr>
              <a:endParaRPr lang="zh-CN" altLang="en-US" sz="2400"/>
            </a:p>
          </p:txBody>
        </p:sp>
        <p:sp>
          <p:nvSpPr>
            <p:cNvPr id="69" name="矩形 68"/>
            <p:cNvSpPr/>
            <p:nvPr/>
          </p:nvSpPr>
          <p:spPr>
            <a:xfrm>
              <a:off x="2530086" y="1020232"/>
              <a:ext cx="288000" cy="396000"/>
            </a:xfrm>
            <a:prstGeom prst="rect">
              <a:avLst/>
            </a:prstGeom>
            <a:gradFill>
              <a:gsLst>
                <a:gs pos="100000">
                  <a:srgbClr val="005072"/>
                </a:gs>
                <a:gs pos="0">
                  <a:srgbClr val="0093DD"/>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marL="342900" indent="-342900" algn="ctr">
                <a:buFont typeface="Wingdings" panose="05000000000000000000" pitchFamily="2" charset="2"/>
                <a:buChar char="Ø"/>
              </a:pPr>
              <a:endParaRPr lang="zh-CN" altLang="en-US" sz="2400"/>
            </a:p>
          </p:txBody>
        </p:sp>
        <p:sp>
          <p:nvSpPr>
            <p:cNvPr id="70" name="矩形 69"/>
            <p:cNvSpPr/>
            <p:nvPr/>
          </p:nvSpPr>
          <p:spPr>
            <a:xfrm>
              <a:off x="3430758" y="1020232"/>
              <a:ext cx="288000" cy="396000"/>
            </a:xfrm>
            <a:prstGeom prst="rect">
              <a:avLst/>
            </a:prstGeom>
            <a:gradFill>
              <a:gsLst>
                <a:gs pos="0">
                  <a:srgbClr val="66FF33"/>
                </a:gs>
                <a:gs pos="100000">
                  <a:srgbClr val="003300"/>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marL="342900" indent="-342900" algn="ctr">
                <a:buFont typeface="Wingdings" panose="05000000000000000000" pitchFamily="2" charset="2"/>
                <a:buChar char="Ø"/>
              </a:pPr>
              <a:endParaRPr lang="zh-CN" altLang="en-US" sz="2400"/>
            </a:p>
          </p:txBody>
        </p:sp>
        <p:sp>
          <p:nvSpPr>
            <p:cNvPr id="71" name="矩形 70"/>
            <p:cNvSpPr/>
            <p:nvPr/>
          </p:nvSpPr>
          <p:spPr>
            <a:xfrm>
              <a:off x="3885722" y="1020232"/>
              <a:ext cx="288000" cy="396000"/>
            </a:xfrm>
            <a:prstGeom prst="rect">
              <a:avLst/>
            </a:prstGeom>
            <a:gradFill>
              <a:gsLst>
                <a:gs pos="0">
                  <a:srgbClr val="66FF33"/>
                </a:gs>
                <a:gs pos="100000">
                  <a:srgbClr val="003300"/>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marL="342900" indent="-342900" algn="ctr">
                <a:buFont typeface="Wingdings" panose="05000000000000000000" pitchFamily="2" charset="2"/>
                <a:buChar char="Ø"/>
              </a:pPr>
              <a:endParaRPr lang="zh-CN" altLang="en-US" sz="2400"/>
            </a:p>
          </p:txBody>
        </p:sp>
        <p:sp>
          <p:nvSpPr>
            <p:cNvPr id="72" name="矩形 71"/>
            <p:cNvSpPr/>
            <p:nvPr/>
          </p:nvSpPr>
          <p:spPr>
            <a:xfrm>
              <a:off x="4744046" y="1020232"/>
              <a:ext cx="288000" cy="396000"/>
            </a:xfrm>
            <a:prstGeom prst="rect">
              <a:avLst/>
            </a:prstGeom>
            <a:gradFill>
              <a:gsLst>
                <a:gs pos="0">
                  <a:srgbClr val="66FF33"/>
                </a:gs>
                <a:gs pos="100000">
                  <a:srgbClr val="003300"/>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marL="342900" indent="-342900" algn="ctr">
                <a:buFont typeface="Wingdings" panose="05000000000000000000" pitchFamily="2" charset="2"/>
                <a:buChar char="Ø"/>
              </a:pPr>
              <a:endParaRPr lang="zh-CN" altLang="en-US" sz="2400"/>
            </a:p>
          </p:txBody>
        </p:sp>
        <p:sp>
          <p:nvSpPr>
            <p:cNvPr id="73" name="矩形 72"/>
            <p:cNvSpPr/>
            <p:nvPr/>
          </p:nvSpPr>
          <p:spPr>
            <a:xfrm>
              <a:off x="6995726" y="1020232"/>
              <a:ext cx="288000" cy="396000"/>
            </a:xfrm>
            <a:prstGeom prst="rect">
              <a:avLst/>
            </a:prstGeom>
            <a:gradFill>
              <a:gsLst>
                <a:gs pos="100000">
                  <a:srgbClr val="005072"/>
                </a:gs>
                <a:gs pos="0">
                  <a:srgbClr val="0093DD"/>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marL="342900" indent="-342900" algn="ctr">
                <a:buFont typeface="Wingdings" panose="05000000000000000000" pitchFamily="2" charset="2"/>
                <a:buChar char="Ø"/>
              </a:pPr>
              <a:endParaRPr lang="zh-CN" altLang="en-US" sz="2400"/>
            </a:p>
          </p:txBody>
        </p:sp>
        <p:sp>
          <p:nvSpPr>
            <p:cNvPr id="74" name="矩形 73"/>
            <p:cNvSpPr/>
            <p:nvPr/>
          </p:nvSpPr>
          <p:spPr>
            <a:xfrm>
              <a:off x="6537988" y="1020232"/>
              <a:ext cx="288000" cy="396000"/>
            </a:xfrm>
            <a:prstGeom prst="rect">
              <a:avLst/>
            </a:prstGeom>
            <a:gradFill>
              <a:gsLst>
                <a:gs pos="100000">
                  <a:srgbClr val="005072"/>
                </a:gs>
                <a:gs pos="0">
                  <a:srgbClr val="0093DD"/>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marL="342900" indent="-342900" algn="ctr">
                <a:buFont typeface="Wingdings" panose="05000000000000000000" pitchFamily="2" charset="2"/>
                <a:buChar char="Ø"/>
              </a:pPr>
              <a:endParaRPr lang="zh-CN" altLang="en-US" sz="2400"/>
            </a:p>
          </p:txBody>
        </p:sp>
        <p:sp>
          <p:nvSpPr>
            <p:cNvPr id="75" name="任意多边形 74"/>
            <p:cNvSpPr/>
            <p:nvPr/>
          </p:nvSpPr>
          <p:spPr>
            <a:xfrm>
              <a:off x="954630" y="1404257"/>
              <a:ext cx="1317171" cy="231389"/>
            </a:xfrm>
            <a:custGeom>
              <a:avLst/>
              <a:gdLst>
                <a:gd name="connsiteX0" fmla="*/ 0 w 1317171"/>
                <a:gd name="connsiteY0" fmla="*/ 0 h 326572"/>
                <a:gd name="connsiteX1" fmla="*/ 163286 w 1317171"/>
                <a:gd name="connsiteY1" fmla="*/ 206829 h 326572"/>
                <a:gd name="connsiteX2" fmla="*/ 587829 w 1317171"/>
                <a:gd name="connsiteY2" fmla="*/ 315686 h 326572"/>
                <a:gd name="connsiteX3" fmla="*/ 1055914 w 1317171"/>
                <a:gd name="connsiteY3" fmla="*/ 272143 h 326572"/>
                <a:gd name="connsiteX4" fmla="*/ 1317171 w 1317171"/>
                <a:gd name="connsiteY4" fmla="*/ 21772 h 326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7171" h="326572">
                  <a:moveTo>
                    <a:pt x="0" y="0"/>
                  </a:moveTo>
                  <a:cubicBezTo>
                    <a:pt x="32657" y="77107"/>
                    <a:pt x="65315" y="154215"/>
                    <a:pt x="163286" y="206829"/>
                  </a:cubicBezTo>
                  <a:cubicBezTo>
                    <a:pt x="261257" y="259443"/>
                    <a:pt x="439058" y="304800"/>
                    <a:pt x="587829" y="315686"/>
                  </a:cubicBezTo>
                  <a:cubicBezTo>
                    <a:pt x="736600" y="326572"/>
                    <a:pt x="934357" y="321129"/>
                    <a:pt x="1055914" y="272143"/>
                  </a:cubicBezTo>
                  <a:cubicBezTo>
                    <a:pt x="1177471" y="223157"/>
                    <a:pt x="1247321" y="122464"/>
                    <a:pt x="1317171" y="21772"/>
                  </a:cubicBezTo>
                </a:path>
              </a:pathLst>
            </a:custGeom>
            <a:ln w="28575">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342900" indent="-342900" algn="ctr">
                <a:buFont typeface="Wingdings" panose="05000000000000000000" pitchFamily="2" charset="2"/>
                <a:buChar char="Ø"/>
              </a:pPr>
              <a:endParaRPr lang="zh-CN" altLang="en-US" sz="2400"/>
            </a:p>
          </p:txBody>
        </p:sp>
        <p:sp>
          <p:nvSpPr>
            <p:cNvPr id="76" name="任意多边形 75"/>
            <p:cNvSpPr/>
            <p:nvPr/>
          </p:nvSpPr>
          <p:spPr>
            <a:xfrm>
              <a:off x="3142726" y="1404257"/>
              <a:ext cx="1317171" cy="231389"/>
            </a:xfrm>
            <a:custGeom>
              <a:avLst/>
              <a:gdLst>
                <a:gd name="connsiteX0" fmla="*/ 0 w 1317171"/>
                <a:gd name="connsiteY0" fmla="*/ 0 h 326572"/>
                <a:gd name="connsiteX1" fmla="*/ 163286 w 1317171"/>
                <a:gd name="connsiteY1" fmla="*/ 206829 h 326572"/>
                <a:gd name="connsiteX2" fmla="*/ 587829 w 1317171"/>
                <a:gd name="connsiteY2" fmla="*/ 315686 h 326572"/>
                <a:gd name="connsiteX3" fmla="*/ 1055914 w 1317171"/>
                <a:gd name="connsiteY3" fmla="*/ 272143 h 326572"/>
                <a:gd name="connsiteX4" fmla="*/ 1317171 w 1317171"/>
                <a:gd name="connsiteY4" fmla="*/ 21772 h 326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7171" h="326572">
                  <a:moveTo>
                    <a:pt x="0" y="0"/>
                  </a:moveTo>
                  <a:cubicBezTo>
                    <a:pt x="32657" y="77107"/>
                    <a:pt x="65315" y="154215"/>
                    <a:pt x="163286" y="206829"/>
                  </a:cubicBezTo>
                  <a:cubicBezTo>
                    <a:pt x="261257" y="259443"/>
                    <a:pt x="439058" y="304800"/>
                    <a:pt x="587829" y="315686"/>
                  </a:cubicBezTo>
                  <a:cubicBezTo>
                    <a:pt x="736600" y="326572"/>
                    <a:pt x="934357" y="321129"/>
                    <a:pt x="1055914" y="272143"/>
                  </a:cubicBezTo>
                  <a:cubicBezTo>
                    <a:pt x="1177471" y="223157"/>
                    <a:pt x="1247321" y="122464"/>
                    <a:pt x="1317171" y="21772"/>
                  </a:cubicBezTo>
                </a:path>
              </a:pathLst>
            </a:custGeom>
            <a:ln w="28575">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342900" indent="-342900" algn="ctr">
                <a:buFont typeface="Wingdings" panose="05000000000000000000" pitchFamily="2" charset="2"/>
                <a:buChar char="Ø"/>
              </a:pPr>
              <a:endParaRPr lang="zh-CN" altLang="en-US" sz="2400"/>
            </a:p>
          </p:txBody>
        </p:sp>
        <p:sp>
          <p:nvSpPr>
            <p:cNvPr id="77" name="任意多边形 76"/>
            <p:cNvSpPr/>
            <p:nvPr/>
          </p:nvSpPr>
          <p:spPr>
            <a:xfrm>
              <a:off x="5374974" y="1404257"/>
              <a:ext cx="1317171" cy="231389"/>
            </a:xfrm>
            <a:custGeom>
              <a:avLst/>
              <a:gdLst>
                <a:gd name="connsiteX0" fmla="*/ 0 w 1317171"/>
                <a:gd name="connsiteY0" fmla="*/ 0 h 326572"/>
                <a:gd name="connsiteX1" fmla="*/ 163286 w 1317171"/>
                <a:gd name="connsiteY1" fmla="*/ 206829 h 326572"/>
                <a:gd name="connsiteX2" fmla="*/ 587829 w 1317171"/>
                <a:gd name="connsiteY2" fmla="*/ 315686 h 326572"/>
                <a:gd name="connsiteX3" fmla="*/ 1055914 w 1317171"/>
                <a:gd name="connsiteY3" fmla="*/ 272143 h 326572"/>
                <a:gd name="connsiteX4" fmla="*/ 1317171 w 1317171"/>
                <a:gd name="connsiteY4" fmla="*/ 21772 h 326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7171" h="326572">
                  <a:moveTo>
                    <a:pt x="0" y="0"/>
                  </a:moveTo>
                  <a:cubicBezTo>
                    <a:pt x="32657" y="77107"/>
                    <a:pt x="65315" y="154215"/>
                    <a:pt x="163286" y="206829"/>
                  </a:cubicBezTo>
                  <a:cubicBezTo>
                    <a:pt x="261257" y="259443"/>
                    <a:pt x="439058" y="304800"/>
                    <a:pt x="587829" y="315686"/>
                  </a:cubicBezTo>
                  <a:cubicBezTo>
                    <a:pt x="736600" y="326572"/>
                    <a:pt x="934357" y="321129"/>
                    <a:pt x="1055914" y="272143"/>
                  </a:cubicBezTo>
                  <a:cubicBezTo>
                    <a:pt x="1177471" y="223157"/>
                    <a:pt x="1247321" y="122464"/>
                    <a:pt x="1317171" y="21772"/>
                  </a:cubicBezTo>
                </a:path>
              </a:pathLst>
            </a:custGeom>
            <a:ln w="28575">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342900" indent="-342900" algn="ctr">
                <a:buFont typeface="Wingdings" panose="05000000000000000000" pitchFamily="2" charset="2"/>
                <a:buChar char="Ø"/>
              </a:pPr>
              <a:endParaRPr lang="zh-CN" altLang="en-US" sz="2400"/>
            </a:p>
          </p:txBody>
        </p:sp>
        <p:sp>
          <p:nvSpPr>
            <p:cNvPr id="78" name="任意多边形 77"/>
            <p:cNvSpPr/>
            <p:nvPr/>
          </p:nvSpPr>
          <p:spPr>
            <a:xfrm>
              <a:off x="921973" y="1426029"/>
              <a:ext cx="6313714" cy="425641"/>
            </a:xfrm>
            <a:custGeom>
              <a:avLst/>
              <a:gdLst>
                <a:gd name="connsiteX0" fmla="*/ 0 w 6313714"/>
                <a:gd name="connsiteY0" fmla="*/ 0 h 542471"/>
                <a:gd name="connsiteX1" fmla="*/ 849086 w 6313714"/>
                <a:gd name="connsiteY1" fmla="*/ 457200 h 542471"/>
                <a:gd name="connsiteX2" fmla="*/ 4659086 w 6313714"/>
                <a:gd name="connsiteY2" fmla="*/ 511628 h 542471"/>
                <a:gd name="connsiteX3" fmla="*/ 5856514 w 6313714"/>
                <a:gd name="connsiteY3" fmla="*/ 446314 h 542471"/>
                <a:gd name="connsiteX4" fmla="*/ 6313714 w 6313714"/>
                <a:gd name="connsiteY4" fmla="*/ 0 h 542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3714" h="542471">
                  <a:moveTo>
                    <a:pt x="0" y="0"/>
                  </a:moveTo>
                  <a:cubicBezTo>
                    <a:pt x="36286" y="185964"/>
                    <a:pt x="72572" y="371929"/>
                    <a:pt x="849086" y="457200"/>
                  </a:cubicBezTo>
                  <a:cubicBezTo>
                    <a:pt x="1625600" y="542471"/>
                    <a:pt x="3824515" y="513442"/>
                    <a:pt x="4659086" y="511628"/>
                  </a:cubicBezTo>
                  <a:cubicBezTo>
                    <a:pt x="5493657" y="509814"/>
                    <a:pt x="5580743" y="531585"/>
                    <a:pt x="5856514" y="446314"/>
                  </a:cubicBezTo>
                  <a:cubicBezTo>
                    <a:pt x="6132285" y="361043"/>
                    <a:pt x="6222999" y="180521"/>
                    <a:pt x="6313714" y="0"/>
                  </a:cubicBezTo>
                </a:path>
              </a:pathLst>
            </a:custGeom>
            <a:ln w="28575">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342900" indent="-342900" algn="ctr">
                <a:buFont typeface="Wingdings" panose="05000000000000000000" pitchFamily="2" charset="2"/>
                <a:buChar char="Ø"/>
              </a:pPr>
              <a:endParaRPr lang="zh-CN" altLang="en-US" sz="2400"/>
            </a:p>
          </p:txBody>
        </p:sp>
        <p:sp>
          <p:nvSpPr>
            <p:cNvPr id="79" name="任意多边形 78"/>
            <p:cNvSpPr/>
            <p:nvPr/>
          </p:nvSpPr>
          <p:spPr>
            <a:xfrm>
              <a:off x="6732241" y="1404257"/>
              <a:ext cx="360040" cy="231389"/>
            </a:xfrm>
            <a:custGeom>
              <a:avLst/>
              <a:gdLst>
                <a:gd name="connsiteX0" fmla="*/ 0 w 1317171"/>
                <a:gd name="connsiteY0" fmla="*/ 0 h 326572"/>
                <a:gd name="connsiteX1" fmla="*/ 163286 w 1317171"/>
                <a:gd name="connsiteY1" fmla="*/ 206829 h 326572"/>
                <a:gd name="connsiteX2" fmla="*/ 587829 w 1317171"/>
                <a:gd name="connsiteY2" fmla="*/ 315686 h 326572"/>
                <a:gd name="connsiteX3" fmla="*/ 1055914 w 1317171"/>
                <a:gd name="connsiteY3" fmla="*/ 272143 h 326572"/>
                <a:gd name="connsiteX4" fmla="*/ 1317171 w 1317171"/>
                <a:gd name="connsiteY4" fmla="*/ 21772 h 326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7171" h="326572">
                  <a:moveTo>
                    <a:pt x="0" y="0"/>
                  </a:moveTo>
                  <a:cubicBezTo>
                    <a:pt x="32657" y="77107"/>
                    <a:pt x="65315" y="154215"/>
                    <a:pt x="163286" y="206829"/>
                  </a:cubicBezTo>
                  <a:cubicBezTo>
                    <a:pt x="261257" y="259443"/>
                    <a:pt x="439058" y="304800"/>
                    <a:pt x="587829" y="315686"/>
                  </a:cubicBezTo>
                  <a:cubicBezTo>
                    <a:pt x="736600" y="326572"/>
                    <a:pt x="934357" y="321129"/>
                    <a:pt x="1055914" y="272143"/>
                  </a:cubicBezTo>
                  <a:cubicBezTo>
                    <a:pt x="1177471" y="223157"/>
                    <a:pt x="1247321" y="122464"/>
                    <a:pt x="1317171" y="21772"/>
                  </a:cubicBezTo>
                </a:path>
              </a:pathLst>
            </a:custGeom>
            <a:ln w="28575">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342900" indent="-342900" algn="ctr">
                <a:buFont typeface="Wingdings" panose="05000000000000000000" pitchFamily="2" charset="2"/>
                <a:buChar char="Ø"/>
              </a:pPr>
              <a:endParaRPr lang="zh-CN" altLang="en-US" sz="2400"/>
            </a:p>
          </p:txBody>
        </p:sp>
        <p:sp>
          <p:nvSpPr>
            <p:cNvPr id="80" name="任意多边形 79"/>
            <p:cNvSpPr/>
            <p:nvPr/>
          </p:nvSpPr>
          <p:spPr>
            <a:xfrm>
              <a:off x="2728256" y="1404257"/>
              <a:ext cx="360040" cy="231389"/>
            </a:xfrm>
            <a:custGeom>
              <a:avLst/>
              <a:gdLst>
                <a:gd name="connsiteX0" fmla="*/ 0 w 1317171"/>
                <a:gd name="connsiteY0" fmla="*/ 0 h 326572"/>
                <a:gd name="connsiteX1" fmla="*/ 163286 w 1317171"/>
                <a:gd name="connsiteY1" fmla="*/ 206829 h 326572"/>
                <a:gd name="connsiteX2" fmla="*/ 587829 w 1317171"/>
                <a:gd name="connsiteY2" fmla="*/ 315686 h 326572"/>
                <a:gd name="connsiteX3" fmla="*/ 1055914 w 1317171"/>
                <a:gd name="connsiteY3" fmla="*/ 272143 h 326572"/>
                <a:gd name="connsiteX4" fmla="*/ 1317171 w 1317171"/>
                <a:gd name="connsiteY4" fmla="*/ 21772 h 326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7171" h="326572">
                  <a:moveTo>
                    <a:pt x="0" y="0"/>
                  </a:moveTo>
                  <a:cubicBezTo>
                    <a:pt x="32657" y="77107"/>
                    <a:pt x="65315" y="154215"/>
                    <a:pt x="163286" y="206829"/>
                  </a:cubicBezTo>
                  <a:cubicBezTo>
                    <a:pt x="261257" y="259443"/>
                    <a:pt x="439058" y="304800"/>
                    <a:pt x="587829" y="315686"/>
                  </a:cubicBezTo>
                  <a:cubicBezTo>
                    <a:pt x="736600" y="326572"/>
                    <a:pt x="934357" y="321129"/>
                    <a:pt x="1055914" y="272143"/>
                  </a:cubicBezTo>
                  <a:cubicBezTo>
                    <a:pt x="1177471" y="223157"/>
                    <a:pt x="1247321" y="122464"/>
                    <a:pt x="1317171" y="21772"/>
                  </a:cubicBezTo>
                </a:path>
              </a:pathLst>
            </a:custGeom>
            <a:ln w="28575">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342900" indent="-342900" algn="ctr">
                <a:buFont typeface="Wingdings" panose="05000000000000000000" pitchFamily="2" charset="2"/>
                <a:buChar char="Ø"/>
              </a:pPr>
              <a:endParaRPr lang="zh-CN" altLang="en-US" sz="2400"/>
            </a:p>
          </p:txBody>
        </p:sp>
        <p:sp>
          <p:nvSpPr>
            <p:cNvPr id="81" name="任意多边形 80"/>
            <p:cNvSpPr/>
            <p:nvPr/>
          </p:nvSpPr>
          <p:spPr>
            <a:xfrm>
              <a:off x="2300402" y="1404257"/>
              <a:ext cx="360040" cy="231389"/>
            </a:xfrm>
            <a:custGeom>
              <a:avLst/>
              <a:gdLst>
                <a:gd name="connsiteX0" fmla="*/ 0 w 1317171"/>
                <a:gd name="connsiteY0" fmla="*/ 0 h 326572"/>
                <a:gd name="connsiteX1" fmla="*/ 163286 w 1317171"/>
                <a:gd name="connsiteY1" fmla="*/ 206829 h 326572"/>
                <a:gd name="connsiteX2" fmla="*/ 587829 w 1317171"/>
                <a:gd name="connsiteY2" fmla="*/ 315686 h 326572"/>
                <a:gd name="connsiteX3" fmla="*/ 1055914 w 1317171"/>
                <a:gd name="connsiteY3" fmla="*/ 272143 h 326572"/>
                <a:gd name="connsiteX4" fmla="*/ 1317171 w 1317171"/>
                <a:gd name="connsiteY4" fmla="*/ 21772 h 326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7171" h="326572">
                  <a:moveTo>
                    <a:pt x="0" y="0"/>
                  </a:moveTo>
                  <a:cubicBezTo>
                    <a:pt x="32657" y="77107"/>
                    <a:pt x="65315" y="154215"/>
                    <a:pt x="163286" y="206829"/>
                  </a:cubicBezTo>
                  <a:cubicBezTo>
                    <a:pt x="261257" y="259443"/>
                    <a:pt x="439058" y="304800"/>
                    <a:pt x="587829" y="315686"/>
                  </a:cubicBezTo>
                  <a:cubicBezTo>
                    <a:pt x="736600" y="326572"/>
                    <a:pt x="934357" y="321129"/>
                    <a:pt x="1055914" y="272143"/>
                  </a:cubicBezTo>
                  <a:cubicBezTo>
                    <a:pt x="1177471" y="223157"/>
                    <a:pt x="1247321" y="122464"/>
                    <a:pt x="1317171" y="21772"/>
                  </a:cubicBezTo>
                </a:path>
              </a:pathLst>
            </a:custGeom>
            <a:ln w="28575">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342900" indent="-342900" algn="ctr">
                <a:buFont typeface="Wingdings" panose="05000000000000000000" pitchFamily="2" charset="2"/>
                <a:buChar char="Ø"/>
              </a:pPr>
              <a:endParaRPr lang="zh-CN" altLang="en-US" sz="2400"/>
            </a:p>
          </p:txBody>
        </p:sp>
        <p:sp>
          <p:nvSpPr>
            <p:cNvPr id="82" name="任意多边形 81"/>
            <p:cNvSpPr/>
            <p:nvPr/>
          </p:nvSpPr>
          <p:spPr>
            <a:xfrm>
              <a:off x="4499992" y="1404257"/>
              <a:ext cx="813115" cy="231389"/>
            </a:xfrm>
            <a:custGeom>
              <a:avLst/>
              <a:gdLst>
                <a:gd name="connsiteX0" fmla="*/ 0 w 1317171"/>
                <a:gd name="connsiteY0" fmla="*/ 0 h 326572"/>
                <a:gd name="connsiteX1" fmla="*/ 163286 w 1317171"/>
                <a:gd name="connsiteY1" fmla="*/ 206829 h 326572"/>
                <a:gd name="connsiteX2" fmla="*/ 587829 w 1317171"/>
                <a:gd name="connsiteY2" fmla="*/ 315686 h 326572"/>
                <a:gd name="connsiteX3" fmla="*/ 1055914 w 1317171"/>
                <a:gd name="connsiteY3" fmla="*/ 272143 h 326572"/>
                <a:gd name="connsiteX4" fmla="*/ 1317171 w 1317171"/>
                <a:gd name="connsiteY4" fmla="*/ 21772 h 326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7171" h="326572">
                  <a:moveTo>
                    <a:pt x="0" y="0"/>
                  </a:moveTo>
                  <a:cubicBezTo>
                    <a:pt x="32657" y="77107"/>
                    <a:pt x="65315" y="154215"/>
                    <a:pt x="163286" y="206829"/>
                  </a:cubicBezTo>
                  <a:cubicBezTo>
                    <a:pt x="261257" y="259443"/>
                    <a:pt x="439058" y="304800"/>
                    <a:pt x="587829" y="315686"/>
                  </a:cubicBezTo>
                  <a:cubicBezTo>
                    <a:pt x="736600" y="326572"/>
                    <a:pt x="934357" y="321129"/>
                    <a:pt x="1055914" y="272143"/>
                  </a:cubicBezTo>
                  <a:cubicBezTo>
                    <a:pt x="1177471" y="223157"/>
                    <a:pt x="1247321" y="122464"/>
                    <a:pt x="1317171" y="21772"/>
                  </a:cubicBezTo>
                </a:path>
              </a:pathLst>
            </a:custGeom>
            <a:ln w="28575">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342900" indent="-342900" algn="ctr">
                <a:buFont typeface="Wingdings" panose="05000000000000000000" pitchFamily="2" charset="2"/>
                <a:buChar char="Ø"/>
              </a:pPr>
              <a:endParaRPr lang="zh-CN" altLang="en-US" sz="2400"/>
            </a:p>
          </p:txBody>
        </p:sp>
      </p:grpSp>
      <p:sp>
        <p:nvSpPr>
          <p:cNvPr id="12" name="内容占位符 11">
            <a:extLst>
              <a:ext uri="{FF2B5EF4-FFF2-40B4-BE49-F238E27FC236}">
                <a16:creationId xmlns:a16="http://schemas.microsoft.com/office/drawing/2014/main" id="{F518E067-58ED-45F7-8510-F61665111B3B}"/>
              </a:ext>
            </a:extLst>
          </p:cNvPr>
          <p:cNvSpPr>
            <a:spLocks noGrp="1"/>
          </p:cNvSpPr>
          <p:nvPr>
            <p:ph sz="quarter" idx="15"/>
          </p:nvPr>
        </p:nvSpPr>
        <p:spPr>
          <a:xfrm>
            <a:off x="1552027" y="830737"/>
            <a:ext cx="1826141" cy="535531"/>
          </a:xfrm>
        </p:spPr>
        <p:txBody>
          <a:bodyPr/>
          <a:lstStyle/>
          <a:p>
            <a:pPr marL="0" indent="0">
              <a:buNone/>
            </a:pPr>
            <a:r>
              <a:rPr lang="zh-CN" altLang="en-US" dirty="0"/>
              <a:t>链式分配</a:t>
            </a:r>
          </a:p>
        </p:txBody>
      </p:sp>
      <p:sp>
        <p:nvSpPr>
          <p:cNvPr id="14" name="文本框 13">
            <a:extLst>
              <a:ext uri="{FF2B5EF4-FFF2-40B4-BE49-F238E27FC236}">
                <a16:creationId xmlns:a16="http://schemas.microsoft.com/office/drawing/2014/main" id="{601AAFCC-9EF4-4F70-BB1A-A917315EA489}"/>
              </a:ext>
            </a:extLst>
          </p:cNvPr>
          <p:cNvSpPr txBox="1"/>
          <p:nvPr/>
        </p:nvSpPr>
        <p:spPr>
          <a:xfrm>
            <a:off x="1340680" y="1599742"/>
            <a:ext cx="6070893" cy="1133837"/>
          </a:xfrm>
          <a:prstGeom prst="rect">
            <a:avLst/>
          </a:prstGeom>
          <a:noFill/>
        </p:spPr>
        <p:txBody>
          <a:bodyPr wrap="none" rtlCol="0">
            <a:spAutoFit/>
          </a:bodyPr>
          <a:lstStyle/>
          <a:p>
            <a:pPr marL="342900" indent="-342900">
              <a:lnSpc>
                <a:spcPct val="150000"/>
              </a:lnSpc>
              <a:buFont typeface="Wingdings" panose="05000000000000000000" pitchFamily="2" charset="2"/>
              <a:buChar char="Ø"/>
            </a:pPr>
            <a:r>
              <a:rPr lang="zh-CN" altLang="en-US" sz="2400" b="1" dirty="0"/>
              <a:t>文件以数据块链表方式存储</a:t>
            </a:r>
          </a:p>
          <a:p>
            <a:pPr marL="342900" indent="-342900">
              <a:lnSpc>
                <a:spcPct val="150000"/>
              </a:lnSpc>
              <a:buFont typeface="Wingdings" panose="05000000000000000000" pitchFamily="2" charset="2"/>
              <a:buChar char="Ø"/>
            </a:pPr>
            <a:r>
              <a:rPr lang="zh-CN" altLang="en-US" sz="2400" b="1" dirty="0"/>
              <a:t>文件头包含了到第一块和最后一块的指针</a:t>
            </a:r>
          </a:p>
        </p:txBody>
      </p:sp>
      <p:sp>
        <p:nvSpPr>
          <p:cNvPr id="15" name="文本框 14">
            <a:extLst>
              <a:ext uri="{FF2B5EF4-FFF2-40B4-BE49-F238E27FC236}">
                <a16:creationId xmlns:a16="http://schemas.microsoft.com/office/drawing/2014/main" id="{0E1E949F-1484-42F4-A2E2-B687319F1E7C}"/>
              </a:ext>
            </a:extLst>
          </p:cNvPr>
          <p:cNvSpPr txBox="1"/>
          <p:nvPr/>
        </p:nvSpPr>
        <p:spPr>
          <a:xfrm>
            <a:off x="1428792" y="4797128"/>
            <a:ext cx="4378122" cy="1682897"/>
          </a:xfrm>
          <a:prstGeom prst="rect">
            <a:avLst/>
          </a:prstGeom>
          <a:noFill/>
        </p:spPr>
        <p:txBody>
          <a:bodyPr wrap="none" rtlCol="0">
            <a:spAutoFit/>
          </a:bodyPr>
          <a:lstStyle/>
          <a:p>
            <a:pPr marL="342900" indent="-342900" algn="l">
              <a:lnSpc>
                <a:spcPct val="150000"/>
              </a:lnSpc>
              <a:buFont typeface="Wingdings" panose="05000000000000000000" pitchFamily="2" charset="2"/>
              <a:buChar char="Ø"/>
            </a:pPr>
            <a:r>
              <a:rPr lang="zh-CN" altLang="en-US" sz="2400" b="1" dirty="0"/>
              <a:t>优点</a:t>
            </a:r>
            <a:endParaRPr lang="en-US" altLang="zh-CN" sz="2400" b="1" dirty="0"/>
          </a:p>
          <a:p>
            <a:pPr marL="800089" lvl="1" indent="-342900">
              <a:lnSpc>
                <a:spcPct val="150000"/>
              </a:lnSpc>
              <a:buFont typeface="Wingdings" panose="05000000000000000000" pitchFamily="2" charset="2"/>
              <a:buChar char="Ø"/>
            </a:pPr>
            <a:r>
              <a:rPr lang="zh-CN" altLang="en-US" sz="2400" b="1" dirty="0"/>
              <a:t>创建、增加、缩小很容易</a:t>
            </a:r>
            <a:endParaRPr lang="en-US" altLang="zh-CN" sz="2400" b="1" dirty="0"/>
          </a:p>
          <a:p>
            <a:pPr marL="800089" lvl="1" indent="-342900">
              <a:lnSpc>
                <a:spcPct val="150000"/>
              </a:lnSpc>
              <a:buFont typeface="Wingdings" panose="05000000000000000000" pitchFamily="2" charset="2"/>
              <a:buChar char="Ø"/>
            </a:pPr>
            <a:r>
              <a:rPr lang="zh-CN" altLang="en-US" sz="2400" b="1" dirty="0"/>
              <a:t>没有碎片</a:t>
            </a:r>
          </a:p>
        </p:txBody>
      </p:sp>
      <p:sp>
        <p:nvSpPr>
          <p:cNvPr id="16" name="文本框 15">
            <a:extLst>
              <a:ext uri="{FF2B5EF4-FFF2-40B4-BE49-F238E27FC236}">
                <a16:creationId xmlns:a16="http://schemas.microsoft.com/office/drawing/2014/main" id="{24FDF6F8-4203-4E7C-9331-76A898ABCFC2}"/>
              </a:ext>
            </a:extLst>
          </p:cNvPr>
          <p:cNvSpPr txBox="1"/>
          <p:nvPr/>
        </p:nvSpPr>
        <p:spPr>
          <a:xfrm>
            <a:off x="6385086" y="4797128"/>
            <a:ext cx="4378122" cy="1687834"/>
          </a:xfrm>
          <a:prstGeom prst="rect">
            <a:avLst/>
          </a:prstGeom>
          <a:noFill/>
        </p:spPr>
        <p:txBody>
          <a:bodyPr wrap="none" rtlCol="0">
            <a:spAutoFit/>
          </a:bodyPr>
          <a:lstStyle/>
          <a:p>
            <a:pPr marL="342900" indent="-342900" algn="l">
              <a:lnSpc>
                <a:spcPct val="150000"/>
              </a:lnSpc>
              <a:buFont typeface="Wingdings" panose="05000000000000000000" pitchFamily="2" charset="2"/>
              <a:buChar char="Ø"/>
            </a:pPr>
            <a:r>
              <a:rPr lang="zh-CN" altLang="en-US" sz="2400" b="1" dirty="0"/>
              <a:t>缺点</a:t>
            </a:r>
            <a:endParaRPr lang="en-US" altLang="zh-CN" sz="2400" b="1" dirty="0"/>
          </a:p>
          <a:p>
            <a:pPr marL="800089" lvl="1" indent="-342900">
              <a:lnSpc>
                <a:spcPct val="150000"/>
              </a:lnSpc>
              <a:buFont typeface="Wingdings" panose="05000000000000000000" pitchFamily="2" charset="2"/>
              <a:buChar char="Ø"/>
            </a:pPr>
            <a:r>
              <a:rPr lang="zh-CN" altLang="en-US" sz="2400" b="1" dirty="0"/>
              <a:t>无法实现真正的随机访问</a:t>
            </a:r>
            <a:endParaRPr lang="en-US" altLang="zh-CN" sz="2400" b="1" dirty="0"/>
          </a:p>
          <a:p>
            <a:pPr marL="800089" lvl="1" indent="-342900">
              <a:lnSpc>
                <a:spcPct val="150000"/>
              </a:lnSpc>
              <a:buFont typeface="Wingdings" panose="05000000000000000000" pitchFamily="2" charset="2"/>
              <a:buChar char="Ø"/>
            </a:pPr>
            <a:r>
              <a:rPr lang="zh-CN" altLang="en-US" sz="2400" b="1" dirty="0"/>
              <a:t>可靠性差</a:t>
            </a:r>
            <a:endParaRPr lang="en-US" altLang="zh-CN" sz="2400" b="1" dirty="0"/>
          </a:p>
        </p:txBody>
      </p:sp>
      <p:sp>
        <p:nvSpPr>
          <p:cNvPr id="49" name="文本占位符 1">
            <a:extLst>
              <a:ext uri="{FF2B5EF4-FFF2-40B4-BE49-F238E27FC236}">
                <a16:creationId xmlns:a16="http://schemas.microsoft.com/office/drawing/2014/main" id="{A580E4AC-F0C5-4902-A7E1-68F4D1CF29A9}"/>
              </a:ext>
            </a:extLst>
          </p:cNvPr>
          <p:cNvSpPr>
            <a:spLocks noGrp="1"/>
          </p:cNvSpPr>
          <p:nvPr>
            <p:ph type="body" sz="quarter" idx="10"/>
          </p:nvPr>
        </p:nvSpPr>
        <p:spPr>
          <a:xfrm>
            <a:off x="1133856" y="72410"/>
            <a:ext cx="1857283"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基本概念</a:t>
            </a:r>
          </a:p>
        </p:txBody>
      </p:sp>
      <p:sp>
        <p:nvSpPr>
          <p:cNvPr id="50" name="文本占位符 2">
            <a:extLst>
              <a:ext uri="{FF2B5EF4-FFF2-40B4-BE49-F238E27FC236}">
                <a16:creationId xmlns:a16="http://schemas.microsoft.com/office/drawing/2014/main" id="{79B25800-17F5-45C1-9529-5A1A909873C6}"/>
              </a:ext>
            </a:extLst>
          </p:cNvPr>
          <p:cNvSpPr>
            <a:spLocks noGrp="1"/>
          </p:cNvSpPr>
          <p:nvPr>
            <p:ph type="body" sz="quarter" idx="11"/>
          </p:nvPr>
        </p:nvSpPr>
        <p:spPr>
          <a:xfrm>
            <a:off x="3177030" y="72410"/>
            <a:ext cx="1822935" cy="369332"/>
          </a:xfrm>
          <a:noFill/>
        </p:spPr>
        <p:txBody>
          <a:bodyPr wrap="none" rtlCol="0">
            <a:spAutoFit/>
          </a:bodyPr>
          <a:lstStyle/>
          <a:p>
            <a:r>
              <a:rPr lang="en-US" altLang="zh-CN" dirty="0"/>
              <a:t>02 </a:t>
            </a:r>
            <a:r>
              <a:rPr lang="zh-CN" altLang="en-US" dirty="0"/>
              <a:t>共享与保护</a:t>
            </a:r>
          </a:p>
        </p:txBody>
      </p:sp>
      <p:sp>
        <p:nvSpPr>
          <p:cNvPr id="51" name="文本占位符 3">
            <a:extLst>
              <a:ext uri="{FF2B5EF4-FFF2-40B4-BE49-F238E27FC236}">
                <a16:creationId xmlns:a16="http://schemas.microsoft.com/office/drawing/2014/main" id="{DAB7437F-CD45-44BF-8E12-E0D151E42B3A}"/>
              </a:ext>
            </a:extLst>
          </p:cNvPr>
          <p:cNvSpPr>
            <a:spLocks noGrp="1"/>
          </p:cNvSpPr>
          <p:nvPr>
            <p:ph type="body" sz="quarter" idx="12"/>
          </p:nvPr>
        </p:nvSpPr>
        <p:spPr>
          <a:xfrm>
            <a:off x="5312773" y="72410"/>
            <a:ext cx="1566454" cy="369332"/>
          </a:xfrm>
          <a:noFill/>
        </p:spPr>
        <p:txBody>
          <a:bodyPr wrap="square" rtlCol="0">
            <a:spAutoFit/>
          </a:bodyPr>
          <a:lstStyle/>
          <a:p>
            <a:r>
              <a:rPr lang="en-US" altLang="zh-CN" dirty="0">
                <a:solidFill>
                  <a:schemeClr val="bg1"/>
                </a:solidFill>
              </a:rPr>
              <a:t>03 </a:t>
            </a:r>
            <a:r>
              <a:rPr lang="zh-CN" altLang="en-US" dirty="0">
                <a:solidFill>
                  <a:schemeClr val="bg1"/>
                </a:solidFill>
              </a:rPr>
              <a:t>系统实现</a:t>
            </a:r>
          </a:p>
        </p:txBody>
      </p:sp>
      <p:sp>
        <p:nvSpPr>
          <p:cNvPr id="52" name="文本占位符 4">
            <a:extLst>
              <a:ext uri="{FF2B5EF4-FFF2-40B4-BE49-F238E27FC236}">
                <a16:creationId xmlns:a16="http://schemas.microsoft.com/office/drawing/2014/main" id="{F54C3617-9561-4460-9F8D-8520DFFE9CE1}"/>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磁盘结构</a:t>
            </a:r>
          </a:p>
        </p:txBody>
      </p:sp>
      <p:sp>
        <p:nvSpPr>
          <p:cNvPr id="53" name="文本占位符 5">
            <a:extLst>
              <a:ext uri="{FF2B5EF4-FFF2-40B4-BE49-F238E27FC236}">
                <a16:creationId xmlns:a16="http://schemas.microsoft.com/office/drawing/2014/main" id="{FECBE7F4-87CB-4CA9-AD3B-1AD9F18B017A}"/>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磁盘调度算法</a:t>
            </a:r>
          </a:p>
        </p:txBody>
      </p:sp>
    </p:spTree>
    <p:extLst>
      <p:ext uri="{BB962C8B-B14F-4D97-AF65-F5344CB8AC3E}">
        <p14:creationId xmlns:p14="http://schemas.microsoft.com/office/powerpoint/2010/main" val="3157231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1826141" cy="535531"/>
          </a:xfrm>
        </p:spPr>
        <p:txBody>
          <a:bodyPr/>
          <a:lstStyle/>
          <a:p>
            <a:pPr marL="0" indent="0">
              <a:buNone/>
            </a:pPr>
            <a:r>
              <a:rPr lang="zh-CN" altLang="en-US" dirty="0"/>
              <a:t>索引文件</a:t>
            </a:r>
          </a:p>
        </p:txBody>
      </p:sp>
      <p:sp>
        <p:nvSpPr>
          <p:cNvPr id="52" name="文本框 51">
            <a:extLst>
              <a:ext uri="{FF2B5EF4-FFF2-40B4-BE49-F238E27FC236}">
                <a16:creationId xmlns:a16="http://schemas.microsoft.com/office/drawing/2014/main" id="{1CDA7887-31E4-4A69-93A5-C992AE666D6A}"/>
              </a:ext>
            </a:extLst>
          </p:cNvPr>
          <p:cNvSpPr txBox="1"/>
          <p:nvPr/>
        </p:nvSpPr>
        <p:spPr>
          <a:xfrm>
            <a:off x="868618" y="1680619"/>
            <a:ext cx="10454764" cy="1687834"/>
          </a:xfrm>
          <a:prstGeom prst="rect">
            <a:avLst/>
          </a:prstGeom>
          <a:noFill/>
        </p:spPr>
        <p:txBody>
          <a:bodyPr wrap="square" rtlCol="0">
            <a:spAutoFit/>
          </a:bodyPr>
          <a:lstStyle/>
          <a:p>
            <a:pPr marL="800089" lvl="1" indent="-342900">
              <a:lnSpc>
                <a:spcPct val="150000"/>
              </a:lnSpc>
              <a:buFont typeface="Wingdings" panose="05000000000000000000" pitchFamily="2" charset="2"/>
              <a:buChar char="Ø"/>
            </a:pPr>
            <a:r>
              <a:rPr lang="zh-CN" altLang="en-US" sz="2400" b="1" dirty="0"/>
              <a:t>变长记录文件只能顺序查找，系统开销较大</a:t>
            </a:r>
            <a:endParaRPr lang="en-US" altLang="zh-CN" sz="2400" b="1" dirty="0"/>
          </a:p>
          <a:p>
            <a:pPr marL="800089" lvl="1" indent="-342900">
              <a:lnSpc>
                <a:spcPct val="150000"/>
              </a:lnSpc>
              <a:buFont typeface="Wingdings" panose="05000000000000000000" pitchFamily="2" charset="2"/>
              <a:buChar char="Ø"/>
            </a:pPr>
            <a:r>
              <a:rPr lang="zh-CN" altLang="en-US" sz="2400" b="1" dirty="0"/>
              <a:t>建立一张索引表以加快检索速度，通过索引可以</a:t>
            </a:r>
            <a:r>
              <a:rPr lang="zh-CN" altLang="en-US" sz="2400" b="1" dirty="0">
                <a:solidFill>
                  <a:srgbClr val="FF0000"/>
                </a:solidFill>
              </a:rPr>
              <a:t>极大的提高访问速度</a:t>
            </a:r>
            <a:endParaRPr lang="en-US" altLang="zh-CN" sz="2400" b="1" dirty="0">
              <a:solidFill>
                <a:srgbClr val="FF0000"/>
              </a:solidFill>
            </a:endParaRPr>
          </a:p>
          <a:p>
            <a:pPr marL="800089" lvl="1" indent="-342900">
              <a:lnSpc>
                <a:spcPct val="150000"/>
              </a:lnSpc>
              <a:buFont typeface="Wingdings" panose="05000000000000000000" pitchFamily="2" charset="2"/>
              <a:buChar char="Ø"/>
            </a:pPr>
            <a:r>
              <a:rPr lang="zh-CN" altLang="en-US" sz="2400" b="1" dirty="0">
                <a:solidFill>
                  <a:srgbClr val="FF0000"/>
                </a:solidFill>
              </a:rPr>
              <a:t>索引表</a:t>
            </a:r>
            <a:r>
              <a:rPr lang="zh-CN" altLang="en-US" sz="2400" b="1" dirty="0"/>
              <a:t>本身是定长记录的顺序文件，头文件指向索引表</a:t>
            </a:r>
            <a:endParaRPr lang="en-US" altLang="zh-CN" sz="2400" b="1" dirty="0"/>
          </a:p>
        </p:txBody>
      </p:sp>
      <p:grpSp>
        <p:nvGrpSpPr>
          <p:cNvPr id="10" name="组合 9">
            <a:extLst>
              <a:ext uri="{FF2B5EF4-FFF2-40B4-BE49-F238E27FC236}">
                <a16:creationId xmlns:a16="http://schemas.microsoft.com/office/drawing/2014/main" id="{7BA3D981-BDBF-4C48-AC06-6291C8DC63C6}"/>
              </a:ext>
            </a:extLst>
          </p:cNvPr>
          <p:cNvGrpSpPr/>
          <p:nvPr/>
        </p:nvGrpSpPr>
        <p:grpSpPr>
          <a:xfrm>
            <a:off x="1381998" y="3778338"/>
            <a:ext cx="6445256" cy="982799"/>
            <a:chOff x="827584" y="1020232"/>
            <a:chExt cx="6445256" cy="982799"/>
          </a:xfrm>
        </p:grpSpPr>
        <p:sp>
          <p:nvSpPr>
            <p:cNvPr id="11" name="矩形 10">
              <a:extLst>
                <a:ext uri="{FF2B5EF4-FFF2-40B4-BE49-F238E27FC236}">
                  <a16:creationId xmlns:a16="http://schemas.microsoft.com/office/drawing/2014/main" id="{DF2BA24D-FCBD-4495-929F-DB0B51BC07DD}"/>
                </a:ext>
              </a:extLst>
            </p:cNvPr>
            <p:cNvSpPr/>
            <p:nvPr/>
          </p:nvSpPr>
          <p:spPr>
            <a:xfrm>
              <a:off x="827584" y="1020232"/>
              <a:ext cx="288000" cy="396000"/>
            </a:xfrm>
            <a:prstGeom prst="rect">
              <a:avLst/>
            </a:prstGeom>
            <a:gradFill>
              <a:gsLst>
                <a:gs pos="0">
                  <a:srgbClr val="FFFF00"/>
                </a:gs>
                <a:gs pos="100000">
                  <a:srgbClr val="FF9900"/>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zh-CN" b="1" dirty="0">
                  <a:solidFill>
                    <a:srgbClr val="11576A"/>
                  </a:solidFill>
                  <a:latin typeface="+mj-ea"/>
                  <a:ea typeface="+mj-ea"/>
                </a:rPr>
                <a:t>I</a:t>
              </a:r>
              <a:endParaRPr lang="zh-CN" altLang="en-US" b="1" dirty="0">
                <a:solidFill>
                  <a:srgbClr val="11576A"/>
                </a:solidFill>
                <a:latin typeface="+mj-ea"/>
                <a:ea typeface="+mj-ea"/>
              </a:endParaRPr>
            </a:p>
          </p:txBody>
        </p:sp>
        <p:sp>
          <p:nvSpPr>
            <p:cNvPr id="12" name="矩形 11">
              <a:extLst>
                <a:ext uri="{FF2B5EF4-FFF2-40B4-BE49-F238E27FC236}">
                  <a16:creationId xmlns:a16="http://schemas.microsoft.com/office/drawing/2014/main" id="{DF566EB6-4ACC-4E7C-B420-94395423F52B}"/>
                </a:ext>
              </a:extLst>
            </p:cNvPr>
            <p:cNvSpPr/>
            <p:nvPr/>
          </p:nvSpPr>
          <p:spPr>
            <a:xfrm>
              <a:off x="1248746" y="1020232"/>
              <a:ext cx="288000" cy="396000"/>
            </a:xfrm>
            <a:prstGeom prst="rect">
              <a:avLst/>
            </a:prstGeom>
            <a:gradFill>
              <a:gsLst>
                <a:gs pos="0">
                  <a:srgbClr val="66FF33"/>
                </a:gs>
                <a:gs pos="100000">
                  <a:srgbClr val="003300"/>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24B53D49-2AD6-41F2-9E26-6C5434A06B11}"/>
                </a:ext>
              </a:extLst>
            </p:cNvPr>
            <p:cNvSpPr/>
            <p:nvPr/>
          </p:nvSpPr>
          <p:spPr>
            <a:xfrm>
              <a:off x="5641234" y="1020232"/>
              <a:ext cx="288000" cy="396000"/>
            </a:xfrm>
            <a:prstGeom prst="rect">
              <a:avLst/>
            </a:prstGeom>
            <a:gradFill>
              <a:gsLst>
                <a:gs pos="0">
                  <a:srgbClr val="66FF33"/>
                </a:gs>
                <a:gs pos="100000">
                  <a:srgbClr val="003300"/>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CAAD330D-7E0B-40C3-9894-073BA3CC9D9E}"/>
                </a:ext>
              </a:extLst>
            </p:cNvPr>
            <p:cNvSpPr/>
            <p:nvPr/>
          </p:nvSpPr>
          <p:spPr>
            <a:xfrm>
              <a:off x="6073282" y="1020232"/>
              <a:ext cx="288000" cy="396000"/>
            </a:xfrm>
            <a:prstGeom prst="rect">
              <a:avLst/>
            </a:prstGeom>
            <a:gradFill>
              <a:gsLst>
                <a:gs pos="0">
                  <a:srgbClr val="66FF33"/>
                </a:gs>
                <a:gs pos="100000">
                  <a:srgbClr val="003300"/>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6A82AD1D-9CCD-441E-97CD-7425A1E0B177}"/>
                </a:ext>
              </a:extLst>
            </p:cNvPr>
            <p:cNvSpPr/>
            <p:nvPr/>
          </p:nvSpPr>
          <p:spPr>
            <a:xfrm>
              <a:off x="2987824" y="1020232"/>
              <a:ext cx="288000" cy="396000"/>
            </a:xfrm>
            <a:prstGeom prst="rect">
              <a:avLst/>
            </a:prstGeom>
            <a:gradFill>
              <a:gsLst>
                <a:gs pos="100000">
                  <a:srgbClr val="005072"/>
                </a:gs>
                <a:gs pos="0">
                  <a:srgbClr val="0093DD"/>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45A12718-6C54-43D6-A53C-453CDEC3E400}"/>
                </a:ext>
              </a:extLst>
            </p:cNvPr>
            <p:cNvSpPr/>
            <p:nvPr/>
          </p:nvSpPr>
          <p:spPr>
            <a:xfrm>
              <a:off x="4316626" y="1020232"/>
              <a:ext cx="288000" cy="396000"/>
            </a:xfrm>
            <a:prstGeom prst="rect">
              <a:avLst/>
            </a:prstGeom>
            <a:gradFill>
              <a:gsLst>
                <a:gs pos="100000">
                  <a:srgbClr val="005072"/>
                </a:gs>
                <a:gs pos="0">
                  <a:srgbClr val="0093DD"/>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36A4EADB-A42A-4787-8C7C-91919D92889E}"/>
                </a:ext>
              </a:extLst>
            </p:cNvPr>
            <p:cNvSpPr/>
            <p:nvPr/>
          </p:nvSpPr>
          <p:spPr>
            <a:xfrm>
              <a:off x="5198300" y="1020232"/>
              <a:ext cx="288000" cy="396000"/>
            </a:xfrm>
            <a:prstGeom prst="rect">
              <a:avLst/>
            </a:prstGeom>
            <a:gradFill>
              <a:gsLst>
                <a:gs pos="100000">
                  <a:srgbClr val="005072"/>
                </a:gs>
                <a:gs pos="0">
                  <a:srgbClr val="0093DD"/>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任意多边形 66">
              <a:extLst>
                <a:ext uri="{FF2B5EF4-FFF2-40B4-BE49-F238E27FC236}">
                  <a16:creationId xmlns:a16="http://schemas.microsoft.com/office/drawing/2014/main" id="{673DB2AE-33B2-4935-AD11-06038FB8A092}"/>
                </a:ext>
              </a:extLst>
            </p:cNvPr>
            <p:cNvSpPr/>
            <p:nvPr/>
          </p:nvSpPr>
          <p:spPr>
            <a:xfrm>
              <a:off x="987287" y="1433602"/>
              <a:ext cx="859295" cy="202044"/>
            </a:xfrm>
            <a:custGeom>
              <a:avLst/>
              <a:gdLst>
                <a:gd name="connsiteX0" fmla="*/ 0 w 2111829"/>
                <a:gd name="connsiteY0" fmla="*/ 0 h 469900"/>
                <a:gd name="connsiteX1" fmla="*/ 381000 w 2111829"/>
                <a:gd name="connsiteY1" fmla="*/ 370115 h 469900"/>
                <a:gd name="connsiteX2" fmla="*/ 1219200 w 2111829"/>
                <a:gd name="connsiteY2" fmla="*/ 457200 h 469900"/>
                <a:gd name="connsiteX3" fmla="*/ 1861457 w 2111829"/>
                <a:gd name="connsiteY3" fmla="*/ 293915 h 469900"/>
                <a:gd name="connsiteX4" fmla="*/ 2111829 w 2111829"/>
                <a:gd name="connsiteY4" fmla="*/ 10886 h 46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829" h="469900">
                  <a:moveTo>
                    <a:pt x="0" y="0"/>
                  </a:moveTo>
                  <a:cubicBezTo>
                    <a:pt x="88900" y="146957"/>
                    <a:pt x="177800" y="293915"/>
                    <a:pt x="381000" y="370115"/>
                  </a:cubicBezTo>
                  <a:cubicBezTo>
                    <a:pt x="584200" y="446315"/>
                    <a:pt x="972457" y="469900"/>
                    <a:pt x="1219200" y="457200"/>
                  </a:cubicBezTo>
                  <a:cubicBezTo>
                    <a:pt x="1465943" y="444500"/>
                    <a:pt x="1712686" y="368301"/>
                    <a:pt x="1861457" y="293915"/>
                  </a:cubicBezTo>
                  <a:cubicBezTo>
                    <a:pt x="2010229" y="219529"/>
                    <a:pt x="2061029" y="115207"/>
                    <a:pt x="2111829" y="10886"/>
                  </a:cubicBezTo>
                </a:path>
              </a:pathLst>
            </a:custGeom>
            <a:ln w="28575">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EF42EF92-DE4D-414D-8689-1F5F5B7D3CA6}"/>
                </a:ext>
              </a:extLst>
            </p:cNvPr>
            <p:cNvSpPr/>
            <p:nvPr/>
          </p:nvSpPr>
          <p:spPr>
            <a:xfrm>
              <a:off x="2098038" y="1020232"/>
              <a:ext cx="288000" cy="396000"/>
            </a:xfrm>
            <a:prstGeom prst="rect">
              <a:avLst/>
            </a:prstGeom>
            <a:gradFill>
              <a:gsLst>
                <a:gs pos="0">
                  <a:srgbClr val="66FF33"/>
                </a:gs>
                <a:gs pos="100000">
                  <a:srgbClr val="003300"/>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67CFA7FF-6B3C-4C1D-A868-4153A209E4F0}"/>
                </a:ext>
              </a:extLst>
            </p:cNvPr>
            <p:cNvSpPr/>
            <p:nvPr/>
          </p:nvSpPr>
          <p:spPr>
            <a:xfrm>
              <a:off x="2530086" y="1020232"/>
              <a:ext cx="288000" cy="396000"/>
            </a:xfrm>
            <a:prstGeom prst="rect">
              <a:avLst/>
            </a:prstGeom>
            <a:gradFill>
              <a:gsLst>
                <a:gs pos="100000">
                  <a:srgbClr val="005072"/>
                </a:gs>
                <a:gs pos="0">
                  <a:srgbClr val="0093DD"/>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BE6552CD-4730-4BC4-A639-35DEA9579B91}"/>
                </a:ext>
              </a:extLst>
            </p:cNvPr>
            <p:cNvSpPr/>
            <p:nvPr/>
          </p:nvSpPr>
          <p:spPr>
            <a:xfrm>
              <a:off x="3429614" y="1020232"/>
              <a:ext cx="288000" cy="396000"/>
            </a:xfrm>
            <a:prstGeom prst="rect">
              <a:avLst/>
            </a:prstGeom>
            <a:gradFill>
              <a:gsLst>
                <a:gs pos="0">
                  <a:srgbClr val="66FF33"/>
                </a:gs>
                <a:gs pos="100000">
                  <a:srgbClr val="003300"/>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FAF9C627-D2AE-4C3E-A41A-834E8A9E63EF}"/>
                </a:ext>
              </a:extLst>
            </p:cNvPr>
            <p:cNvSpPr/>
            <p:nvPr/>
          </p:nvSpPr>
          <p:spPr>
            <a:xfrm>
              <a:off x="3861662" y="1020232"/>
              <a:ext cx="288000" cy="396000"/>
            </a:xfrm>
            <a:prstGeom prst="rect">
              <a:avLst/>
            </a:prstGeom>
            <a:gradFill>
              <a:gsLst>
                <a:gs pos="0">
                  <a:srgbClr val="66FF33"/>
                </a:gs>
                <a:gs pos="100000">
                  <a:srgbClr val="003300"/>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49D13CD1-B7E8-499F-9F28-ACAF1CA3B1A6}"/>
                </a:ext>
              </a:extLst>
            </p:cNvPr>
            <p:cNvSpPr/>
            <p:nvPr/>
          </p:nvSpPr>
          <p:spPr>
            <a:xfrm>
              <a:off x="4745190" y="1020232"/>
              <a:ext cx="288000" cy="396000"/>
            </a:xfrm>
            <a:prstGeom prst="rect">
              <a:avLst/>
            </a:prstGeom>
            <a:gradFill>
              <a:gsLst>
                <a:gs pos="0">
                  <a:srgbClr val="66FF33"/>
                </a:gs>
                <a:gs pos="100000">
                  <a:srgbClr val="003300"/>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D0318856-831B-4498-93F5-9668D0CC7FFF}"/>
                </a:ext>
              </a:extLst>
            </p:cNvPr>
            <p:cNvSpPr/>
            <p:nvPr/>
          </p:nvSpPr>
          <p:spPr>
            <a:xfrm>
              <a:off x="6984840" y="1020232"/>
              <a:ext cx="288000" cy="396000"/>
            </a:xfrm>
            <a:prstGeom prst="rect">
              <a:avLst/>
            </a:prstGeom>
            <a:gradFill>
              <a:gsLst>
                <a:gs pos="100000">
                  <a:srgbClr val="005072"/>
                </a:gs>
                <a:gs pos="0">
                  <a:srgbClr val="0093DD"/>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05255438-9CA6-427F-95CD-09701210D041}"/>
                </a:ext>
              </a:extLst>
            </p:cNvPr>
            <p:cNvSpPr/>
            <p:nvPr/>
          </p:nvSpPr>
          <p:spPr>
            <a:xfrm>
              <a:off x="6527102" y="1020232"/>
              <a:ext cx="288000" cy="396000"/>
            </a:xfrm>
            <a:prstGeom prst="rect">
              <a:avLst/>
            </a:prstGeom>
            <a:gradFill>
              <a:gsLst>
                <a:gs pos="100000">
                  <a:srgbClr val="005072"/>
                </a:gs>
                <a:gs pos="0">
                  <a:srgbClr val="0093DD"/>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1EAAD330-3FF9-4174-BEE8-0472FBF03EA7}"/>
                </a:ext>
              </a:extLst>
            </p:cNvPr>
            <p:cNvSpPr/>
            <p:nvPr/>
          </p:nvSpPr>
          <p:spPr>
            <a:xfrm>
              <a:off x="1665990" y="1020232"/>
              <a:ext cx="288000" cy="396000"/>
            </a:xfrm>
            <a:prstGeom prst="rect">
              <a:avLst/>
            </a:prstGeom>
            <a:gradFill>
              <a:gsLst>
                <a:gs pos="100000">
                  <a:srgbClr val="663300"/>
                </a:gs>
                <a:gs pos="0">
                  <a:srgbClr val="CC6600"/>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b="1" dirty="0">
                <a:solidFill>
                  <a:srgbClr val="11576A"/>
                </a:solidFill>
                <a:latin typeface="+mj-ea"/>
                <a:ea typeface="+mj-ea"/>
              </a:endParaRPr>
            </a:p>
          </p:txBody>
        </p:sp>
        <p:sp>
          <p:nvSpPr>
            <p:cNvPr id="27" name="内容占位符 2">
              <a:extLst>
                <a:ext uri="{FF2B5EF4-FFF2-40B4-BE49-F238E27FC236}">
                  <a16:creationId xmlns:a16="http://schemas.microsoft.com/office/drawing/2014/main" id="{819B8AF7-6725-4FE5-9B85-BD24B106E623}"/>
                </a:ext>
              </a:extLst>
            </p:cNvPr>
            <p:cNvSpPr txBox="1">
              <a:spLocks/>
            </p:cNvSpPr>
            <p:nvPr/>
          </p:nvSpPr>
          <p:spPr>
            <a:xfrm>
              <a:off x="1595126" y="1059582"/>
              <a:ext cx="576064" cy="36004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r>
                <a:rPr lang="en-US" altLang="zh-CN" sz="1800" dirty="0">
                  <a:solidFill>
                    <a:schemeClr val="bg1"/>
                  </a:solidFill>
                </a:rPr>
                <a:t>IB</a:t>
              </a:r>
            </a:p>
          </p:txBody>
        </p:sp>
        <p:sp>
          <p:nvSpPr>
            <p:cNvPr id="28" name="任意多边形 78">
              <a:extLst>
                <a:ext uri="{FF2B5EF4-FFF2-40B4-BE49-F238E27FC236}">
                  <a16:creationId xmlns:a16="http://schemas.microsoft.com/office/drawing/2014/main" id="{DA0D2C7F-09C4-4999-AE47-971E3ACDBFED}"/>
                </a:ext>
              </a:extLst>
            </p:cNvPr>
            <p:cNvSpPr/>
            <p:nvPr/>
          </p:nvSpPr>
          <p:spPr>
            <a:xfrm>
              <a:off x="1826393" y="1423952"/>
              <a:ext cx="859295" cy="202044"/>
            </a:xfrm>
            <a:custGeom>
              <a:avLst/>
              <a:gdLst>
                <a:gd name="connsiteX0" fmla="*/ 0 w 2111829"/>
                <a:gd name="connsiteY0" fmla="*/ 0 h 469900"/>
                <a:gd name="connsiteX1" fmla="*/ 381000 w 2111829"/>
                <a:gd name="connsiteY1" fmla="*/ 370115 h 469900"/>
                <a:gd name="connsiteX2" fmla="*/ 1219200 w 2111829"/>
                <a:gd name="connsiteY2" fmla="*/ 457200 h 469900"/>
                <a:gd name="connsiteX3" fmla="*/ 1861457 w 2111829"/>
                <a:gd name="connsiteY3" fmla="*/ 293915 h 469900"/>
                <a:gd name="connsiteX4" fmla="*/ 2111829 w 2111829"/>
                <a:gd name="connsiteY4" fmla="*/ 10886 h 46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829" h="469900">
                  <a:moveTo>
                    <a:pt x="0" y="0"/>
                  </a:moveTo>
                  <a:cubicBezTo>
                    <a:pt x="88900" y="146957"/>
                    <a:pt x="177800" y="293915"/>
                    <a:pt x="381000" y="370115"/>
                  </a:cubicBezTo>
                  <a:cubicBezTo>
                    <a:pt x="584200" y="446315"/>
                    <a:pt x="972457" y="469900"/>
                    <a:pt x="1219200" y="457200"/>
                  </a:cubicBezTo>
                  <a:cubicBezTo>
                    <a:pt x="1465943" y="444500"/>
                    <a:pt x="1712686" y="368301"/>
                    <a:pt x="1861457" y="293915"/>
                  </a:cubicBezTo>
                  <a:cubicBezTo>
                    <a:pt x="2010229" y="219529"/>
                    <a:pt x="2061029" y="115207"/>
                    <a:pt x="2111829" y="10886"/>
                  </a:cubicBezTo>
                </a:path>
              </a:pathLst>
            </a:custGeom>
            <a:ln w="28575">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任意多边形 79">
              <a:extLst>
                <a:ext uri="{FF2B5EF4-FFF2-40B4-BE49-F238E27FC236}">
                  <a16:creationId xmlns:a16="http://schemas.microsoft.com/office/drawing/2014/main" id="{6AABB75E-2906-4F23-8D1B-6456F980514D}"/>
                </a:ext>
              </a:extLst>
            </p:cNvPr>
            <p:cNvSpPr/>
            <p:nvPr/>
          </p:nvSpPr>
          <p:spPr>
            <a:xfrm>
              <a:off x="1821297" y="1419491"/>
              <a:ext cx="1296144" cy="288032"/>
            </a:xfrm>
            <a:custGeom>
              <a:avLst/>
              <a:gdLst>
                <a:gd name="connsiteX0" fmla="*/ 0 w 2111829"/>
                <a:gd name="connsiteY0" fmla="*/ 0 h 469900"/>
                <a:gd name="connsiteX1" fmla="*/ 381000 w 2111829"/>
                <a:gd name="connsiteY1" fmla="*/ 370115 h 469900"/>
                <a:gd name="connsiteX2" fmla="*/ 1219200 w 2111829"/>
                <a:gd name="connsiteY2" fmla="*/ 457200 h 469900"/>
                <a:gd name="connsiteX3" fmla="*/ 1861457 w 2111829"/>
                <a:gd name="connsiteY3" fmla="*/ 293915 h 469900"/>
                <a:gd name="connsiteX4" fmla="*/ 2111829 w 2111829"/>
                <a:gd name="connsiteY4" fmla="*/ 10886 h 46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829" h="469900">
                  <a:moveTo>
                    <a:pt x="0" y="0"/>
                  </a:moveTo>
                  <a:cubicBezTo>
                    <a:pt x="88900" y="146957"/>
                    <a:pt x="177800" y="293915"/>
                    <a:pt x="381000" y="370115"/>
                  </a:cubicBezTo>
                  <a:cubicBezTo>
                    <a:pt x="584200" y="446315"/>
                    <a:pt x="972457" y="469900"/>
                    <a:pt x="1219200" y="457200"/>
                  </a:cubicBezTo>
                  <a:cubicBezTo>
                    <a:pt x="1465943" y="444500"/>
                    <a:pt x="1712686" y="368301"/>
                    <a:pt x="1861457" y="293915"/>
                  </a:cubicBezTo>
                  <a:cubicBezTo>
                    <a:pt x="2010229" y="219529"/>
                    <a:pt x="2061029" y="115207"/>
                    <a:pt x="2111829" y="10886"/>
                  </a:cubicBezTo>
                </a:path>
              </a:pathLst>
            </a:custGeom>
            <a:ln w="28575">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任意多边形 80">
              <a:extLst>
                <a:ext uri="{FF2B5EF4-FFF2-40B4-BE49-F238E27FC236}">
                  <a16:creationId xmlns:a16="http://schemas.microsoft.com/office/drawing/2014/main" id="{80CF7150-6E89-4065-8F05-74510F1F0310}"/>
                </a:ext>
              </a:extLst>
            </p:cNvPr>
            <p:cNvSpPr/>
            <p:nvPr/>
          </p:nvSpPr>
          <p:spPr>
            <a:xfrm>
              <a:off x="1828608" y="1420407"/>
              <a:ext cx="2664296" cy="360040"/>
            </a:xfrm>
            <a:custGeom>
              <a:avLst/>
              <a:gdLst>
                <a:gd name="connsiteX0" fmla="*/ 0 w 2111829"/>
                <a:gd name="connsiteY0" fmla="*/ 0 h 469900"/>
                <a:gd name="connsiteX1" fmla="*/ 381000 w 2111829"/>
                <a:gd name="connsiteY1" fmla="*/ 370115 h 469900"/>
                <a:gd name="connsiteX2" fmla="*/ 1219200 w 2111829"/>
                <a:gd name="connsiteY2" fmla="*/ 457200 h 469900"/>
                <a:gd name="connsiteX3" fmla="*/ 1861457 w 2111829"/>
                <a:gd name="connsiteY3" fmla="*/ 293915 h 469900"/>
                <a:gd name="connsiteX4" fmla="*/ 2111829 w 2111829"/>
                <a:gd name="connsiteY4" fmla="*/ 10886 h 46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829" h="469900">
                  <a:moveTo>
                    <a:pt x="0" y="0"/>
                  </a:moveTo>
                  <a:cubicBezTo>
                    <a:pt x="88900" y="146957"/>
                    <a:pt x="177800" y="293915"/>
                    <a:pt x="381000" y="370115"/>
                  </a:cubicBezTo>
                  <a:cubicBezTo>
                    <a:pt x="584200" y="446315"/>
                    <a:pt x="972457" y="469900"/>
                    <a:pt x="1219200" y="457200"/>
                  </a:cubicBezTo>
                  <a:cubicBezTo>
                    <a:pt x="1465943" y="444500"/>
                    <a:pt x="1712686" y="368301"/>
                    <a:pt x="1861457" y="293915"/>
                  </a:cubicBezTo>
                  <a:cubicBezTo>
                    <a:pt x="2010229" y="219529"/>
                    <a:pt x="2061029" y="115207"/>
                    <a:pt x="2111829" y="10886"/>
                  </a:cubicBezTo>
                </a:path>
              </a:pathLst>
            </a:custGeom>
            <a:ln w="28575">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1" name="任意多边形 81">
              <a:extLst>
                <a:ext uri="{FF2B5EF4-FFF2-40B4-BE49-F238E27FC236}">
                  <a16:creationId xmlns:a16="http://schemas.microsoft.com/office/drawing/2014/main" id="{174427E9-A512-4E22-8B9F-09EA524B86ED}"/>
                </a:ext>
              </a:extLst>
            </p:cNvPr>
            <p:cNvSpPr/>
            <p:nvPr/>
          </p:nvSpPr>
          <p:spPr>
            <a:xfrm>
              <a:off x="1827861" y="1419524"/>
              <a:ext cx="3600400" cy="432048"/>
            </a:xfrm>
            <a:custGeom>
              <a:avLst/>
              <a:gdLst>
                <a:gd name="connsiteX0" fmla="*/ 0 w 2111829"/>
                <a:gd name="connsiteY0" fmla="*/ 0 h 469900"/>
                <a:gd name="connsiteX1" fmla="*/ 381000 w 2111829"/>
                <a:gd name="connsiteY1" fmla="*/ 370115 h 469900"/>
                <a:gd name="connsiteX2" fmla="*/ 1219200 w 2111829"/>
                <a:gd name="connsiteY2" fmla="*/ 457200 h 469900"/>
                <a:gd name="connsiteX3" fmla="*/ 1861457 w 2111829"/>
                <a:gd name="connsiteY3" fmla="*/ 293915 h 469900"/>
                <a:gd name="connsiteX4" fmla="*/ 2111829 w 2111829"/>
                <a:gd name="connsiteY4" fmla="*/ 10886 h 46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829" h="469900">
                  <a:moveTo>
                    <a:pt x="0" y="0"/>
                  </a:moveTo>
                  <a:cubicBezTo>
                    <a:pt x="88900" y="146957"/>
                    <a:pt x="177800" y="293915"/>
                    <a:pt x="381000" y="370115"/>
                  </a:cubicBezTo>
                  <a:cubicBezTo>
                    <a:pt x="584200" y="446315"/>
                    <a:pt x="972457" y="469900"/>
                    <a:pt x="1219200" y="457200"/>
                  </a:cubicBezTo>
                  <a:cubicBezTo>
                    <a:pt x="1465943" y="444500"/>
                    <a:pt x="1712686" y="368301"/>
                    <a:pt x="1861457" y="293915"/>
                  </a:cubicBezTo>
                  <a:cubicBezTo>
                    <a:pt x="2010229" y="219529"/>
                    <a:pt x="2061029" y="115207"/>
                    <a:pt x="2111829" y="10886"/>
                  </a:cubicBezTo>
                </a:path>
              </a:pathLst>
            </a:custGeom>
            <a:ln w="28575">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任意多边形 82">
              <a:extLst>
                <a:ext uri="{FF2B5EF4-FFF2-40B4-BE49-F238E27FC236}">
                  <a16:creationId xmlns:a16="http://schemas.microsoft.com/office/drawing/2014/main" id="{B4A1282A-88C2-4CAC-BBCD-1029195B0239}"/>
                </a:ext>
              </a:extLst>
            </p:cNvPr>
            <p:cNvSpPr/>
            <p:nvPr/>
          </p:nvSpPr>
          <p:spPr>
            <a:xfrm>
              <a:off x="1828608" y="1434444"/>
              <a:ext cx="4896544" cy="504056"/>
            </a:xfrm>
            <a:custGeom>
              <a:avLst/>
              <a:gdLst>
                <a:gd name="connsiteX0" fmla="*/ 0 w 2111829"/>
                <a:gd name="connsiteY0" fmla="*/ 0 h 469900"/>
                <a:gd name="connsiteX1" fmla="*/ 381000 w 2111829"/>
                <a:gd name="connsiteY1" fmla="*/ 370115 h 469900"/>
                <a:gd name="connsiteX2" fmla="*/ 1219200 w 2111829"/>
                <a:gd name="connsiteY2" fmla="*/ 457200 h 469900"/>
                <a:gd name="connsiteX3" fmla="*/ 1861457 w 2111829"/>
                <a:gd name="connsiteY3" fmla="*/ 293915 h 469900"/>
                <a:gd name="connsiteX4" fmla="*/ 2111829 w 2111829"/>
                <a:gd name="connsiteY4" fmla="*/ 10886 h 46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829" h="469900">
                  <a:moveTo>
                    <a:pt x="0" y="0"/>
                  </a:moveTo>
                  <a:cubicBezTo>
                    <a:pt x="88900" y="146957"/>
                    <a:pt x="177800" y="293915"/>
                    <a:pt x="381000" y="370115"/>
                  </a:cubicBezTo>
                  <a:cubicBezTo>
                    <a:pt x="584200" y="446315"/>
                    <a:pt x="972457" y="469900"/>
                    <a:pt x="1219200" y="457200"/>
                  </a:cubicBezTo>
                  <a:cubicBezTo>
                    <a:pt x="1465943" y="444500"/>
                    <a:pt x="1712686" y="368301"/>
                    <a:pt x="1861457" y="293915"/>
                  </a:cubicBezTo>
                  <a:cubicBezTo>
                    <a:pt x="2010229" y="219529"/>
                    <a:pt x="2061029" y="115207"/>
                    <a:pt x="2111829" y="10886"/>
                  </a:cubicBezTo>
                </a:path>
              </a:pathLst>
            </a:custGeom>
            <a:ln w="28575">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 name="任意多边形 83">
              <a:extLst>
                <a:ext uri="{FF2B5EF4-FFF2-40B4-BE49-F238E27FC236}">
                  <a16:creationId xmlns:a16="http://schemas.microsoft.com/office/drawing/2014/main" id="{B2E5C011-E83E-45F0-AB5A-3BE657176AA3}"/>
                </a:ext>
              </a:extLst>
            </p:cNvPr>
            <p:cNvSpPr/>
            <p:nvPr/>
          </p:nvSpPr>
          <p:spPr>
            <a:xfrm>
              <a:off x="1828608" y="1426967"/>
              <a:ext cx="5400600" cy="576064"/>
            </a:xfrm>
            <a:custGeom>
              <a:avLst/>
              <a:gdLst>
                <a:gd name="connsiteX0" fmla="*/ 0 w 2111829"/>
                <a:gd name="connsiteY0" fmla="*/ 0 h 469900"/>
                <a:gd name="connsiteX1" fmla="*/ 381000 w 2111829"/>
                <a:gd name="connsiteY1" fmla="*/ 370115 h 469900"/>
                <a:gd name="connsiteX2" fmla="*/ 1219200 w 2111829"/>
                <a:gd name="connsiteY2" fmla="*/ 457200 h 469900"/>
                <a:gd name="connsiteX3" fmla="*/ 1861457 w 2111829"/>
                <a:gd name="connsiteY3" fmla="*/ 293915 h 469900"/>
                <a:gd name="connsiteX4" fmla="*/ 2111829 w 2111829"/>
                <a:gd name="connsiteY4" fmla="*/ 10886 h 46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1829" h="469900">
                  <a:moveTo>
                    <a:pt x="0" y="0"/>
                  </a:moveTo>
                  <a:cubicBezTo>
                    <a:pt x="88900" y="146957"/>
                    <a:pt x="177800" y="293915"/>
                    <a:pt x="381000" y="370115"/>
                  </a:cubicBezTo>
                  <a:cubicBezTo>
                    <a:pt x="584200" y="446315"/>
                    <a:pt x="972457" y="469900"/>
                    <a:pt x="1219200" y="457200"/>
                  </a:cubicBezTo>
                  <a:cubicBezTo>
                    <a:pt x="1465943" y="444500"/>
                    <a:pt x="1712686" y="368301"/>
                    <a:pt x="1861457" y="293915"/>
                  </a:cubicBezTo>
                  <a:cubicBezTo>
                    <a:pt x="2010229" y="219529"/>
                    <a:pt x="2061029" y="115207"/>
                    <a:pt x="2111829" y="10886"/>
                  </a:cubicBezTo>
                </a:path>
              </a:pathLst>
            </a:custGeom>
            <a:ln w="28575">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9" name="文本框 8">
            <a:extLst>
              <a:ext uri="{FF2B5EF4-FFF2-40B4-BE49-F238E27FC236}">
                <a16:creationId xmlns:a16="http://schemas.microsoft.com/office/drawing/2014/main" id="{20EA149C-97F2-46E3-8BD2-B44114F2B95F}"/>
              </a:ext>
            </a:extLst>
          </p:cNvPr>
          <p:cNvSpPr txBox="1"/>
          <p:nvPr/>
        </p:nvSpPr>
        <p:spPr>
          <a:xfrm>
            <a:off x="1045029" y="4641379"/>
            <a:ext cx="4378122" cy="2236894"/>
          </a:xfrm>
          <a:prstGeom prst="rect">
            <a:avLst/>
          </a:prstGeom>
          <a:noFill/>
        </p:spPr>
        <p:txBody>
          <a:bodyPr wrap="none" rtlCol="0">
            <a:spAutoFit/>
          </a:bodyPr>
          <a:lstStyle/>
          <a:p>
            <a:pPr marL="342900" indent="-342900" algn="l">
              <a:lnSpc>
                <a:spcPct val="150000"/>
              </a:lnSpc>
              <a:buFont typeface="Wingdings" panose="05000000000000000000" pitchFamily="2" charset="2"/>
              <a:buChar char="Ø"/>
            </a:pPr>
            <a:r>
              <a:rPr lang="zh-CN" altLang="en-US" sz="2400" b="1" dirty="0"/>
              <a:t>优点</a:t>
            </a:r>
            <a:endParaRPr lang="en-US" altLang="zh-CN" sz="2400" b="1" dirty="0"/>
          </a:p>
          <a:p>
            <a:pPr marL="800089" lvl="1" indent="-342900">
              <a:lnSpc>
                <a:spcPct val="150000"/>
              </a:lnSpc>
              <a:buFont typeface="Wingdings" panose="05000000000000000000" pitchFamily="2" charset="2"/>
              <a:buChar char="Ø"/>
            </a:pPr>
            <a:r>
              <a:rPr lang="zh-CN" altLang="en-US" sz="2400" b="1" dirty="0"/>
              <a:t>创建、增加、缩小很容易</a:t>
            </a:r>
            <a:endParaRPr lang="en-US" altLang="zh-CN" sz="2400" b="1" dirty="0"/>
          </a:p>
          <a:p>
            <a:pPr marL="800089" lvl="1" indent="-342900">
              <a:lnSpc>
                <a:spcPct val="150000"/>
              </a:lnSpc>
              <a:buFont typeface="Wingdings" panose="05000000000000000000" pitchFamily="2" charset="2"/>
              <a:buChar char="Ø"/>
            </a:pPr>
            <a:r>
              <a:rPr lang="zh-CN" altLang="en-US" sz="2400" b="1" dirty="0"/>
              <a:t>没有碎片</a:t>
            </a:r>
            <a:endParaRPr lang="en-US" altLang="zh-CN" sz="2400" b="1" dirty="0"/>
          </a:p>
          <a:p>
            <a:pPr marL="800089" lvl="1" indent="-342900">
              <a:lnSpc>
                <a:spcPct val="150000"/>
              </a:lnSpc>
              <a:buFont typeface="Wingdings" panose="05000000000000000000" pitchFamily="2" charset="2"/>
              <a:buChar char="Ø"/>
            </a:pPr>
            <a:r>
              <a:rPr lang="zh-CN" altLang="en-US" sz="2400" b="1" dirty="0"/>
              <a:t>支持直接访问</a:t>
            </a:r>
          </a:p>
        </p:txBody>
      </p:sp>
      <p:sp>
        <p:nvSpPr>
          <p:cNvPr id="35" name="文本框 34">
            <a:extLst>
              <a:ext uri="{FF2B5EF4-FFF2-40B4-BE49-F238E27FC236}">
                <a16:creationId xmlns:a16="http://schemas.microsoft.com/office/drawing/2014/main" id="{9CC8FE91-13CC-4DA3-A691-C619CB0D0AE3}"/>
              </a:ext>
            </a:extLst>
          </p:cNvPr>
          <p:cNvSpPr txBox="1"/>
          <p:nvPr/>
        </p:nvSpPr>
        <p:spPr>
          <a:xfrm>
            <a:off x="7081516" y="4609678"/>
            <a:ext cx="4993675" cy="1682897"/>
          </a:xfrm>
          <a:prstGeom prst="rect">
            <a:avLst/>
          </a:prstGeom>
          <a:noFill/>
        </p:spPr>
        <p:txBody>
          <a:bodyPr wrap="none" rtlCol="0">
            <a:spAutoFit/>
          </a:bodyPr>
          <a:lstStyle/>
          <a:p>
            <a:pPr marL="342900" indent="-342900" algn="l">
              <a:lnSpc>
                <a:spcPct val="150000"/>
              </a:lnSpc>
              <a:buFont typeface="Wingdings" panose="05000000000000000000" pitchFamily="2" charset="2"/>
              <a:buChar char="Ø"/>
            </a:pPr>
            <a:r>
              <a:rPr lang="zh-CN" altLang="en-US" sz="2400" b="1" dirty="0"/>
              <a:t>缺点</a:t>
            </a:r>
            <a:endParaRPr lang="en-US" altLang="zh-CN" sz="2400" b="1" dirty="0"/>
          </a:p>
          <a:p>
            <a:pPr marL="800089" lvl="1" indent="-342900">
              <a:lnSpc>
                <a:spcPct val="150000"/>
              </a:lnSpc>
              <a:buFont typeface="Wingdings" panose="05000000000000000000" pitchFamily="2" charset="2"/>
              <a:buChar char="Ø"/>
            </a:pPr>
            <a:r>
              <a:rPr lang="zh-CN" altLang="en-US" sz="2400" b="1" dirty="0"/>
              <a:t>文件小的时候浪费索引的开销</a:t>
            </a:r>
            <a:endParaRPr lang="en-US" altLang="zh-CN" sz="2400" b="1" dirty="0"/>
          </a:p>
          <a:p>
            <a:pPr marL="800089" lvl="1" indent="-342900">
              <a:lnSpc>
                <a:spcPct val="150000"/>
              </a:lnSpc>
              <a:buFont typeface="Wingdings" panose="05000000000000000000" pitchFamily="2" charset="2"/>
              <a:buChar char="Ø"/>
            </a:pPr>
            <a:r>
              <a:rPr lang="zh-CN" altLang="en-US" sz="2400" b="1" dirty="0"/>
              <a:t>大文件如何处理</a:t>
            </a:r>
          </a:p>
        </p:txBody>
      </p:sp>
      <p:sp>
        <p:nvSpPr>
          <p:cNvPr id="56" name="文本占位符 1">
            <a:extLst>
              <a:ext uri="{FF2B5EF4-FFF2-40B4-BE49-F238E27FC236}">
                <a16:creationId xmlns:a16="http://schemas.microsoft.com/office/drawing/2014/main" id="{AB81B521-7E09-4260-9693-FAE27A5BAE34}"/>
              </a:ext>
            </a:extLst>
          </p:cNvPr>
          <p:cNvSpPr>
            <a:spLocks noGrp="1"/>
          </p:cNvSpPr>
          <p:nvPr>
            <p:ph type="body" sz="quarter" idx="10"/>
          </p:nvPr>
        </p:nvSpPr>
        <p:spPr>
          <a:xfrm>
            <a:off x="1133856" y="72410"/>
            <a:ext cx="1857283"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基本概念</a:t>
            </a:r>
          </a:p>
        </p:txBody>
      </p:sp>
      <p:sp>
        <p:nvSpPr>
          <p:cNvPr id="57" name="文本占位符 2">
            <a:extLst>
              <a:ext uri="{FF2B5EF4-FFF2-40B4-BE49-F238E27FC236}">
                <a16:creationId xmlns:a16="http://schemas.microsoft.com/office/drawing/2014/main" id="{EB4869F6-F69F-4F96-9281-F906F213E501}"/>
              </a:ext>
            </a:extLst>
          </p:cNvPr>
          <p:cNvSpPr>
            <a:spLocks noGrp="1"/>
          </p:cNvSpPr>
          <p:nvPr>
            <p:ph type="body" sz="quarter" idx="11"/>
          </p:nvPr>
        </p:nvSpPr>
        <p:spPr>
          <a:xfrm>
            <a:off x="3177030" y="72410"/>
            <a:ext cx="1822935" cy="369332"/>
          </a:xfrm>
          <a:noFill/>
        </p:spPr>
        <p:txBody>
          <a:bodyPr wrap="none" rtlCol="0">
            <a:spAutoFit/>
          </a:bodyPr>
          <a:lstStyle/>
          <a:p>
            <a:r>
              <a:rPr lang="en-US" altLang="zh-CN" dirty="0"/>
              <a:t>02 </a:t>
            </a:r>
            <a:r>
              <a:rPr lang="zh-CN" altLang="en-US" dirty="0"/>
              <a:t>共享与保护</a:t>
            </a:r>
          </a:p>
        </p:txBody>
      </p:sp>
      <p:sp>
        <p:nvSpPr>
          <p:cNvPr id="58" name="文本占位符 3">
            <a:extLst>
              <a:ext uri="{FF2B5EF4-FFF2-40B4-BE49-F238E27FC236}">
                <a16:creationId xmlns:a16="http://schemas.microsoft.com/office/drawing/2014/main" id="{B6288972-338F-48D9-9ED2-36F3726073EF}"/>
              </a:ext>
            </a:extLst>
          </p:cNvPr>
          <p:cNvSpPr>
            <a:spLocks noGrp="1"/>
          </p:cNvSpPr>
          <p:nvPr>
            <p:ph type="body" sz="quarter" idx="12"/>
          </p:nvPr>
        </p:nvSpPr>
        <p:spPr>
          <a:xfrm>
            <a:off x="5312773" y="72410"/>
            <a:ext cx="1566454" cy="369332"/>
          </a:xfrm>
          <a:noFill/>
        </p:spPr>
        <p:txBody>
          <a:bodyPr wrap="square" rtlCol="0">
            <a:spAutoFit/>
          </a:bodyPr>
          <a:lstStyle/>
          <a:p>
            <a:r>
              <a:rPr lang="en-US" altLang="zh-CN" dirty="0">
                <a:solidFill>
                  <a:schemeClr val="bg1"/>
                </a:solidFill>
              </a:rPr>
              <a:t>03 </a:t>
            </a:r>
            <a:r>
              <a:rPr lang="zh-CN" altLang="en-US" dirty="0">
                <a:solidFill>
                  <a:schemeClr val="bg1"/>
                </a:solidFill>
              </a:rPr>
              <a:t>系统实现</a:t>
            </a:r>
          </a:p>
        </p:txBody>
      </p:sp>
      <p:sp>
        <p:nvSpPr>
          <p:cNvPr id="59" name="文本占位符 4">
            <a:extLst>
              <a:ext uri="{FF2B5EF4-FFF2-40B4-BE49-F238E27FC236}">
                <a16:creationId xmlns:a16="http://schemas.microsoft.com/office/drawing/2014/main" id="{5D4882F4-E9ED-4559-8127-A92A9A2EABDD}"/>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磁盘结构</a:t>
            </a:r>
          </a:p>
        </p:txBody>
      </p:sp>
      <p:sp>
        <p:nvSpPr>
          <p:cNvPr id="60" name="文本占位符 5">
            <a:extLst>
              <a:ext uri="{FF2B5EF4-FFF2-40B4-BE49-F238E27FC236}">
                <a16:creationId xmlns:a16="http://schemas.microsoft.com/office/drawing/2014/main" id="{7C780082-8609-42FA-9A10-C005AF98DB59}"/>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磁盘调度算法</a:t>
            </a:r>
          </a:p>
        </p:txBody>
      </p:sp>
    </p:spTree>
    <p:extLst>
      <p:ext uri="{BB962C8B-B14F-4D97-AF65-F5344CB8AC3E}">
        <p14:creationId xmlns:p14="http://schemas.microsoft.com/office/powerpoint/2010/main" val="249214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1000"/>
                                        <p:tgtEl>
                                          <p:spTgt spid="35"/>
                                        </p:tgtEl>
                                      </p:cBhvr>
                                    </p:animEffect>
                                    <p:anim calcmode="lin" valueType="num">
                                      <p:cBhvr>
                                        <p:cTn id="15" dur="1000" fill="hold"/>
                                        <p:tgtEl>
                                          <p:spTgt spid="35"/>
                                        </p:tgtEl>
                                        <p:attrNameLst>
                                          <p:attrName>ppt_x</p:attrName>
                                        </p:attrNameLst>
                                      </p:cBhvr>
                                      <p:tavLst>
                                        <p:tav tm="0">
                                          <p:val>
                                            <p:strVal val="#ppt_x"/>
                                          </p:val>
                                        </p:tav>
                                        <p:tav tm="100000">
                                          <p:val>
                                            <p:strVal val="#ppt_x"/>
                                          </p:val>
                                        </p:tav>
                                      </p:tavLst>
                                    </p:anim>
                                    <p:anim calcmode="lin" valueType="num">
                                      <p:cBhvr>
                                        <p:cTn id="16"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3057247" cy="535531"/>
          </a:xfrm>
        </p:spPr>
        <p:txBody>
          <a:bodyPr/>
          <a:lstStyle/>
          <a:p>
            <a:pPr marL="0" indent="0">
              <a:buNone/>
            </a:pPr>
            <a:r>
              <a:rPr lang="zh-CN" altLang="en-US" dirty="0"/>
              <a:t>大文件索引分配</a:t>
            </a:r>
          </a:p>
        </p:txBody>
      </p:sp>
      <p:sp>
        <p:nvSpPr>
          <p:cNvPr id="9" name="文本框 8">
            <a:extLst>
              <a:ext uri="{FF2B5EF4-FFF2-40B4-BE49-F238E27FC236}">
                <a16:creationId xmlns:a16="http://schemas.microsoft.com/office/drawing/2014/main" id="{20EA149C-97F2-46E3-8BD2-B44114F2B95F}"/>
              </a:ext>
            </a:extLst>
          </p:cNvPr>
          <p:cNvSpPr txBox="1"/>
          <p:nvPr/>
        </p:nvSpPr>
        <p:spPr>
          <a:xfrm>
            <a:off x="1335948" y="4049761"/>
            <a:ext cx="4190571" cy="579839"/>
          </a:xfrm>
          <a:prstGeom prst="rect">
            <a:avLst/>
          </a:prstGeom>
          <a:noFill/>
        </p:spPr>
        <p:txBody>
          <a:bodyPr wrap="none" rtlCol="0">
            <a:spAutoFit/>
          </a:bodyPr>
          <a:lstStyle/>
          <a:p>
            <a:pPr marL="342900" indent="-342900" algn="l">
              <a:lnSpc>
                <a:spcPct val="150000"/>
              </a:lnSpc>
              <a:buFont typeface="Wingdings" panose="05000000000000000000" pitchFamily="2" charset="2"/>
              <a:buChar char="Ø"/>
            </a:pPr>
            <a:r>
              <a:rPr lang="zh-CN" altLang="en-US" sz="2400" b="1" dirty="0"/>
              <a:t>多级索引块（</a:t>
            </a:r>
            <a:r>
              <a:rPr lang="en-US" altLang="zh-CN" sz="2400" b="1" dirty="0"/>
              <a:t>IB*IB*IB*…</a:t>
            </a:r>
            <a:r>
              <a:rPr lang="zh-CN" altLang="en-US" sz="2400" b="1" dirty="0"/>
              <a:t>）</a:t>
            </a:r>
            <a:endParaRPr lang="en-US" altLang="zh-CN" sz="2400" b="1" dirty="0"/>
          </a:p>
        </p:txBody>
      </p:sp>
      <p:grpSp>
        <p:nvGrpSpPr>
          <p:cNvPr id="36" name="组合 35">
            <a:extLst>
              <a:ext uri="{FF2B5EF4-FFF2-40B4-BE49-F238E27FC236}">
                <a16:creationId xmlns:a16="http://schemas.microsoft.com/office/drawing/2014/main" id="{5AA8EDC8-1D56-49A2-8038-E967B6168A98}"/>
              </a:ext>
            </a:extLst>
          </p:cNvPr>
          <p:cNvGrpSpPr/>
          <p:nvPr/>
        </p:nvGrpSpPr>
        <p:grpSpPr>
          <a:xfrm>
            <a:off x="2871421" y="2471813"/>
            <a:ext cx="6449158" cy="1300830"/>
            <a:chOff x="1383814" y="1342928"/>
            <a:chExt cx="6449158" cy="1300830"/>
          </a:xfrm>
        </p:grpSpPr>
        <p:sp>
          <p:nvSpPr>
            <p:cNvPr id="39" name="矩形 38">
              <a:extLst>
                <a:ext uri="{FF2B5EF4-FFF2-40B4-BE49-F238E27FC236}">
                  <a16:creationId xmlns:a16="http://schemas.microsoft.com/office/drawing/2014/main" id="{3D4DB0B2-0806-435C-84D0-463D82674B61}"/>
                </a:ext>
              </a:extLst>
            </p:cNvPr>
            <p:cNvSpPr/>
            <p:nvPr/>
          </p:nvSpPr>
          <p:spPr>
            <a:xfrm>
              <a:off x="1383814" y="1342928"/>
              <a:ext cx="288000" cy="396000"/>
            </a:xfrm>
            <a:prstGeom prst="rect">
              <a:avLst/>
            </a:prstGeom>
            <a:gradFill>
              <a:gsLst>
                <a:gs pos="0">
                  <a:srgbClr val="FFFF00"/>
                </a:gs>
                <a:gs pos="100000">
                  <a:srgbClr val="FF9900"/>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zh-CN" b="1" dirty="0">
                  <a:solidFill>
                    <a:srgbClr val="11576A"/>
                  </a:solidFill>
                  <a:latin typeface="+mj-ea"/>
                  <a:ea typeface="+mj-ea"/>
                </a:rPr>
                <a:t>I</a:t>
              </a:r>
              <a:endParaRPr lang="zh-CN" altLang="en-US" b="1" dirty="0">
                <a:solidFill>
                  <a:srgbClr val="11576A"/>
                </a:solidFill>
                <a:latin typeface="+mj-ea"/>
                <a:ea typeface="+mj-ea"/>
              </a:endParaRPr>
            </a:p>
          </p:txBody>
        </p:sp>
        <p:sp>
          <p:nvSpPr>
            <p:cNvPr id="40" name="矩形 39">
              <a:extLst>
                <a:ext uri="{FF2B5EF4-FFF2-40B4-BE49-F238E27FC236}">
                  <a16:creationId xmlns:a16="http://schemas.microsoft.com/office/drawing/2014/main" id="{F6168C5E-A9BB-445F-BF06-86B553DFB21E}"/>
                </a:ext>
              </a:extLst>
            </p:cNvPr>
            <p:cNvSpPr/>
            <p:nvPr/>
          </p:nvSpPr>
          <p:spPr>
            <a:xfrm>
              <a:off x="1804976" y="1342928"/>
              <a:ext cx="288000" cy="396000"/>
            </a:xfrm>
            <a:prstGeom prst="rect">
              <a:avLst/>
            </a:prstGeom>
            <a:gradFill>
              <a:gsLst>
                <a:gs pos="0">
                  <a:srgbClr val="66FF33"/>
                </a:gs>
                <a:gs pos="100000">
                  <a:srgbClr val="003300"/>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E5C73EEF-5FA1-4CF2-9DEA-70E1259E7251}"/>
                </a:ext>
              </a:extLst>
            </p:cNvPr>
            <p:cNvSpPr/>
            <p:nvPr/>
          </p:nvSpPr>
          <p:spPr>
            <a:xfrm>
              <a:off x="3544054" y="1342928"/>
              <a:ext cx="288000" cy="396000"/>
            </a:xfrm>
            <a:prstGeom prst="rect">
              <a:avLst/>
            </a:prstGeom>
            <a:gradFill>
              <a:gsLst>
                <a:gs pos="100000">
                  <a:srgbClr val="005072"/>
                </a:gs>
                <a:gs pos="0">
                  <a:srgbClr val="0093DD"/>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75E8692E-B67D-46C1-AB75-2431EBA505D2}"/>
                </a:ext>
              </a:extLst>
            </p:cNvPr>
            <p:cNvSpPr/>
            <p:nvPr/>
          </p:nvSpPr>
          <p:spPr>
            <a:xfrm>
              <a:off x="3991182" y="1342928"/>
              <a:ext cx="288000" cy="396000"/>
            </a:xfrm>
            <a:prstGeom prst="rect">
              <a:avLst/>
            </a:prstGeom>
            <a:gradFill>
              <a:gsLst>
                <a:gs pos="0">
                  <a:srgbClr val="66FF33"/>
                </a:gs>
                <a:gs pos="100000">
                  <a:srgbClr val="003300"/>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3" name="矩形 42">
              <a:extLst>
                <a:ext uri="{FF2B5EF4-FFF2-40B4-BE49-F238E27FC236}">
                  <a16:creationId xmlns:a16="http://schemas.microsoft.com/office/drawing/2014/main" id="{2312692B-B321-4BAB-A8E7-2F6385530687}"/>
                </a:ext>
              </a:extLst>
            </p:cNvPr>
            <p:cNvSpPr/>
            <p:nvPr/>
          </p:nvSpPr>
          <p:spPr>
            <a:xfrm>
              <a:off x="4419036" y="1342928"/>
              <a:ext cx="288000" cy="396000"/>
            </a:xfrm>
            <a:prstGeom prst="rect">
              <a:avLst/>
            </a:prstGeom>
            <a:gradFill>
              <a:gsLst>
                <a:gs pos="0">
                  <a:srgbClr val="66FF33"/>
                </a:gs>
                <a:gs pos="100000">
                  <a:srgbClr val="003300"/>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3093F17E-41CB-4750-8911-E0F361D21B8C}"/>
                </a:ext>
              </a:extLst>
            </p:cNvPr>
            <p:cNvSpPr/>
            <p:nvPr/>
          </p:nvSpPr>
          <p:spPr>
            <a:xfrm>
              <a:off x="4872856" y="1342928"/>
              <a:ext cx="288000" cy="396000"/>
            </a:xfrm>
            <a:prstGeom prst="rect">
              <a:avLst/>
            </a:prstGeom>
            <a:gradFill>
              <a:gsLst>
                <a:gs pos="100000">
                  <a:srgbClr val="005072"/>
                </a:gs>
                <a:gs pos="0">
                  <a:srgbClr val="0093DD"/>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C350D892-ED7D-443A-AF8D-AB90AF87ED4E}"/>
                </a:ext>
              </a:extLst>
            </p:cNvPr>
            <p:cNvSpPr/>
            <p:nvPr/>
          </p:nvSpPr>
          <p:spPr>
            <a:xfrm>
              <a:off x="5315790" y="1342928"/>
              <a:ext cx="288000" cy="396000"/>
            </a:xfrm>
            <a:prstGeom prst="rect">
              <a:avLst/>
            </a:prstGeom>
            <a:gradFill>
              <a:gsLst>
                <a:gs pos="0">
                  <a:srgbClr val="66FF33"/>
                </a:gs>
                <a:gs pos="100000">
                  <a:srgbClr val="003300"/>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E934B257-E4C2-4EE8-BF1C-B544BE55830D}"/>
                </a:ext>
              </a:extLst>
            </p:cNvPr>
            <p:cNvSpPr/>
            <p:nvPr/>
          </p:nvSpPr>
          <p:spPr>
            <a:xfrm>
              <a:off x="5754530" y="1342928"/>
              <a:ext cx="288000" cy="396000"/>
            </a:xfrm>
            <a:prstGeom prst="rect">
              <a:avLst/>
            </a:prstGeom>
            <a:gradFill>
              <a:gsLst>
                <a:gs pos="100000">
                  <a:srgbClr val="005072"/>
                </a:gs>
                <a:gs pos="0">
                  <a:srgbClr val="0093DD"/>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E9A69F57-6810-4E17-BE3C-7C6A7824E037}"/>
                </a:ext>
              </a:extLst>
            </p:cNvPr>
            <p:cNvSpPr/>
            <p:nvPr/>
          </p:nvSpPr>
          <p:spPr>
            <a:xfrm>
              <a:off x="2669824" y="1342928"/>
              <a:ext cx="288000" cy="396000"/>
            </a:xfrm>
            <a:prstGeom prst="rect">
              <a:avLst/>
            </a:prstGeom>
            <a:gradFill>
              <a:gsLst>
                <a:gs pos="0">
                  <a:srgbClr val="66FF33"/>
                </a:gs>
                <a:gs pos="100000">
                  <a:srgbClr val="003300"/>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1FEB6F63-60E7-4106-8A55-23E84E047189}"/>
                </a:ext>
              </a:extLst>
            </p:cNvPr>
            <p:cNvSpPr/>
            <p:nvPr/>
          </p:nvSpPr>
          <p:spPr>
            <a:xfrm>
              <a:off x="2236632" y="1342928"/>
              <a:ext cx="288000" cy="396000"/>
            </a:xfrm>
            <a:prstGeom prst="rect">
              <a:avLst/>
            </a:prstGeom>
            <a:gradFill>
              <a:gsLst>
                <a:gs pos="100000">
                  <a:srgbClr val="663300"/>
                </a:gs>
                <a:gs pos="0">
                  <a:srgbClr val="CC6600"/>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b="1" dirty="0">
                <a:solidFill>
                  <a:srgbClr val="11576A"/>
                </a:solidFill>
                <a:latin typeface="+mj-ea"/>
                <a:ea typeface="+mj-ea"/>
              </a:endParaRPr>
            </a:p>
          </p:txBody>
        </p:sp>
        <p:sp>
          <p:nvSpPr>
            <p:cNvPr id="49" name="内容占位符 2">
              <a:extLst>
                <a:ext uri="{FF2B5EF4-FFF2-40B4-BE49-F238E27FC236}">
                  <a16:creationId xmlns:a16="http://schemas.microsoft.com/office/drawing/2014/main" id="{78B06284-1522-437F-8161-898A6B0ED914}"/>
                </a:ext>
              </a:extLst>
            </p:cNvPr>
            <p:cNvSpPr txBox="1">
              <a:spLocks/>
            </p:cNvSpPr>
            <p:nvPr/>
          </p:nvSpPr>
          <p:spPr>
            <a:xfrm>
              <a:off x="2165768" y="1382278"/>
              <a:ext cx="576064" cy="36004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r>
                <a:rPr lang="en-US" altLang="zh-CN" sz="1800" dirty="0">
                  <a:solidFill>
                    <a:schemeClr val="bg1"/>
                  </a:solidFill>
                </a:rPr>
                <a:t>IB</a:t>
              </a:r>
            </a:p>
          </p:txBody>
        </p:sp>
        <p:sp>
          <p:nvSpPr>
            <p:cNvPr id="50" name="矩形 49">
              <a:extLst>
                <a:ext uri="{FF2B5EF4-FFF2-40B4-BE49-F238E27FC236}">
                  <a16:creationId xmlns:a16="http://schemas.microsoft.com/office/drawing/2014/main" id="{032EF430-DE75-4E51-9EE7-ED16761C532E}"/>
                </a:ext>
              </a:extLst>
            </p:cNvPr>
            <p:cNvSpPr/>
            <p:nvPr/>
          </p:nvSpPr>
          <p:spPr>
            <a:xfrm>
              <a:off x="3101872" y="1342928"/>
              <a:ext cx="288000" cy="396000"/>
            </a:xfrm>
            <a:prstGeom prst="rect">
              <a:avLst/>
            </a:prstGeom>
            <a:gradFill>
              <a:gsLst>
                <a:gs pos="100000">
                  <a:srgbClr val="005072"/>
                </a:gs>
                <a:gs pos="0">
                  <a:srgbClr val="0093DD"/>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59C13B86-7C6A-4509-8F36-46C243E1FCC4}"/>
                </a:ext>
              </a:extLst>
            </p:cNvPr>
            <p:cNvSpPr/>
            <p:nvPr/>
          </p:nvSpPr>
          <p:spPr>
            <a:xfrm>
              <a:off x="7544972" y="1342928"/>
              <a:ext cx="288000" cy="396000"/>
            </a:xfrm>
            <a:prstGeom prst="rect">
              <a:avLst/>
            </a:prstGeom>
            <a:gradFill>
              <a:gsLst>
                <a:gs pos="100000">
                  <a:srgbClr val="005072"/>
                </a:gs>
                <a:gs pos="0">
                  <a:srgbClr val="0093DD"/>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EC896125-C969-4E5B-959B-4CBD67A43C21}"/>
                </a:ext>
              </a:extLst>
            </p:cNvPr>
            <p:cNvSpPr/>
            <p:nvPr/>
          </p:nvSpPr>
          <p:spPr>
            <a:xfrm>
              <a:off x="7102790" y="1342928"/>
              <a:ext cx="288000" cy="396000"/>
            </a:xfrm>
            <a:prstGeom prst="rect">
              <a:avLst/>
            </a:prstGeom>
            <a:gradFill>
              <a:gsLst>
                <a:gs pos="100000">
                  <a:srgbClr val="005072"/>
                </a:gs>
                <a:gs pos="0">
                  <a:srgbClr val="0093DD"/>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D080511-008B-44A3-BB9C-4D095A08BBF1}"/>
                </a:ext>
              </a:extLst>
            </p:cNvPr>
            <p:cNvSpPr/>
            <p:nvPr/>
          </p:nvSpPr>
          <p:spPr>
            <a:xfrm>
              <a:off x="6218092" y="1342928"/>
              <a:ext cx="288000" cy="396000"/>
            </a:xfrm>
            <a:prstGeom prst="rect">
              <a:avLst/>
            </a:prstGeom>
            <a:gradFill>
              <a:gsLst>
                <a:gs pos="100000">
                  <a:srgbClr val="663300"/>
                </a:gs>
                <a:gs pos="0">
                  <a:srgbClr val="CC6600"/>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b="1" dirty="0">
                <a:solidFill>
                  <a:srgbClr val="11576A"/>
                </a:solidFill>
                <a:latin typeface="+mj-ea"/>
                <a:ea typeface="+mj-ea"/>
              </a:endParaRPr>
            </a:p>
          </p:txBody>
        </p:sp>
        <p:sp>
          <p:nvSpPr>
            <p:cNvPr id="55" name="内容占位符 2">
              <a:extLst>
                <a:ext uri="{FF2B5EF4-FFF2-40B4-BE49-F238E27FC236}">
                  <a16:creationId xmlns:a16="http://schemas.microsoft.com/office/drawing/2014/main" id="{182FAEE4-B444-49F3-A0DF-169D7FB4FBDA}"/>
                </a:ext>
              </a:extLst>
            </p:cNvPr>
            <p:cNvSpPr txBox="1">
              <a:spLocks/>
            </p:cNvSpPr>
            <p:nvPr/>
          </p:nvSpPr>
          <p:spPr>
            <a:xfrm>
              <a:off x="6147228" y="1382278"/>
              <a:ext cx="576064" cy="36004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r>
                <a:rPr lang="en-US" altLang="zh-CN" sz="1800" dirty="0">
                  <a:solidFill>
                    <a:schemeClr val="bg1"/>
                  </a:solidFill>
                </a:rPr>
                <a:t>IB</a:t>
              </a:r>
            </a:p>
          </p:txBody>
        </p:sp>
        <p:sp>
          <p:nvSpPr>
            <p:cNvPr id="56" name="矩形 55">
              <a:extLst>
                <a:ext uri="{FF2B5EF4-FFF2-40B4-BE49-F238E27FC236}">
                  <a16:creationId xmlns:a16="http://schemas.microsoft.com/office/drawing/2014/main" id="{5BD32F15-EC77-491B-A247-AD87E5DF2197}"/>
                </a:ext>
              </a:extLst>
            </p:cNvPr>
            <p:cNvSpPr/>
            <p:nvPr/>
          </p:nvSpPr>
          <p:spPr>
            <a:xfrm>
              <a:off x="6660650" y="1342928"/>
              <a:ext cx="288000" cy="396000"/>
            </a:xfrm>
            <a:prstGeom prst="rect">
              <a:avLst/>
            </a:prstGeom>
            <a:gradFill>
              <a:gsLst>
                <a:gs pos="100000">
                  <a:srgbClr val="663300"/>
                </a:gs>
                <a:gs pos="0">
                  <a:srgbClr val="CC6600"/>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b="1" dirty="0">
                <a:solidFill>
                  <a:srgbClr val="11576A"/>
                </a:solidFill>
                <a:latin typeface="+mj-ea"/>
                <a:ea typeface="+mj-ea"/>
              </a:endParaRPr>
            </a:p>
          </p:txBody>
        </p:sp>
        <p:sp>
          <p:nvSpPr>
            <p:cNvPr id="57" name="内容占位符 2">
              <a:extLst>
                <a:ext uri="{FF2B5EF4-FFF2-40B4-BE49-F238E27FC236}">
                  <a16:creationId xmlns:a16="http://schemas.microsoft.com/office/drawing/2014/main" id="{508E2511-84E2-4578-8D7E-70916255FD8D}"/>
                </a:ext>
              </a:extLst>
            </p:cNvPr>
            <p:cNvSpPr txBox="1">
              <a:spLocks/>
            </p:cNvSpPr>
            <p:nvPr/>
          </p:nvSpPr>
          <p:spPr>
            <a:xfrm>
              <a:off x="6589786" y="1382278"/>
              <a:ext cx="576064" cy="36004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r>
                <a:rPr lang="en-US" altLang="zh-CN" sz="1800" dirty="0">
                  <a:solidFill>
                    <a:schemeClr val="bg1"/>
                  </a:solidFill>
                </a:rPr>
                <a:t>IB</a:t>
              </a:r>
            </a:p>
          </p:txBody>
        </p:sp>
        <p:sp>
          <p:nvSpPr>
            <p:cNvPr id="58" name="任意多边形 35">
              <a:extLst>
                <a:ext uri="{FF2B5EF4-FFF2-40B4-BE49-F238E27FC236}">
                  <a16:creationId xmlns:a16="http://schemas.microsoft.com/office/drawing/2014/main" id="{80C2CE0F-0ED0-4380-9E14-28F4CAFAD559}"/>
                </a:ext>
              </a:extLst>
            </p:cNvPr>
            <p:cNvSpPr/>
            <p:nvPr/>
          </p:nvSpPr>
          <p:spPr>
            <a:xfrm>
              <a:off x="1481959" y="1744717"/>
              <a:ext cx="872359" cy="250969"/>
            </a:xfrm>
            <a:custGeom>
              <a:avLst/>
              <a:gdLst>
                <a:gd name="connsiteX0" fmla="*/ 0 w 872359"/>
                <a:gd name="connsiteY0" fmla="*/ 0 h 350345"/>
                <a:gd name="connsiteX1" fmla="*/ 168166 w 872359"/>
                <a:gd name="connsiteY1" fmla="*/ 283780 h 350345"/>
                <a:gd name="connsiteX2" fmla="*/ 620111 w 872359"/>
                <a:gd name="connsiteY2" fmla="*/ 304800 h 350345"/>
                <a:gd name="connsiteX3" fmla="*/ 872359 w 872359"/>
                <a:gd name="connsiteY3" fmla="*/ 10511 h 350345"/>
              </a:gdLst>
              <a:ahLst/>
              <a:cxnLst>
                <a:cxn ang="0">
                  <a:pos x="connsiteX0" y="connsiteY0"/>
                </a:cxn>
                <a:cxn ang="0">
                  <a:pos x="connsiteX1" y="connsiteY1"/>
                </a:cxn>
                <a:cxn ang="0">
                  <a:pos x="connsiteX2" y="connsiteY2"/>
                </a:cxn>
                <a:cxn ang="0">
                  <a:pos x="connsiteX3" y="connsiteY3"/>
                </a:cxn>
              </a:cxnLst>
              <a:rect l="l" t="t" r="r" b="b"/>
              <a:pathLst>
                <a:path w="872359" h="350345">
                  <a:moveTo>
                    <a:pt x="0" y="0"/>
                  </a:moveTo>
                  <a:cubicBezTo>
                    <a:pt x="32407" y="116490"/>
                    <a:pt x="64814" y="232980"/>
                    <a:pt x="168166" y="283780"/>
                  </a:cubicBezTo>
                  <a:cubicBezTo>
                    <a:pt x="271518" y="334580"/>
                    <a:pt x="502746" y="350345"/>
                    <a:pt x="620111" y="304800"/>
                  </a:cubicBezTo>
                  <a:cubicBezTo>
                    <a:pt x="737476" y="259255"/>
                    <a:pt x="804917" y="134883"/>
                    <a:pt x="872359" y="10511"/>
                  </a:cubicBezTo>
                </a:path>
              </a:pathLst>
            </a:custGeom>
            <a:ln w="28575">
              <a:solidFill>
                <a:srgbClr val="66003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9" name="任意多边形 36">
              <a:extLst>
                <a:ext uri="{FF2B5EF4-FFF2-40B4-BE49-F238E27FC236}">
                  <a16:creationId xmlns:a16="http://schemas.microsoft.com/office/drawing/2014/main" id="{0ACF62F9-8998-45F8-B4E9-F5F088B689FD}"/>
                </a:ext>
              </a:extLst>
            </p:cNvPr>
            <p:cNvSpPr/>
            <p:nvPr/>
          </p:nvSpPr>
          <p:spPr>
            <a:xfrm>
              <a:off x="6372201" y="1744717"/>
              <a:ext cx="360040" cy="250969"/>
            </a:xfrm>
            <a:custGeom>
              <a:avLst/>
              <a:gdLst>
                <a:gd name="connsiteX0" fmla="*/ 0 w 872359"/>
                <a:gd name="connsiteY0" fmla="*/ 0 h 350345"/>
                <a:gd name="connsiteX1" fmla="*/ 168166 w 872359"/>
                <a:gd name="connsiteY1" fmla="*/ 283780 h 350345"/>
                <a:gd name="connsiteX2" fmla="*/ 620111 w 872359"/>
                <a:gd name="connsiteY2" fmla="*/ 304800 h 350345"/>
                <a:gd name="connsiteX3" fmla="*/ 872359 w 872359"/>
                <a:gd name="connsiteY3" fmla="*/ 10511 h 350345"/>
              </a:gdLst>
              <a:ahLst/>
              <a:cxnLst>
                <a:cxn ang="0">
                  <a:pos x="connsiteX0" y="connsiteY0"/>
                </a:cxn>
                <a:cxn ang="0">
                  <a:pos x="connsiteX1" y="connsiteY1"/>
                </a:cxn>
                <a:cxn ang="0">
                  <a:pos x="connsiteX2" y="connsiteY2"/>
                </a:cxn>
                <a:cxn ang="0">
                  <a:pos x="connsiteX3" y="connsiteY3"/>
                </a:cxn>
              </a:cxnLst>
              <a:rect l="l" t="t" r="r" b="b"/>
              <a:pathLst>
                <a:path w="872359" h="350345">
                  <a:moveTo>
                    <a:pt x="0" y="0"/>
                  </a:moveTo>
                  <a:cubicBezTo>
                    <a:pt x="32407" y="116490"/>
                    <a:pt x="64814" y="232980"/>
                    <a:pt x="168166" y="283780"/>
                  </a:cubicBezTo>
                  <a:cubicBezTo>
                    <a:pt x="271518" y="334580"/>
                    <a:pt x="502746" y="350345"/>
                    <a:pt x="620111" y="304800"/>
                  </a:cubicBezTo>
                  <a:cubicBezTo>
                    <a:pt x="737476" y="259255"/>
                    <a:pt x="804917" y="134883"/>
                    <a:pt x="872359" y="10511"/>
                  </a:cubicBezTo>
                </a:path>
              </a:pathLst>
            </a:custGeom>
            <a:ln w="28575">
              <a:solidFill>
                <a:srgbClr val="66003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0" name="任意多边形 37">
              <a:extLst>
                <a:ext uri="{FF2B5EF4-FFF2-40B4-BE49-F238E27FC236}">
                  <a16:creationId xmlns:a16="http://schemas.microsoft.com/office/drawing/2014/main" id="{AE806F0A-009E-42C4-9B79-944AFF08CFF6}"/>
                </a:ext>
              </a:extLst>
            </p:cNvPr>
            <p:cNvSpPr/>
            <p:nvPr/>
          </p:nvSpPr>
          <p:spPr>
            <a:xfrm>
              <a:off x="2360772" y="1744717"/>
              <a:ext cx="4032448" cy="899041"/>
            </a:xfrm>
            <a:custGeom>
              <a:avLst/>
              <a:gdLst>
                <a:gd name="connsiteX0" fmla="*/ 0 w 872359"/>
                <a:gd name="connsiteY0" fmla="*/ 0 h 350345"/>
                <a:gd name="connsiteX1" fmla="*/ 168166 w 872359"/>
                <a:gd name="connsiteY1" fmla="*/ 283780 h 350345"/>
                <a:gd name="connsiteX2" fmla="*/ 620111 w 872359"/>
                <a:gd name="connsiteY2" fmla="*/ 304800 h 350345"/>
                <a:gd name="connsiteX3" fmla="*/ 872359 w 872359"/>
                <a:gd name="connsiteY3" fmla="*/ 10511 h 350345"/>
              </a:gdLst>
              <a:ahLst/>
              <a:cxnLst>
                <a:cxn ang="0">
                  <a:pos x="connsiteX0" y="connsiteY0"/>
                </a:cxn>
                <a:cxn ang="0">
                  <a:pos x="connsiteX1" y="connsiteY1"/>
                </a:cxn>
                <a:cxn ang="0">
                  <a:pos x="connsiteX2" y="connsiteY2"/>
                </a:cxn>
                <a:cxn ang="0">
                  <a:pos x="connsiteX3" y="connsiteY3"/>
                </a:cxn>
              </a:cxnLst>
              <a:rect l="l" t="t" r="r" b="b"/>
              <a:pathLst>
                <a:path w="872359" h="350345">
                  <a:moveTo>
                    <a:pt x="0" y="0"/>
                  </a:moveTo>
                  <a:cubicBezTo>
                    <a:pt x="32407" y="116490"/>
                    <a:pt x="64814" y="232980"/>
                    <a:pt x="168166" y="283780"/>
                  </a:cubicBezTo>
                  <a:cubicBezTo>
                    <a:pt x="271518" y="334580"/>
                    <a:pt x="502746" y="350345"/>
                    <a:pt x="620111" y="304800"/>
                  </a:cubicBezTo>
                  <a:cubicBezTo>
                    <a:pt x="737476" y="259255"/>
                    <a:pt x="804917" y="134883"/>
                    <a:pt x="872359" y="10511"/>
                  </a:cubicBezTo>
                </a:path>
              </a:pathLst>
            </a:custGeom>
            <a:ln w="28575">
              <a:solidFill>
                <a:srgbClr val="66003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1" name="任意多边形 38">
              <a:extLst>
                <a:ext uri="{FF2B5EF4-FFF2-40B4-BE49-F238E27FC236}">
                  <a16:creationId xmlns:a16="http://schemas.microsoft.com/office/drawing/2014/main" id="{A18359BB-FDF4-4D2C-A5EB-BEB7513D1235}"/>
                </a:ext>
              </a:extLst>
            </p:cNvPr>
            <p:cNvSpPr/>
            <p:nvPr/>
          </p:nvSpPr>
          <p:spPr>
            <a:xfrm>
              <a:off x="2411760" y="1744717"/>
              <a:ext cx="872359" cy="106953"/>
            </a:xfrm>
            <a:custGeom>
              <a:avLst/>
              <a:gdLst>
                <a:gd name="connsiteX0" fmla="*/ 0 w 872359"/>
                <a:gd name="connsiteY0" fmla="*/ 0 h 350345"/>
                <a:gd name="connsiteX1" fmla="*/ 168166 w 872359"/>
                <a:gd name="connsiteY1" fmla="*/ 283780 h 350345"/>
                <a:gd name="connsiteX2" fmla="*/ 620111 w 872359"/>
                <a:gd name="connsiteY2" fmla="*/ 304800 h 350345"/>
                <a:gd name="connsiteX3" fmla="*/ 872359 w 872359"/>
                <a:gd name="connsiteY3" fmla="*/ 10511 h 350345"/>
              </a:gdLst>
              <a:ahLst/>
              <a:cxnLst>
                <a:cxn ang="0">
                  <a:pos x="connsiteX0" y="connsiteY0"/>
                </a:cxn>
                <a:cxn ang="0">
                  <a:pos x="connsiteX1" y="connsiteY1"/>
                </a:cxn>
                <a:cxn ang="0">
                  <a:pos x="connsiteX2" y="connsiteY2"/>
                </a:cxn>
                <a:cxn ang="0">
                  <a:pos x="connsiteX3" y="connsiteY3"/>
                </a:cxn>
              </a:cxnLst>
              <a:rect l="l" t="t" r="r" b="b"/>
              <a:pathLst>
                <a:path w="872359" h="350345">
                  <a:moveTo>
                    <a:pt x="0" y="0"/>
                  </a:moveTo>
                  <a:cubicBezTo>
                    <a:pt x="32407" y="116490"/>
                    <a:pt x="64814" y="232980"/>
                    <a:pt x="168166" y="283780"/>
                  </a:cubicBezTo>
                  <a:cubicBezTo>
                    <a:pt x="271518" y="334580"/>
                    <a:pt x="502746" y="350345"/>
                    <a:pt x="620111" y="304800"/>
                  </a:cubicBezTo>
                  <a:cubicBezTo>
                    <a:pt x="737476" y="259255"/>
                    <a:pt x="804917" y="134883"/>
                    <a:pt x="872359" y="10511"/>
                  </a:cubicBezTo>
                </a:path>
              </a:pathLst>
            </a:custGeom>
            <a:ln w="28575">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2" name="任意多边形 39">
              <a:extLst>
                <a:ext uri="{FF2B5EF4-FFF2-40B4-BE49-F238E27FC236}">
                  <a16:creationId xmlns:a16="http://schemas.microsoft.com/office/drawing/2014/main" id="{DB0C2771-8CBC-4B83-8F02-C49937AB23F8}"/>
                </a:ext>
              </a:extLst>
            </p:cNvPr>
            <p:cNvSpPr/>
            <p:nvPr/>
          </p:nvSpPr>
          <p:spPr>
            <a:xfrm>
              <a:off x="2411760" y="1723697"/>
              <a:ext cx="1304407" cy="271989"/>
            </a:xfrm>
            <a:custGeom>
              <a:avLst/>
              <a:gdLst>
                <a:gd name="connsiteX0" fmla="*/ 0 w 872359"/>
                <a:gd name="connsiteY0" fmla="*/ 0 h 350345"/>
                <a:gd name="connsiteX1" fmla="*/ 168166 w 872359"/>
                <a:gd name="connsiteY1" fmla="*/ 283780 h 350345"/>
                <a:gd name="connsiteX2" fmla="*/ 620111 w 872359"/>
                <a:gd name="connsiteY2" fmla="*/ 304800 h 350345"/>
                <a:gd name="connsiteX3" fmla="*/ 872359 w 872359"/>
                <a:gd name="connsiteY3" fmla="*/ 10511 h 350345"/>
              </a:gdLst>
              <a:ahLst/>
              <a:cxnLst>
                <a:cxn ang="0">
                  <a:pos x="connsiteX0" y="connsiteY0"/>
                </a:cxn>
                <a:cxn ang="0">
                  <a:pos x="connsiteX1" y="connsiteY1"/>
                </a:cxn>
                <a:cxn ang="0">
                  <a:pos x="connsiteX2" y="connsiteY2"/>
                </a:cxn>
                <a:cxn ang="0">
                  <a:pos x="connsiteX3" y="connsiteY3"/>
                </a:cxn>
              </a:cxnLst>
              <a:rect l="l" t="t" r="r" b="b"/>
              <a:pathLst>
                <a:path w="872359" h="350345">
                  <a:moveTo>
                    <a:pt x="0" y="0"/>
                  </a:moveTo>
                  <a:cubicBezTo>
                    <a:pt x="32407" y="116490"/>
                    <a:pt x="64814" y="232980"/>
                    <a:pt x="168166" y="283780"/>
                  </a:cubicBezTo>
                  <a:cubicBezTo>
                    <a:pt x="271518" y="334580"/>
                    <a:pt x="502746" y="350345"/>
                    <a:pt x="620111" y="304800"/>
                  </a:cubicBezTo>
                  <a:cubicBezTo>
                    <a:pt x="737476" y="259255"/>
                    <a:pt x="804917" y="134883"/>
                    <a:pt x="872359" y="10511"/>
                  </a:cubicBezTo>
                </a:path>
              </a:pathLst>
            </a:custGeom>
            <a:ln w="28575">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3" name="任意多边形 40">
              <a:extLst>
                <a:ext uri="{FF2B5EF4-FFF2-40B4-BE49-F238E27FC236}">
                  <a16:creationId xmlns:a16="http://schemas.microsoft.com/office/drawing/2014/main" id="{D83EFBC4-466D-4AB0-82D9-70D1AC6BE06D}"/>
                </a:ext>
              </a:extLst>
            </p:cNvPr>
            <p:cNvSpPr/>
            <p:nvPr/>
          </p:nvSpPr>
          <p:spPr>
            <a:xfrm>
              <a:off x="5035578" y="1723697"/>
              <a:ext cx="1304407" cy="416005"/>
            </a:xfrm>
            <a:custGeom>
              <a:avLst/>
              <a:gdLst>
                <a:gd name="connsiteX0" fmla="*/ 0 w 872359"/>
                <a:gd name="connsiteY0" fmla="*/ 0 h 350345"/>
                <a:gd name="connsiteX1" fmla="*/ 168166 w 872359"/>
                <a:gd name="connsiteY1" fmla="*/ 283780 h 350345"/>
                <a:gd name="connsiteX2" fmla="*/ 620111 w 872359"/>
                <a:gd name="connsiteY2" fmla="*/ 304800 h 350345"/>
                <a:gd name="connsiteX3" fmla="*/ 872359 w 872359"/>
                <a:gd name="connsiteY3" fmla="*/ 10511 h 350345"/>
              </a:gdLst>
              <a:ahLst/>
              <a:cxnLst>
                <a:cxn ang="0">
                  <a:pos x="connsiteX0" y="connsiteY0"/>
                </a:cxn>
                <a:cxn ang="0">
                  <a:pos x="connsiteX1" y="connsiteY1"/>
                </a:cxn>
                <a:cxn ang="0">
                  <a:pos x="connsiteX2" y="connsiteY2"/>
                </a:cxn>
                <a:cxn ang="0">
                  <a:pos x="connsiteX3" y="connsiteY3"/>
                </a:cxn>
              </a:cxnLst>
              <a:rect l="l" t="t" r="r" b="b"/>
              <a:pathLst>
                <a:path w="872359" h="350345">
                  <a:moveTo>
                    <a:pt x="0" y="0"/>
                  </a:moveTo>
                  <a:cubicBezTo>
                    <a:pt x="32407" y="116490"/>
                    <a:pt x="64814" y="232980"/>
                    <a:pt x="168166" y="283780"/>
                  </a:cubicBezTo>
                  <a:cubicBezTo>
                    <a:pt x="271518" y="334580"/>
                    <a:pt x="502746" y="350345"/>
                    <a:pt x="620111" y="304800"/>
                  </a:cubicBezTo>
                  <a:cubicBezTo>
                    <a:pt x="737476" y="259255"/>
                    <a:pt x="804917" y="134883"/>
                    <a:pt x="872359" y="10511"/>
                  </a:cubicBezTo>
                </a:path>
              </a:pathLst>
            </a:custGeom>
            <a:ln w="28575">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4" name="任意多边形 46">
              <a:extLst>
                <a:ext uri="{FF2B5EF4-FFF2-40B4-BE49-F238E27FC236}">
                  <a16:creationId xmlns:a16="http://schemas.microsoft.com/office/drawing/2014/main" id="{748A41B5-454C-4F67-AF4F-DDA6B7DCBDD1}"/>
                </a:ext>
              </a:extLst>
            </p:cNvPr>
            <p:cNvSpPr/>
            <p:nvPr/>
          </p:nvSpPr>
          <p:spPr>
            <a:xfrm>
              <a:off x="5857635" y="1723697"/>
              <a:ext cx="432048" cy="127973"/>
            </a:xfrm>
            <a:custGeom>
              <a:avLst/>
              <a:gdLst>
                <a:gd name="connsiteX0" fmla="*/ 0 w 872359"/>
                <a:gd name="connsiteY0" fmla="*/ 0 h 350345"/>
                <a:gd name="connsiteX1" fmla="*/ 168166 w 872359"/>
                <a:gd name="connsiteY1" fmla="*/ 283780 h 350345"/>
                <a:gd name="connsiteX2" fmla="*/ 620111 w 872359"/>
                <a:gd name="connsiteY2" fmla="*/ 304800 h 350345"/>
                <a:gd name="connsiteX3" fmla="*/ 872359 w 872359"/>
                <a:gd name="connsiteY3" fmla="*/ 10511 h 350345"/>
              </a:gdLst>
              <a:ahLst/>
              <a:cxnLst>
                <a:cxn ang="0">
                  <a:pos x="connsiteX0" y="connsiteY0"/>
                </a:cxn>
                <a:cxn ang="0">
                  <a:pos x="connsiteX1" y="connsiteY1"/>
                </a:cxn>
                <a:cxn ang="0">
                  <a:pos x="connsiteX2" y="connsiteY2"/>
                </a:cxn>
                <a:cxn ang="0">
                  <a:pos x="connsiteX3" y="connsiteY3"/>
                </a:cxn>
              </a:cxnLst>
              <a:rect l="l" t="t" r="r" b="b"/>
              <a:pathLst>
                <a:path w="872359" h="350345">
                  <a:moveTo>
                    <a:pt x="0" y="0"/>
                  </a:moveTo>
                  <a:cubicBezTo>
                    <a:pt x="32407" y="116490"/>
                    <a:pt x="64814" y="232980"/>
                    <a:pt x="168166" y="283780"/>
                  </a:cubicBezTo>
                  <a:cubicBezTo>
                    <a:pt x="271518" y="334580"/>
                    <a:pt x="502746" y="350345"/>
                    <a:pt x="620111" y="304800"/>
                  </a:cubicBezTo>
                  <a:cubicBezTo>
                    <a:pt x="737476" y="259255"/>
                    <a:pt x="804917" y="134883"/>
                    <a:pt x="872359" y="10511"/>
                  </a:cubicBezTo>
                </a:path>
              </a:pathLst>
            </a:custGeom>
            <a:ln w="28575">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5" name="任意多边形 47">
              <a:extLst>
                <a:ext uri="{FF2B5EF4-FFF2-40B4-BE49-F238E27FC236}">
                  <a16:creationId xmlns:a16="http://schemas.microsoft.com/office/drawing/2014/main" id="{59390EF3-2D74-4253-A5F2-5588B02C3612}"/>
                </a:ext>
              </a:extLst>
            </p:cNvPr>
            <p:cNvSpPr/>
            <p:nvPr/>
          </p:nvSpPr>
          <p:spPr>
            <a:xfrm>
              <a:off x="6804248" y="1723697"/>
              <a:ext cx="432048" cy="127973"/>
            </a:xfrm>
            <a:custGeom>
              <a:avLst/>
              <a:gdLst>
                <a:gd name="connsiteX0" fmla="*/ 0 w 872359"/>
                <a:gd name="connsiteY0" fmla="*/ 0 h 350345"/>
                <a:gd name="connsiteX1" fmla="*/ 168166 w 872359"/>
                <a:gd name="connsiteY1" fmla="*/ 283780 h 350345"/>
                <a:gd name="connsiteX2" fmla="*/ 620111 w 872359"/>
                <a:gd name="connsiteY2" fmla="*/ 304800 h 350345"/>
                <a:gd name="connsiteX3" fmla="*/ 872359 w 872359"/>
                <a:gd name="connsiteY3" fmla="*/ 10511 h 350345"/>
              </a:gdLst>
              <a:ahLst/>
              <a:cxnLst>
                <a:cxn ang="0">
                  <a:pos x="connsiteX0" y="connsiteY0"/>
                </a:cxn>
                <a:cxn ang="0">
                  <a:pos x="connsiteX1" y="connsiteY1"/>
                </a:cxn>
                <a:cxn ang="0">
                  <a:pos x="connsiteX2" y="connsiteY2"/>
                </a:cxn>
                <a:cxn ang="0">
                  <a:pos x="connsiteX3" y="connsiteY3"/>
                </a:cxn>
              </a:cxnLst>
              <a:rect l="l" t="t" r="r" b="b"/>
              <a:pathLst>
                <a:path w="872359" h="350345">
                  <a:moveTo>
                    <a:pt x="0" y="0"/>
                  </a:moveTo>
                  <a:cubicBezTo>
                    <a:pt x="32407" y="116490"/>
                    <a:pt x="64814" y="232980"/>
                    <a:pt x="168166" y="283780"/>
                  </a:cubicBezTo>
                  <a:cubicBezTo>
                    <a:pt x="271518" y="334580"/>
                    <a:pt x="502746" y="350345"/>
                    <a:pt x="620111" y="304800"/>
                  </a:cubicBezTo>
                  <a:cubicBezTo>
                    <a:pt x="737476" y="259255"/>
                    <a:pt x="804917" y="134883"/>
                    <a:pt x="872359" y="10511"/>
                  </a:cubicBezTo>
                </a:path>
              </a:pathLst>
            </a:custGeom>
            <a:ln w="28575">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6" name="任意多边形 48">
              <a:extLst>
                <a:ext uri="{FF2B5EF4-FFF2-40B4-BE49-F238E27FC236}">
                  <a16:creationId xmlns:a16="http://schemas.microsoft.com/office/drawing/2014/main" id="{02476789-657E-4801-822D-7C220BE6C0C8}"/>
                </a:ext>
              </a:extLst>
            </p:cNvPr>
            <p:cNvSpPr/>
            <p:nvPr/>
          </p:nvSpPr>
          <p:spPr>
            <a:xfrm>
              <a:off x="6762209" y="1723697"/>
              <a:ext cx="906135" cy="416005"/>
            </a:xfrm>
            <a:custGeom>
              <a:avLst/>
              <a:gdLst>
                <a:gd name="connsiteX0" fmla="*/ 0 w 872359"/>
                <a:gd name="connsiteY0" fmla="*/ 0 h 350345"/>
                <a:gd name="connsiteX1" fmla="*/ 168166 w 872359"/>
                <a:gd name="connsiteY1" fmla="*/ 283780 h 350345"/>
                <a:gd name="connsiteX2" fmla="*/ 620111 w 872359"/>
                <a:gd name="connsiteY2" fmla="*/ 304800 h 350345"/>
                <a:gd name="connsiteX3" fmla="*/ 872359 w 872359"/>
                <a:gd name="connsiteY3" fmla="*/ 10511 h 350345"/>
              </a:gdLst>
              <a:ahLst/>
              <a:cxnLst>
                <a:cxn ang="0">
                  <a:pos x="connsiteX0" y="connsiteY0"/>
                </a:cxn>
                <a:cxn ang="0">
                  <a:pos x="connsiteX1" y="connsiteY1"/>
                </a:cxn>
                <a:cxn ang="0">
                  <a:pos x="connsiteX2" y="connsiteY2"/>
                </a:cxn>
                <a:cxn ang="0">
                  <a:pos x="connsiteX3" y="connsiteY3"/>
                </a:cxn>
              </a:cxnLst>
              <a:rect l="l" t="t" r="r" b="b"/>
              <a:pathLst>
                <a:path w="872359" h="350345">
                  <a:moveTo>
                    <a:pt x="0" y="0"/>
                  </a:moveTo>
                  <a:cubicBezTo>
                    <a:pt x="32407" y="116490"/>
                    <a:pt x="64814" y="232980"/>
                    <a:pt x="168166" y="283780"/>
                  </a:cubicBezTo>
                  <a:cubicBezTo>
                    <a:pt x="271518" y="334580"/>
                    <a:pt x="502746" y="350345"/>
                    <a:pt x="620111" y="304800"/>
                  </a:cubicBezTo>
                  <a:cubicBezTo>
                    <a:pt x="737476" y="259255"/>
                    <a:pt x="804917" y="134883"/>
                    <a:pt x="872359" y="10511"/>
                  </a:cubicBezTo>
                </a:path>
              </a:pathLst>
            </a:custGeom>
            <a:ln w="28575">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8452E487-CFBA-4B28-80D8-EEE8E1055E4B}"/>
              </a:ext>
            </a:extLst>
          </p:cNvPr>
          <p:cNvSpPr txBox="1"/>
          <p:nvPr/>
        </p:nvSpPr>
        <p:spPr>
          <a:xfrm>
            <a:off x="1335948" y="1690221"/>
            <a:ext cx="4339650" cy="579839"/>
          </a:xfrm>
          <a:prstGeom prst="rect">
            <a:avLst/>
          </a:prstGeom>
          <a:noFill/>
        </p:spPr>
        <p:txBody>
          <a:bodyPr wrap="none" rtlCol="0">
            <a:spAutoFit/>
          </a:bodyPr>
          <a:lstStyle/>
          <a:p>
            <a:pPr marL="342900" indent="-342900" algn="l">
              <a:lnSpc>
                <a:spcPct val="150000"/>
              </a:lnSpc>
              <a:buFont typeface="Wingdings" panose="05000000000000000000" pitchFamily="2" charset="2"/>
              <a:buChar char="Ø"/>
            </a:pPr>
            <a:r>
              <a:rPr lang="zh-CN" altLang="en-US" sz="2400" b="1" dirty="0"/>
              <a:t>链式索引块（</a:t>
            </a:r>
            <a:r>
              <a:rPr lang="en-US" altLang="zh-CN" sz="2400" b="1" dirty="0"/>
              <a:t>IB+IB+IB+…</a:t>
            </a:r>
            <a:r>
              <a:rPr lang="zh-CN" altLang="en-US" sz="2400" b="1" dirty="0"/>
              <a:t>）</a:t>
            </a:r>
          </a:p>
        </p:txBody>
      </p:sp>
      <p:grpSp>
        <p:nvGrpSpPr>
          <p:cNvPr id="67" name="组合 66">
            <a:extLst>
              <a:ext uri="{FF2B5EF4-FFF2-40B4-BE49-F238E27FC236}">
                <a16:creationId xmlns:a16="http://schemas.microsoft.com/office/drawing/2014/main" id="{E0DC1D8D-3680-4397-9EDE-65BBB6BB2FB5}"/>
              </a:ext>
            </a:extLst>
          </p:cNvPr>
          <p:cNvGrpSpPr/>
          <p:nvPr/>
        </p:nvGrpSpPr>
        <p:grpSpPr>
          <a:xfrm>
            <a:off x="2871421" y="5055423"/>
            <a:ext cx="6449158" cy="1464728"/>
            <a:chOff x="1383814" y="3339270"/>
            <a:chExt cx="6449158" cy="1464728"/>
          </a:xfrm>
        </p:grpSpPr>
        <p:sp>
          <p:nvSpPr>
            <p:cNvPr id="70" name="矩形 69">
              <a:extLst>
                <a:ext uri="{FF2B5EF4-FFF2-40B4-BE49-F238E27FC236}">
                  <a16:creationId xmlns:a16="http://schemas.microsoft.com/office/drawing/2014/main" id="{60748B15-04F2-4747-9F33-38ABD2E3C8F2}"/>
                </a:ext>
              </a:extLst>
            </p:cNvPr>
            <p:cNvSpPr/>
            <p:nvPr/>
          </p:nvSpPr>
          <p:spPr>
            <a:xfrm>
              <a:off x="1383814" y="3339270"/>
              <a:ext cx="288000" cy="396000"/>
            </a:xfrm>
            <a:prstGeom prst="rect">
              <a:avLst/>
            </a:prstGeom>
            <a:gradFill>
              <a:gsLst>
                <a:gs pos="0">
                  <a:srgbClr val="FFFF00"/>
                </a:gs>
                <a:gs pos="100000">
                  <a:srgbClr val="FF9900"/>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zh-CN" b="1" dirty="0">
                  <a:solidFill>
                    <a:srgbClr val="11576A"/>
                  </a:solidFill>
                  <a:latin typeface="+mj-ea"/>
                  <a:ea typeface="+mj-ea"/>
                </a:rPr>
                <a:t>I</a:t>
              </a:r>
              <a:endParaRPr lang="zh-CN" altLang="en-US" b="1" dirty="0">
                <a:solidFill>
                  <a:srgbClr val="11576A"/>
                </a:solidFill>
                <a:latin typeface="+mj-ea"/>
                <a:ea typeface="+mj-ea"/>
              </a:endParaRPr>
            </a:p>
          </p:txBody>
        </p:sp>
        <p:sp>
          <p:nvSpPr>
            <p:cNvPr id="71" name="矩形 70">
              <a:extLst>
                <a:ext uri="{FF2B5EF4-FFF2-40B4-BE49-F238E27FC236}">
                  <a16:creationId xmlns:a16="http://schemas.microsoft.com/office/drawing/2014/main" id="{16629E7B-18D5-4962-A962-B6FD1BCF44F0}"/>
                </a:ext>
              </a:extLst>
            </p:cNvPr>
            <p:cNvSpPr/>
            <p:nvPr/>
          </p:nvSpPr>
          <p:spPr>
            <a:xfrm>
              <a:off x="1804976" y="3339270"/>
              <a:ext cx="288000" cy="396000"/>
            </a:xfrm>
            <a:prstGeom prst="rect">
              <a:avLst/>
            </a:prstGeom>
            <a:gradFill>
              <a:gsLst>
                <a:gs pos="0">
                  <a:srgbClr val="66FF33"/>
                </a:gs>
                <a:gs pos="100000">
                  <a:srgbClr val="003300"/>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9E029CA7-1079-437E-98C2-91B4AB034251}"/>
                </a:ext>
              </a:extLst>
            </p:cNvPr>
            <p:cNvSpPr/>
            <p:nvPr/>
          </p:nvSpPr>
          <p:spPr>
            <a:xfrm>
              <a:off x="3544054" y="3339270"/>
              <a:ext cx="288000" cy="396000"/>
            </a:xfrm>
            <a:prstGeom prst="rect">
              <a:avLst/>
            </a:prstGeom>
            <a:gradFill>
              <a:gsLst>
                <a:gs pos="100000">
                  <a:srgbClr val="005072"/>
                </a:gs>
                <a:gs pos="0">
                  <a:srgbClr val="0093DD"/>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3" name="矩形 72">
              <a:extLst>
                <a:ext uri="{FF2B5EF4-FFF2-40B4-BE49-F238E27FC236}">
                  <a16:creationId xmlns:a16="http://schemas.microsoft.com/office/drawing/2014/main" id="{4CCBE2BF-71C7-415D-A07F-81E43F3F901A}"/>
                </a:ext>
              </a:extLst>
            </p:cNvPr>
            <p:cNvSpPr/>
            <p:nvPr/>
          </p:nvSpPr>
          <p:spPr>
            <a:xfrm>
              <a:off x="3991182" y="3339270"/>
              <a:ext cx="288000" cy="396000"/>
            </a:xfrm>
            <a:prstGeom prst="rect">
              <a:avLst/>
            </a:prstGeom>
            <a:gradFill>
              <a:gsLst>
                <a:gs pos="0">
                  <a:srgbClr val="66FF33"/>
                </a:gs>
                <a:gs pos="100000">
                  <a:srgbClr val="003300"/>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4" name="矩形 73">
              <a:extLst>
                <a:ext uri="{FF2B5EF4-FFF2-40B4-BE49-F238E27FC236}">
                  <a16:creationId xmlns:a16="http://schemas.microsoft.com/office/drawing/2014/main" id="{D2CE988E-E1B2-468D-A923-589533A756E5}"/>
                </a:ext>
              </a:extLst>
            </p:cNvPr>
            <p:cNvSpPr/>
            <p:nvPr/>
          </p:nvSpPr>
          <p:spPr>
            <a:xfrm>
              <a:off x="4872856" y="3339270"/>
              <a:ext cx="288000" cy="396000"/>
            </a:xfrm>
            <a:prstGeom prst="rect">
              <a:avLst/>
            </a:prstGeom>
            <a:gradFill>
              <a:gsLst>
                <a:gs pos="100000">
                  <a:srgbClr val="005072"/>
                </a:gs>
                <a:gs pos="0">
                  <a:srgbClr val="0093DD"/>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17337379-8D61-46AC-B293-46DFCCF8729F}"/>
                </a:ext>
              </a:extLst>
            </p:cNvPr>
            <p:cNvSpPr/>
            <p:nvPr/>
          </p:nvSpPr>
          <p:spPr>
            <a:xfrm>
              <a:off x="5315790" y="3339270"/>
              <a:ext cx="288000" cy="396000"/>
            </a:xfrm>
            <a:prstGeom prst="rect">
              <a:avLst/>
            </a:prstGeom>
            <a:gradFill>
              <a:gsLst>
                <a:gs pos="0">
                  <a:srgbClr val="66FF33"/>
                </a:gs>
                <a:gs pos="100000">
                  <a:srgbClr val="003300"/>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CEAE366E-4DBF-4570-97C4-0DD7E16F6387}"/>
                </a:ext>
              </a:extLst>
            </p:cNvPr>
            <p:cNvSpPr/>
            <p:nvPr/>
          </p:nvSpPr>
          <p:spPr>
            <a:xfrm>
              <a:off x="5754530" y="3339270"/>
              <a:ext cx="288000" cy="396000"/>
            </a:xfrm>
            <a:prstGeom prst="rect">
              <a:avLst/>
            </a:prstGeom>
            <a:gradFill>
              <a:gsLst>
                <a:gs pos="100000">
                  <a:srgbClr val="005072"/>
                </a:gs>
                <a:gs pos="0">
                  <a:srgbClr val="0093DD"/>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96C6AE3A-5BF0-4E66-A9A6-4C07FA6F5307}"/>
                </a:ext>
              </a:extLst>
            </p:cNvPr>
            <p:cNvSpPr/>
            <p:nvPr/>
          </p:nvSpPr>
          <p:spPr>
            <a:xfrm>
              <a:off x="2669824" y="3339270"/>
              <a:ext cx="288000" cy="396000"/>
            </a:xfrm>
            <a:prstGeom prst="rect">
              <a:avLst/>
            </a:prstGeom>
            <a:gradFill>
              <a:gsLst>
                <a:gs pos="0">
                  <a:srgbClr val="66FF33"/>
                </a:gs>
                <a:gs pos="100000">
                  <a:srgbClr val="003300"/>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8" name="矩形 77">
              <a:extLst>
                <a:ext uri="{FF2B5EF4-FFF2-40B4-BE49-F238E27FC236}">
                  <a16:creationId xmlns:a16="http://schemas.microsoft.com/office/drawing/2014/main" id="{EDCFC237-9FDD-4E60-8DE3-A7507653A846}"/>
                </a:ext>
              </a:extLst>
            </p:cNvPr>
            <p:cNvSpPr/>
            <p:nvPr/>
          </p:nvSpPr>
          <p:spPr>
            <a:xfrm>
              <a:off x="2236632" y="3339270"/>
              <a:ext cx="288000" cy="396000"/>
            </a:xfrm>
            <a:prstGeom prst="rect">
              <a:avLst/>
            </a:prstGeom>
            <a:gradFill>
              <a:gsLst>
                <a:gs pos="100000">
                  <a:srgbClr val="663300"/>
                </a:gs>
                <a:gs pos="0">
                  <a:srgbClr val="CC6600"/>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b="1" dirty="0">
                <a:solidFill>
                  <a:srgbClr val="11576A"/>
                </a:solidFill>
                <a:latin typeface="+mj-ea"/>
                <a:ea typeface="+mj-ea"/>
              </a:endParaRPr>
            </a:p>
          </p:txBody>
        </p:sp>
        <p:sp>
          <p:nvSpPr>
            <p:cNvPr id="79" name="内容占位符 2">
              <a:extLst>
                <a:ext uri="{FF2B5EF4-FFF2-40B4-BE49-F238E27FC236}">
                  <a16:creationId xmlns:a16="http://schemas.microsoft.com/office/drawing/2014/main" id="{0FFD2A8E-22A5-4119-9037-33278EB87700}"/>
                </a:ext>
              </a:extLst>
            </p:cNvPr>
            <p:cNvSpPr txBox="1">
              <a:spLocks/>
            </p:cNvSpPr>
            <p:nvPr/>
          </p:nvSpPr>
          <p:spPr>
            <a:xfrm>
              <a:off x="2165768" y="3378620"/>
              <a:ext cx="576064" cy="36004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r>
                <a:rPr lang="en-US" altLang="zh-CN" sz="1800" dirty="0">
                  <a:solidFill>
                    <a:schemeClr val="bg1"/>
                  </a:solidFill>
                </a:rPr>
                <a:t>IB</a:t>
              </a:r>
            </a:p>
          </p:txBody>
        </p:sp>
        <p:sp>
          <p:nvSpPr>
            <p:cNvPr id="80" name="矩形 79">
              <a:extLst>
                <a:ext uri="{FF2B5EF4-FFF2-40B4-BE49-F238E27FC236}">
                  <a16:creationId xmlns:a16="http://schemas.microsoft.com/office/drawing/2014/main" id="{6D1ECABC-A7A0-400A-BC95-C33AAD2C5E67}"/>
                </a:ext>
              </a:extLst>
            </p:cNvPr>
            <p:cNvSpPr/>
            <p:nvPr/>
          </p:nvSpPr>
          <p:spPr>
            <a:xfrm>
              <a:off x="3101872" y="3339270"/>
              <a:ext cx="288000" cy="396000"/>
            </a:xfrm>
            <a:prstGeom prst="rect">
              <a:avLst/>
            </a:prstGeom>
            <a:gradFill>
              <a:gsLst>
                <a:gs pos="100000">
                  <a:srgbClr val="005072"/>
                </a:gs>
                <a:gs pos="0">
                  <a:srgbClr val="0093DD"/>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4644D61C-7021-4EDC-8DCA-76A5D2BCBFD1}"/>
                </a:ext>
              </a:extLst>
            </p:cNvPr>
            <p:cNvSpPr/>
            <p:nvPr/>
          </p:nvSpPr>
          <p:spPr>
            <a:xfrm>
              <a:off x="7544972" y="3339270"/>
              <a:ext cx="288000" cy="396000"/>
            </a:xfrm>
            <a:prstGeom prst="rect">
              <a:avLst/>
            </a:prstGeom>
            <a:gradFill>
              <a:gsLst>
                <a:gs pos="100000">
                  <a:srgbClr val="005072"/>
                </a:gs>
                <a:gs pos="0">
                  <a:srgbClr val="0093DD"/>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2" name="矩形 81">
              <a:extLst>
                <a:ext uri="{FF2B5EF4-FFF2-40B4-BE49-F238E27FC236}">
                  <a16:creationId xmlns:a16="http://schemas.microsoft.com/office/drawing/2014/main" id="{554E3FCC-7F96-48D2-8453-7DEB06F363B6}"/>
                </a:ext>
              </a:extLst>
            </p:cNvPr>
            <p:cNvSpPr/>
            <p:nvPr/>
          </p:nvSpPr>
          <p:spPr>
            <a:xfrm>
              <a:off x="7102790" y="3339270"/>
              <a:ext cx="288000" cy="396000"/>
            </a:xfrm>
            <a:prstGeom prst="rect">
              <a:avLst/>
            </a:prstGeom>
            <a:gradFill>
              <a:gsLst>
                <a:gs pos="100000">
                  <a:srgbClr val="005072"/>
                </a:gs>
                <a:gs pos="0">
                  <a:srgbClr val="0093DD"/>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3" name="矩形 82">
              <a:extLst>
                <a:ext uri="{FF2B5EF4-FFF2-40B4-BE49-F238E27FC236}">
                  <a16:creationId xmlns:a16="http://schemas.microsoft.com/office/drawing/2014/main" id="{CB5B9AFF-9026-493A-B35A-F1F9B9AFD83C}"/>
                </a:ext>
              </a:extLst>
            </p:cNvPr>
            <p:cNvSpPr/>
            <p:nvPr/>
          </p:nvSpPr>
          <p:spPr>
            <a:xfrm>
              <a:off x="6218092" y="3339270"/>
              <a:ext cx="288000" cy="396000"/>
            </a:xfrm>
            <a:prstGeom prst="rect">
              <a:avLst/>
            </a:prstGeom>
            <a:gradFill>
              <a:gsLst>
                <a:gs pos="100000">
                  <a:srgbClr val="663300"/>
                </a:gs>
                <a:gs pos="0">
                  <a:srgbClr val="CC6600"/>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b="1" dirty="0">
                <a:solidFill>
                  <a:srgbClr val="11576A"/>
                </a:solidFill>
                <a:latin typeface="+mj-ea"/>
                <a:ea typeface="+mj-ea"/>
              </a:endParaRPr>
            </a:p>
          </p:txBody>
        </p:sp>
        <p:sp>
          <p:nvSpPr>
            <p:cNvPr id="84" name="内容占位符 2">
              <a:extLst>
                <a:ext uri="{FF2B5EF4-FFF2-40B4-BE49-F238E27FC236}">
                  <a16:creationId xmlns:a16="http://schemas.microsoft.com/office/drawing/2014/main" id="{778F056A-761F-490B-8685-B4052538909C}"/>
                </a:ext>
              </a:extLst>
            </p:cNvPr>
            <p:cNvSpPr txBox="1">
              <a:spLocks/>
            </p:cNvSpPr>
            <p:nvPr/>
          </p:nvSpPr>
          <p:spPr>
            <a:xfrm>
              <a:off x="6147228" y="3378620"/>
              <a:ext cx="576064" cy="36004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r>
                <a:rPr lang="en-US" altLang="zh-CN" sz="1800" dirty="0">
                  <a:solidFill>
                    <a:schemeClr val="bg1"/>
                  </a:solidFill>
                </a:rPr>
                <a:t>IB</a:t>
              </a:r>
            </a:p>
          </p:txBody>
        </p:sp>
        <p:sp>
          <p:nvSpPr>
            <p:cNvPr id="85" name="矩形 84">
              <a:extLst>
                <a:ext uri="{FF2B5EF4-FFF2-40B4-BE49-F238E27FC236}">
                  <a16:creationId xmlns:a16="http://schemas.microsoft.com/office/drawing/2014/main" id="{DE435950-A2D8-40A9-8B81-654037E172AA}"/>
                </a:ext>
              </a:extLst>
            </p:cNvPr>
            <p:cNvSpPr/>
            <p:nvPr/>
          </p:nvSpPr>
          <p:spPr>
            <a:xfrm>
              <a:off x="6660650" y="3339270"/>
              <a:ext cx="288000" cy="396000"/>
            </a:xfrm>
            <a:prstGeom prst="rect">
              <a:avLst/>
            </a:prstGeom>
            <a:gradFill>
              <a:gsLst>
                <a:gs pos="100000">
                  <a:srgbClr val="663300"/>
                </a:gs>
                <a:gs pos="0">
                  <a:srgbClr val="CC6600"/>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b="1" dirty="0">
                <a:solidFill>
                  <a:srgbClr val="11576A"/>
                </a:solidFill>
                <a:latin typeface="+mj-ea"/>
                <a:ea typeface="+mj-ea"/>
              </a:endParaRPr>
            </a:p>
          </p:txBody>
        </p:sp>
        <p:sp>
          <p:nvSpPr>
            <p:cNvPr id="86" name="内容占位符 2">
              <a:extLst>
                <a:ext uri="{FF2B5EF4-FFF2-40B4-BE49-F238E27FC236}">
                  <a16:creationId xmlns:a16="http://schemas.microsoft.com/office/drawing/2014/main" id="{A0F18F4E-6B0F-431B-A780-B52E5BC3E918}"/>
                </a:ext>
              </a:extLst>
            </p:cNvPr>
            <p:cNvSpPr txBox="1">
              <a:spLocks/>
            </p:cNvSpPr>
            <p:nvPr/>
          </p:nvSpPr>
          <p:spPr>
            <a:xfrm>
              <a:off x="6589786" y="3378620"/>
              <a:ext cx="576064" cy="36004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r>
                <a:rPr lang="en-US" altLang="zh-CN" sz="1800" dirty="0">
                  <a:solidFill>
                    <a:schemeClr val="bg1"/>
                  </a:solidFill>
                </a:rPr>
                <a:t>IB</a:t>
              </a:r>
            </a:p>
          </p:txBody>
        </p:sp>
        <p:sp>
          <p:nvSpPr>
            <p:cNvPr id="87" name="矩形 86">
              <a:extLst>
                <a:ext uri="{FF2B5EF4-FFF2-40B4-BE49-F238E27FC236}">
                  <a16:creationId xmlns:a16="http://schemas.microsoft.com/office/drawing/2014/main" id="{ED740B9F-C5AA-43C2-9627-A9DC92A65425}"/>
                </a:ext>
              </a:extLst>
            </p:cNvPr>
            <p:cNvSpPr/>
            <p:nvPr/>
          </p:nvSpPr>
          <p:spPr>
            <a:xfrm>
              <a:off x="4426840" y="3339270"/>
              <a:ext cx="288000" cy="396000"/>
            </a:xfrm>
            <a:prstGeom prst="rect">
              <a:avLst/>
            </a:prstGeom>
            <a:gradFill>
              <a:gsLst>
                <a:gs pos="100000">
                  <a:srgbClr val="663300"/>
                </a:gs>
                <a:gs pos="0">
                  <a:srgbClr val="CC6600"/>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b="1" dirty="0">
                <a:solidFill>
                  <a:srgbClr val="11576A"/>
                </a:solidFill>
                <a:latin typeface="+mj-ea"/>
                <a:ea typeface="+mj-ea"/>
              </a:endParaRPr>
            </a:p>
          </p:txBody>
        </p:sp>
        <p:sp>
          <p:nvSpPr>
            <p:cNvPr id="88" name="内容占位符 2">
              <a:extLst>
                <a:ext uri="{FF2B5EF4-FFF2-40B4-BE49-F238E27FC236}">
                  <a16:creationId xmlns:a16="http://schemas.microsoft.com/office/drawing/2014/main" id="{6254B2B6-5CBD-4D04-81F5-60F03525A3C3}"/>
                </a:ext>
              </a:extLst>
            </p:cNvPr>
            <p:cNvSpPr txBox="1">
              <a:spLocks/>
            </p:cNvSpPr>
            <p:nvPr/>
          </p:nvSpPr>
          <p:spPr>
            <a:xfrm>
              <a:off x="4355976" y="3378620"/>
              <a:ext cx="576064" cy="36004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r>
                <a:rPr lang="en-US" altLang="zh-CN" sz="1800" dirty="0">
                  <a:solidFill>
                    <a:schemeClr val="bg1"/>
                  </a:solidFill>
                </a:rPr>
                <a:t>IB</a:t>
              </a:r>
            </a:p>
          </p:txBody>
        </p:sp>
        <p:sp>
          <p:nvSpPr>
            <p:cNvPr id="89" name="任意多边形 72">
              <a:extLst>
                <a:ext uri="{FF2B5EF4-FFF2-40B4-BE49-F238E27FC236}">
                  <a16:creationId xmlns:a16="http://schemas.microsoft.com/office/drawing/2014/main" id="{DF7A4D19-4105-4EAC-983E-B56384B91F32}"/>
                </a:ext>
              </a:extLst>
            </p:cNvPr>
            <p:cNvSpPr/>
            <p:nvPr/>
          </p:nvSpPr>
          <p:spPr>
            <a:xfrm>
              <a:off x="1481959" y="3734389"/>
              <a:ext cx="872359" cy="277522"/>
            </a:xfrm>
            <a:custGeom>
              <a:avLst/>
              <a:gdLst>
                <a:gd name="connsiteX0" fmla="*/ 0 w 872359"/>
                <a:gd name="connsiteY0" fmla="*/ 0 h 350345"/>
                <a:gd name="connsiteX1" fmla="*/ 168166 w 872359"/>
                <a:gd name="connsiteY1" fmla="*/ 283780 h 350345"/>
                <a:gd name="connsiteX2" fmla="*/ 620111 w 872359"/>
                <a:gd name="connsiteY2" fmla="*/ 304800 h 350345"/>
                <a:gd name="connsiteX3" fmla="*/ 872359 w 872359"/>
                <a:gd name="connsiteY3" fmla="*/ 10511 h 350345"/>
              </a:gdLst>
              <a:ahLst/>
              <a:cxnLst>
                <a:cxn ang="0">
                  <a:pos x="connsiteX0" y="connsiteY0"/>
                </a:cxn>
                <a:cxn ang="0">
                  <a:pos x="connsiteX1" y="connsiteY1"/>
                </a:cxn>
                <a:cxn ang="0">
                  <a:pos x="connsiteX2" y="connsiteY2"/>
                </a:cxn>
                <a:cxn ang="0">
                  <a:pos x="connsiteX3" y="connsiteY3"/>
                </a:cxn>
              </a:cxnLst>
              <a:rect l="l" t="t" r="r" b="b"/>
              <a:pathLst>
                <a:path w="872359" h="350345">
                  <a:moveTo>
                    <a:pt x="0" y="0"/>
                  </a:moveTo>
                  <a:cubicBezTo>
                    <a:pt x="32407" y="116490"/>
                    <a:pt x="64814" y="232980"/>
                    <a:pt x="168166" y="283780"/>
                  </a:cubicBezTo>
                  <a:cubicBezTo>
                    <a:pt x="271518" y="334580"/>
                    <a:pt x="502746" y="350345"/>
                    <a:pt x="620111" y="304800"/>
                  </a:cubicBezTo>
                  <a:cubicBezTo>
                    <a:pt x="737476" y="259255"/>
                    <a:pt x="804917" y="134883"/>
                    <a:pt x="872359" y="10511"/>
                  </a:cubicBezTo>
                </a:path>
              </a:pathLst>
            </a:custGeom>
            <a:ln w="28575">
              <a:solidFill>
                <a:srgbClr val="66003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0" name="任意多边形 73">
              <a:extLst>
                <a:ext uri="{FF2B5EF4-FFF2-40B4-BE49-F238E27FC236}">
                  <a16:creationId xmlns:a16="http://schemas.microsoft.com/office/drawing/2014/main" id="{61EF9034-9B12-4422-9705-60128A7411B7}"/>
                </a:ext>
              </a:extLst>
            </p:cNvPr>
            <p:cNvSpPr/>
            <p:nvPr/>
          </p:nvSpPr>
          <p:spPr>
            <a:xfrm>
              <a:off x="2390740" y="3734388"/>
              <a:ext cx="2232248" cy="565554"/>
            </a:xfrm>
            <a:custGeom>
              <a:avLst/>
              <a:gdLst>
                <a:gd name="connsiteX0" fmla="*/ 0 w 872359"/>
                <a:gd name="connsiteY0" fmla="*/ 0 h 350345"/>
                <a:gd name="connsiteX1" fmla="*/ 168166 w 872359"/>
                <a:gd name="connsiteY1" fmla="*/ 283780 h 350345"/>
                <a:gd name="connsiteX2" fmla="*/ 620111 w 872359"/>
                <a:gd name="connsiteY2" fmla="*/ 304800 h 350345"/>
                <a:gd name="connsiteX3" fmla="*/ 872359 w 872359"/>
                <a:gd name="connsiteY3" fmla="*/ 10511 h 350345"/>
              </a:gdLst>
              <a:ahLst/>
              <a:cxnLst>
                <a:cxn ang="0">
                  <a:pos x="connsiteX0" y="connsiteY0"/>
                </a:cxn>
                <a:cxn ang="0">
                  <a:pos x="connsiteX1" y="connsiteY1"/>
                </a:cxn>
                <a:cxn ang="0">
                  <a:pos x="connsiteX2" y="connsiteY2"/>
                </a:cxn>
                <a:cxn ang="0">
                  <a:pos x="connsiteX3" y="connsiteY3"/>
                </a:cxn>
              </a:cxnLst>
              <a:rect l="l" t="t" r="r" b="b"/>
              <a:pathLst>
                <a:path w="872359" h="350345">
                  <a:moveTo>
                    <a:pt x="0" y="0"/>
                  </a:moveTo>
                  <a:cubicBezTo>
                    <a:pt x="32407" y="116490"/>
                    <a:pt x="64814" y="232980"/>
                    <a:pt x="168166" y="283780"/>
                  </a:cubicBezTo>
                  <a:cubicBezTo>
                    <a:pt x="271518" y="334580"/>
                    <a:pt x="502746" y="350345"/>
                    <a:pt x="620111" y="304800"/>
                  </a:cubicBezTo>
                  <a:cubicBezTo>
                    <a:pt x="737476" y="259255"/>
                    <a:pt x="804917" y="134883"/>
                    <a:pt x="872359" y="10511"/>
                  </a:cubicBezTo>
                </a:path>
              </a:pathLst>
            </a:custGeom>
            <a:ln w="28575">
              <a:solidFill>
                <a:srgbClr val="66003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1" name="任意多边形 74">
              <a:extLst>
                <a:ext uri="{FF2B5EF4-FFF2-40B4-BE49-F238E27FC236}">
                  <a16:creationId xmlns:a16="http://schemas.microsoft.com/office/drawing/2014/main" id="{B60D94BD-8365-42AF-9E60-DF3C1E92D34C}"/>
                </a:ext>
              </a:extLst>
            </p:cNvPr>
            <p:cNvSpPr/>
            <p:nvPr/>
          </p:nvSpPr>
          <p:spPr>
            <a:xfrm>
              <a:off x="2339752" y="3734388"/>
              <a:ext cx="4104456" cy="853586"/>
            </a:xfrm>
            <a:custGeom>
              <a:avLst/>
              <a:gdLst>
                <a:gd name="connsiteX0" fmla="*/ 0 w 872359"/>
                <a:gd name="connsiteY0" fmla="*/ 0 h 350345"/>
                <a:gd name="connsiteX1" fmla="*/ 168166 w 872359"/>
                <a:gd name="connsiteY1" fmla="*/ 283780 h 350345"/>
                <a:gd name="connsiteX2" fmla="*/ 620111 w 872359"/>
                <a:gd name="connsiteY2" fmla="*/ 304800 h 350345"/>
                <a:gd name="connsiteX3" fmla="*/ 872359 w 872359"/>
                <a:gd name="connsiteY3" fmla="*/ 10511 h 350345"/>
              </a:gdLst>
              <a:ahLst/>
              <a:cxnLst>
                <a:cxn ang="0">
                  <a:pos x="connsiteX0" y="connsiteY0"/>
                </a:cxn>
                <a:cxn ang="0">
                  <a:pos x="connsiteX1" y="connsiteY1"/>
                </a:cxn>
                <a:cxn ang="0">
                  <a:pos x="connsiteX2" y="connsiteY2"/>
                </a:cxn>
                <a:cxn ang="0">
                  <a:pos x="connsiteX3" y="connsiteY3"/>
                </a:cxn>
              </a:cxnLst>
              <a:rect l="l" t="t" r="r" b="b"/>
              <a:pathLst>
                <a:path w="872359" h="350345">
                  <a:moveTo>
                    <a:pt x="0" y="0"/>
                  </a:moveTo>
                  <a:cubicBezTo>
                    <a:pt x="32407" y="116490"/>
                    <a:pt x="64814" y="232980"/>
                    <a:pt x="168166" y="283780"/>
                  </a:cubicBezTo>
                  <a:cubicBezTo>
                    <a:pt x="271518" y="334580"/>
                    <a:pt x="502746" y="350345"/>
                    <a:pt x="620111" y="304800"/>
                  </a:cubicBezTo>
                  <a:cubicBezTo>
                    <a:pt x="737476" y="259255"/>
                    <a:pt x="804917" y="134883"/>
                    <a:pt x="872359" y="10511"/>
                  </a:cubicBezTo>
                </a:path>
              </a:pathLst>
            </a:custGeom>
            <a:ln w="28575">
              <a:solidFill>
                <a:srgbClr val="66003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2" name="任意多边形 75">
              <a:extLst>
                <a:ext uri="{FF2B5EF4-FFF2-40B4-BE49-F238E27FC236}">
                  <a16:creationId xmlns:a16="http://schemas.microsoft.com/office/drawing/2014/main" id="{1C6174B4-464F-4F67-9065-4D92CDB88D95}"/>
                </a:ext>
              </a:extLst>
            </p:cNvPr>
            <p:cNvSpPr/>
            <p:nvPr/>
          </p:nvSpPr>
          <p:spPr>
            <a:xfrm>
              <a:off x="2339752" y="3734388"/>
              <a:ext cx="4485516" cy="1069610"/>
            </a:xfrm>
            <a:custGeom>
              <a:avLst/>
              <a:gdLst>
                <a:gd name="connsiteX0" fmla="*/ 0 w 872359"/>
                <a:gd name="connsiteY0" fmla="*/ 0 h 350345"/>
                <a:gd name="connsiteX1" fmla="*/ 168166 w 872359"/>
                <a:gd name="connsiteY1" fmla="*/ 283780 h 350345"/>
                <a:gd name="connsiteX2" fmla="*/ 620111 w 872359"/>
                <a:gd name="connsiteY2" fmla="*/ 304800 h 350345"/>
                <a:gd name="connsiteX3" fmla="*/ 872359 w 872359"/>
                <a:gd name="connsiteY3" fmla="*/ 10511 h 350345"/>
              </a:gdLst>
              <a:ahLst/>
              <a:cxnLst>
                <a:cxn ang="0">
                  <a:pos x="connsiteX0" y="connsiteY0"/>
                </a:cxn>
                <a:cxn ang="0">
                  <a:pos x="connsiteX1" y="connsiteY1"/>
                </a:cxn>
                <a:cxn ang="0">
                  <a:pos x="connsiteX2" y="connsiteY2"/>
                </a:cxn>
                <a:cxn ang="0">
                  <a:pos x="connsiteX3" y="connsiteY3"/>
                </a:cxn>
              </a:cxnLst>
              <a:rect l="l" t="t" r="r" b="b"/>
              <a:pathLst>
                <a:path w="872359" h="350345">
                  <a:moveTo>
                    <a:pt x="0" y="0"/>
                  </a:moveTo>
                  <a:cubicBezTo>
                    <a:pt x="32407" y="116490"/>
                    <a:pt x="64814" y="232980"/>
                    <a:pt x="168166" y="283780"/>
                  </a:cubicBezTo>
                  <a:cubicBezTo>
                    <a:pt x="271518" y="334580"/>
                    <a:pt x="502746" y="350345"/>
                    <a:pt x="620111" y="304800"/>
                  </a:cubicBezTo>
                  <a:cubicBezTo>
                    <a:pt x="737476" y="259255"/>
                    <a:pt x="804917" y="134883"/>
                    <a:pt x="872359" y="10511"/>
                  </a:cubicBezTo>
                </a:path>
              </a:pathLst>
            </a:custGeom>
            <a:ln w="28575">
              <a:solidFill>
                <a:srgbClr val="66003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3" name="任意多边形 76">
              <a:extLst>
                <a:ext uri="{FF2B5EF4-FFF2-40B4-BE49-F238E27FC236}">
                  <a16:creationId xmlns:a16="http://schemas.microsoft.com/office/drawing/2014/main" id="{EAE00F5F-179D-43D1-8693-AB481C448818}"/>
                </a:ext>
              </a:extLst>
            </p:cNvPr>
            <p:cNvSpPr/>
            <p:nvPr/>
          </p:nvSpPr>
          <p:spPr>
            <a:xfrm>
              <a:off x="6835778" y="3765918"/>
              <a:ext cx="432048" cy="199981"/>
            </a:xfrm>
            <a:custGeom>
              <a:avLst/>
              <a:gdLst>
                <a:gd name="connsiteX0" fmla="*/ 0 w 872359"/>
                <a:gd name="connsiteY0" fmla="*/ 0 h 350345"/>
                <a:gd name="connsiteX1" fmla="*/ 168166 w 872359"/>
                <a:gd name="connsiteY1" fmla="*/ 283780 h 350345"/>
                <a:gd name="connsiteX2" fmla="*/ 620111 w 872359"/>
                <a:gd name="connsiteY2" fmla="*/ 304800 h 350345"/>
                <a:gd name="connsiteX3" fmla="*/ 872359 w 872359"/>
                <a:gd name="connsiteY3" fmla="*/ 10511 h 350345"/>
              </a:gdLst>
              <a:ahLst/>
              <a:cxnLst>
                <a:cxn ang="0">
                  <a:pos x="connsiteX0" y="connsiteY0"/>
                </a:cxn>
                <a:cxn ang="0">
                  <a:pos x="connsiteX1" y="connsiteY1"/>
                </a:cxn>
                <a:cxn ang="0">
                  <a:pos x="connsiteX2" y="connsiteY2"/>
                </a:cxn>
                <a:cxn ang="0">
                  <a:pos x="connsiteX3" y="connsiteY3"/>
                </a:cxn>
              </a:cxnLst>
              <a:rect l="l" t="t" r="r" b="b"/>
              <a:pathLst>
                <a:path w="872359" h="350345">
                  <a:moveTo>
                    <a:pt x="0" y="0"/>
                  </a:moveTo>
                  <a:cubicBezTo>
                    <a:pt x="32407" y="116490"/>
                    <a:pt x="64814" y="232980"/>
                    <a:pt x="168166" y="283780"/>
                  </a:cubicBezTo>
                  <a:cubicBezTo>
                    <a:pt x="271518" y="334580"/>
                    <a:pt x="502746" y="350345"/>
                    <a:pt x="620111" y="304800"/>
                  </a:cubicBezTo>
                  <a:cubicBezTo>
                    <a:pt x="737476" y="259255"/>
                    <a:pt x="804917" y="134883"/>
                    <a:pt x="872359" y="10511"/>
                  </a:cubicBezTo>
                </a:path>
              </a:pathLst>
            </a:custGeom>
            <a:ln w="28575">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4" name="任意多边形 77">
              <a:extLst>
                <a:ext uri="{FF2B5EF4-FFF2-40B4-BE49-F238E27FC236}">
                  <a16:creationId xmlns:a16="http://schemas.microsoft.com/office/drawing/2014/main" id="{DBAFBF6D-A325-42BB-AD2A-1592A7DE0335}"/>
                </a:ext>
              </a:extLst>
            </p:cNvPr>
            <p:cNvSpPr/>
            <p:nvPr/>
          </p:nvSpPr>
          <p:spPr>
            <a:xfrm>
              <a:off x="6793739" y="3765918"/>
              <a:ext cx="874605" cy="416005"/>
            </a:xfrm>
            <a:custGeom>
              <a:avLst/>
              <a:gdLst>
                <a:gd name="connsiteX0" fmla="*/ 0 w 872359"/>
                <a:gd name="connsiteY0" fmla="*/ 0 h 350345"/>
                <a:gd name="connsiteX1" fmla="*/ 168166 w 872359"/>
                <a:gd name="connsiteY1" fmla="*/ 283780 h 350345"/>
                <a:gd name="connsiteX2" fmla="*/ 620111 w 872359"/>
                <a:gd name="connsiteY2" fmla="*/ 304800 h 350345"/>
                <a:gd name="connsiteX3" fmla="*/ 872359 w 872359"/>
                <a:gd name="connsiteY3" fmla="*/ 10511 h 350345"/>
              </a:gdLst>
              <a:ahLst/>
              <a:cxnLst>
                <a:cxn ang="0">
                  <a:pos x="connsiteX0" y="connsiteY0"/>
                </a:cxn>
                <a:cxn ang="0">
                  <a:pos x="connsiteX1" y="connsiteY1"/>
                </a:cxn>
                <a:cxn ang="0">
                  <a:pos x="connsiteX2" y="connsiteY2"/>
                </a:cxn>
                <a:cxn ang="0">
                  <a:pos x="connsiteX3" y="connsiteY3"/>
                </a:cxn>
              </a:cxnLst>
              <a:rect l="l" t="t" r="r" b="b"/>
              <a:pathLst>
                <a:path w="872359" h="350345">
                  <a:moveTo>
                    <a:pt x="0" y="0"/>
                  </a:moveTo>
                  <a:cubicBezTo>
                    <a:pt x="32407" y="116490"/>
                    <a:pt x="64814" y="232980"/>
                    <a:pt x="168166" y="283780"/>
                  </a:cubicBezTo>
                  <a:cubicBezTo>
                    <a:pt x="271518" y="334580"/>
                    <a:pt x="502746" y="350345"/>
                    <a:pt x="620111" y="304800"/>
                  </a:cubicBezTo>
                  <a:cubicBezTo>
                    <a:pt x="737476" y="259255"/>
                    <a:pt x="804917" y="134883"/>
                    <a:pt x="872359" y="10511"/>
                  </a:cubicBezTo>
                </a:path>
              </a:pathLst>
            </a:custGeom>
            <a:ln w="28575">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5" name="任意多边形 78">
              <a:extLst>
                <a:ext uri="{FF2B5EF4-FFF2-40B4-BE49-F238E27FC236}">
                  <a16:creationId xmlns:a16="http://schemas.microsoft.com/office/drawing/2014/main" id="{746925A8-922D-41A9-AF7A-B477657AA51E}"/>
                </a:ext>
              </a:extLst>
            </p:cNvPr>
            <p:cNvSpPr/>
            <p:nvPr/>
          </p:nvSpPr>
          <p:spPr>
            <a:xfrm>
              <a:off x="4932040" y="3744899"/>
              <a:ext cx="1407945" cy="339020"/>
            </a:xfrm>
            <a:custGeom>
              <a:avLst/>
              <a:gdLst>
                <a:gd name="connsiteX0" fmla="*/ 0 w 872359"/>
                <a:gd name="connsiteY0" fmla="*/ 0 h 350345"/>
                <a:gd name="connsiteX1" fmla="*/ 168166 w 872359"/>
                <a:gd name="connsiteY1" fmla="*/ 283780 h 350345"/>
                <a:gd name="connsiteX2" fmla="*/ 620111 w 872359"/>
                <a:gd name="connsiteY2" fmla="*/ 304800 h 350345"/>
                <a:gd name="connsiteX3" fmla="*/ 872359 w 872359"/>
                <a:gd name="connsiteY3" fmla="*/ 10511 h 350345"/>
              </a:gdLst>
              <a:ahLst/>
              <a:cxnLst>
                <a:cxn ang="0">
                  <a:pos x="connsiteX0" y="connsiteY0"/>
                </a:cxn>
                <a:cxn ang="0">
                  <a:pos x="connsiteX1" y="connsiteY1"/>
                </a:cxn>
                <a:cxn ang="0">
                  <a:pos x="connsiteX2" y="connsiteY2"/>
                </a:cxn>
                <a:cxn ang="0">
                  <a:pos x="connsiteX3" y="connsiteY3"/>
                </a:cxn>
              </a:cxnLst>
              <a:rect l="l" t="t" r="r" b="b"/>
              <a:pathLst>
                <a:path w="872359" h="350345">
                  <a:moveTo>
                    <a:pt x="0" y="0"/>
                  </a:moveTo>
                  <a:cubicBezTo>
                    <a:pt x="32407" y="116490"/>
                    <a:pt x="64814" y="232980"/>
                    <a:pt x="168166" y="283780"/>
                  </a:cubicBezTo>
                  <a:cubicBezTo>
                    <a:pt x="271518" y="334580"/>
                    <a:pt x="502746" y="350345"/>
                    <a:pt x="620111" y="304800"/>
                  </a:cubicBezTo>
                  <a:cubicBezTo>
                    <a:pt x="737476" y="259255"/>
                    <a:pt x="804917" y="134883"/>
                    <a:pt x="872359" y="10511"/>
                  </a:cubicBezTo>
                </a:path>
              </a:pathLst>
            </a:custGeom>
            <a:ln w="28575">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6" name="任意多边形 79">
              <a:extLst>
                <a:ext uri="{FF2B5EF4-FFF2-40B4-BE49-F238E27FC236}">
                  <a16:creationId xmlns:a16="http://schemas.microsoft.com/office/drawing/2014/main" id="{B65A7633-C649-4A64-B59B-0AF133114884}"/>
                </a:ext>
              </a:extLst>
            </p:cNvPr>
            <p:cNvSpPr/>
            <p:nvPr/>
          </p:nvSpPr>
          <p:spPr>
            <a:xfrm>
              <a:off x="5857635" y="3744899"/>
              <a:ext cx="432048" cy="122996"/>
            </a:xfrm>
            <a:custGeom>
              <a:avLst/>
              <a:gdLst>
                <a:gd name="connsiteX0" fmla="*/ 0 w 872359"/>
                <a:gd name="connsiteY0" fmla="*/ 0 h 350345"/>
                <a:gd name="connsiteX1" fmla="*/ 168166 w 872359"/>
                <a:gd name="connsiteY1" fmla="*/ 283780 h 350345"/>
                <a:gd name="connsiteX2" fmla="*/ 620111 w 872359"/>
                <a:gd name="connsiteY2" fmla="*/ 304800 h 350345"/>
                <a:gd name="connsiteX3" fmla="*/ 872359 w 872359"/>
                <a:gd name="connsiteY3" fmla="*/ 10511 h 350345"/>
              </a:gdLst>
              <a:ahLst/>
              <a:cxnLst>
                <a:cxn ang="0">
                  <a:pos x="connsiteX0" y="connsiteY0"/>
                </a:cxn>
                <a:cxn ang="0">
                  <a:pos x="connsiteX1" y="connsiteY1"/>
                </a:cxn>
                <a:cxn ang="0">
                  <a:pos x="connsiteX2" y="connsiteY2"/>
                </a:cxn>
                <a:cxn ang="0">
                  <a:pos x="connsiteX3" y="connsiteY3"/>
                </a:cxn>
              </a:cxnLst>
              <a:rect l="l" t="t" r="r" b="b"/>
              <a:pathLst>
                <a:path w="872359" h="350345">
                  <a:moveTo>
                    <a:pt x="0" y="0"/>
                  </a:moveTo>
                  <a:cubicBezTo>
                    <a:pt x="32407" y="116490"/>
                    <a:pt x="64814" y="232980"/>
                    <a:pt x="168166" y="283780"/>
                  </a:cubicBezTo>
                  <a:cubicBezTo>
                    <a:pt x="271518" y="334580"/>
                    <a:pt x="502746" y="350345"/>
                    <a:pt x="620111" y="304800"/>
                  </a:cubicBezTo>
                  <a:cubicBezTo>
                    <a:pt x="737476" y="259255"/>
                    <a:pt x="804917" y="134883"/>
                    <a:pt x="872359" y="10511"/>
                  </a:cubicBezTo>
                </a:path>
              </a:pathLst>
            </a:custGeom>
            <a:ln w="28575">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7" name="任意多边形 80">
              <a:extLst>
                <a:ext uri="{FF2B5EF4-FFF2-40B4-BE49-F238E27FC236}">
                  <a16:creationId xmlns:a16="http://schemas.microsoft.com/office/drawing/2014/main" id="{58BB680A-7C68-4954-BBCF-851C9F2F0AD7}"/>
                </a:ext>
              </a:extLst>
            </p:cNvPr>
            <p:cNvSpPr/>
            <p:nvPr/>
          </p:nvSpPr>
          <p:spPr>
            <a:xfrm>
              <a:off x="3635897" y="3744899"/>
              <a:ext cx="864096" cy="267011"/>
            </a:xfrm>
            <a:custGeom>
              <a:avLst/>
              <a:gdLst>
                <a:gd name="connsiteX0" fmla="*/ 0 w 872359"/>
                <a:gd name="connsiteY0" fmla="*/ 0 h 350345"/>
                <a:gd name="connsiteX1" fmla="*/ 168166 w 872359"/>
                <a:gd name="connsiteY1" fmla="*/ 283780 h 350345"/>
                <a:gd name="connsiteX2" fmla="*/ 620111 w 872359"/>
                <a:gd name="connsiteY2" fmla="*/ 304800 h 350345"/>
                <a:gd name="connsiteX3" fmla="*/ 872359 w 872359"/>
                <a:gd name="connsiteY3" fmla="*/ 10511 h 350345"/>
              </a:gdLst>
              <a:ahLst/>
              <a:cxnLst>
                <a:cxn ang="0">
                  <a:pos x="connsiteX0" y="connsiteY0"/>
                </a:cxn>
                <a:cxn ang="0">
                  <a:pos x="connsiteX1" y="connsiteY1"/>
                </a:cxn>
                <a:cxn ang="0">
                  <a:pos x="connsiteX2" y="connsiteY2"/>
                </a:cxn>
                <a:cxn ang="0">
                  <a:pos x="connsiteX3" y="connsiteY3"/>
                </a:cxn>
              </a:cxnLst>
              <a:rect l="l" t="t" r="r" b="b"/>
              <a:pathLst>
                <a:path w="872359" h="350345">
                  <a:moveTo>
                    <a:pt x="0" y="0"/>
                  </a:moveTo>
                  <a:cubicBezTo>
                    <a:pt x="32407" y="116490"/>
                    <a:pt x="64814" y="232980"/>
                    <a:pt x="168166" y="283780"/>
                  </a:cubicBezTo>
                  <a:cubicBezTo>
                    <a:pt x="271518" y="334580"/>
                    <a:pt x="502746" y="350345"/>
                    <a:pt x="620111" y="304800"/>
                  </a:cubicBezTo>
                  <a:cubicBezTo>
                    <a:pt x="737476" y="259255"/>
                    <a:pt x="804917" y="134883"/>
                    <a:pt x="872359" y="10511"/>
                  </a:cubicBezTo>
                </a:path>
              </a:pathLst>
            </a:custGeom>
            <a:ln w="28575">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8" name="任意多边形 81">
              <a:extLst>
                <a:ext uri="{FF2B5EF4-FFF2-40B4-BE49-F238E27FC236}">
                  <a16:creationId xmlns:a16="http://schemas.microsoft.com/office/drawing/2014/main" id="{A86E7A15-EB53-4C1E-BC6B-7DD35DADC2E7}"/>
                </a:ext>
              </a:extLst>
            </p:cNvPr>
            <p:cNvSpPr/>
            <p:nvPr/>
          </p:nvSpPr>
          <p:spPr>
            <a:xfrm>
              <a:off x="3203848" y="3744899"/>
              <a:ext cx="1296144" cy="411027"/>
            </a:xfrm>
            <a:custGeom>
              <a:avLst/>
              <a:gdLst>
                <a:gd name="connsiteX0" fmla="*/ 0 w 872359"/>
                <a:gd name="connsiteY0" fmla="*/ 0 h 350345"/>
                <a:gd name="connsiteX1" fmla="*/ 168166 w 872359"/>
                <a:gd name="connsiteY1" fmla="*/ 283780 h 350345"/>
                <a:gd name="connsiteX2" fmla="*/ 620111 w 872359"/>
                <a:gd name="connsiteY2" fmla="*/ 304800 h 350345"/>
                <a:gd name="connsiteX3" fmla="*/ 872359 w 872359"/>
                <a:gd name="connsiteY3" fmla="*/ 10511 h 350345"/>
              </a:gdLst>
              <a:ahLst/>
              <a:cxnLst>
                <a:cxn ang="0">
                  <a:pos x="connsiteX0" y="connsiteY0"/>
                </a:cxn>
                <a:cxn ang="0">
                  <a:pos x="connsiteX1" y="connsiteY1"/>
                </a:cxn>
                <a:cxn ang="0">
                  <a:pos x="connsiteX2" y="connsiteY2"/>
                </a:cxn>
                <a:cxn ang="0">
                  <a:pos x="connsiteX3" y="connsiteY3"/>
                </a:cxn>
              </a:cxnLst>
              <a:rect l="l" t="t" r="r" b="b"/>
              <a:pathLst>
                <a:path w="872359" h="350345">
                  <a:moveTo>
                    <a:pt x="0" y="0"/>
                  </a:moveTo>
                  <a:cubicBezTo>
                    <a:pt x="32407" y="116490"/>
                    <a:pt x="64814" y="232980"/>
                    <a:pt x="168166" y="283780"/>
                  </a:cubicBezTo>
                  <a:cubicBezTo>
                    <a:pt x="271518" y="334580"/>
                    <a:pt x="502746" y="350345"/>
                    <a:pt x="620111" y="304800"/>
                  </a:cubicBezTo>
                  <a:cubicBezTo>
                    <a:pt x="737476" y="259255"/>
                    <a:pt x="804917" y="134883"/>
                    <a:pt x="872359" y="10511"/>
                  </a:cubicBezTo>
                </a:path>
              </a:pathLst>
            </a:custGeom>
            <a:ln w="28575">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104" name="文本占位符 1">
            <a:extLst>
              <a:ext uri="{FF2B5EF4-FFF2-40B4-BE49-F238E27FC236}">
                <a16:creationId xmlns:a16="http://schemas.microsoft.com/office/drawing/2014/main" id="{C6773944-D70B-4181-821C-7551F1C4BE8F}"/>
              </a:ext>
            </a:extLst>
          </p:cNvPr>
          <p:cNvSpPr>
            <a:spLocks noGrp="1"/>
          </p:cNvSpPr>
          <p:nvPr>
            <p:ph type="body" sz="quarter" idx="10"/>
          </p:nvPr>
        </p:nvSpPr>
        <p:spPr>
          <a:xfrm>
            <a:off x="1133856" y="72410"/>
            <a:ext cx="1857283"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基本概念</a:t>
            </a:r>
          </a:p>
        </p:txBody>
      </p:sp>
      <p:sp>
        <p:nvSpPr>
          <p:cNvPr id="105" name="文本占位符 2">
            <a:extLst>
              <a:ext uri="{FF2B5EF4-FFF2-40B4-BE49-F238E27FC236}">
                <a16:creationId xmlns:a16="http://schemas.microsoft.com/office/drawing/2014/main" id="{445CEDE2-C809-4D57-BAB7-7B6330601330}"/>
              </a:ext>
            </a:extLst>
          </p:cNvPr>
          <p:cNvSpPr>
            <a:spLocks noGrp="1"/>
          </p:cNvSpPr>
          <p:nvPr>
            <p:ph type="body" sz="quarter" idx="11"/>
          </p:nvPr>
        </p:nvSpPr>
        <p:spPr>
          <a:xfrm>
            <a:off x="3177030" y="72410"/>
            <a:ext cx="1822935" cy="369332"/>
          </a:xfrm>
          <a:noFill/>
        </p:spPr>
        <p:txBody>
          <a:bodyPr wrap="none" rtlCol="0">
            <a:spAutoFit/>
          </a:bodyPr>
          <a:lstStyle/>
          <a:p>
            <a:r>
              <a:rPr lang="en-US" altLang="zh-CN" dirty="0"/>
              <a:t>02 </a:t>
            </a:r>
            <a:r>
              <a:rPr lang="zh-CN" altLang="en-US" dirty="0"/>
              <a:t>共享与保护</a:t>
            </a:r>
          </a:p>
        </p:txBody>
      </p:sp>
      <p:sp>
        <p:nvSpPr>
          <p:cNvPr id="106" name="文本占位符 3">
            <a:extLst>
              <a:ext uri="{FF2B5EF4-FFF2-40B4-BE49-F238E27FC236}">
                <a16:creationId xmlns:a16="http://schemas.microsoft.com/office/drawing/2014/main" id="{59EDF1AA-9D88-4A9E-A7CA-7C638DB37AE2}"/>
              </a:ext>
            </a:extLst>
          </p:cNvPr>
          <p:cNvSpPr>
            <a:spLocks noGrp="1"/>
          </p:cNvSpPr>
          <p:nvPr>
            <p:ph type="body" sz="quarter" idx="12"/>
          </p:nvPr>
        </p:nvSpPr>
        <p:spPr>
          <a:xfrm>
            <a:off x="5312773" y="72410"/>
            <a:ext cx="1566454" cy="369332"/>
          </a:xfrm>
          <a:noFill/>
        </p:spPr>
        <p:txBody>
          <a:bodyPr wrap="square" rtlCol="0">
            <a:spAutoFit/>
          </a:bodyPr>
          <a:lstStyle/>
          <a:p>
            <a:r>
              <a:rPr lang="en-US" altLang="zh-CN" dirty="0">
                <a:solidFill>
                  <a:schemeClr val="bg1"/>
                </a:solidFill>
              </a:rPr>
              <a:t>03 </a:t>
            </a:r>
            <a:r>
              <a:rPr lang="zh-CN" altLang="en-US" dirty="0">
                <a:solidFill>
                  <a:schemeClr val="bg1"/>
                </a:solidFill>
              </a:rPr>
              <a:t>系统实现</a:t>
            </a:r>
          </a:p>
        </p:txBody>
      </p:sp>
      <p:sp>
        <p:nvSpPr>
          <p:cNvPr id="107" name="文本占位符 4">
            <a:extLst>
              <a:ext uri="{FF2B5EF4-FFF2-40B4-BE49-F238E27FC236}">
                <a16:creationId xmlns:a16="http://schemas.microsoft.com/office/drawing/2014/main" id="{50FC99EC-B314-4321-9DD0-11B177679D70}"/>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磁盘结构</a:t>
            </a:r>
          </a:p>
        </p:txBody>
      </p:sp>
      <p:sp>
        <p:nvSpPr>
          <p:cNvPr id="108" name="文本占位符 5">
            <a:extLst>
              <a:ext uri="{FF2B5EF4-FFF2-40B4-BE49-F238E27FC236}">
                <a16:creationId xmlns:a16="http://schemas.microsoft.com/office/drawing/2014/main" id="{2B491780-168C-48B2-9C40-2F35D9203665}"/>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磁盘调度算法</a:t>
            </a:r>
          </a:p>
        </p:txBody>
      </p:sp>
    </p:spTree>
    <p:extLst>
      <p:ext uri="{BB962C8B-B14F-4D97-AF65-F5344CB8AC3E}">
        <p14:creationId xmlns:p14="http://schemas.microsoft.com/office/powerpoint/2010/main" val="31656347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3320140" cy="535531"/>
          </a:xfrm>
        </p:spPr>
        <p:txBody>
          <a:bodyPr/>
          <a:lstStyle/>
          <a:p>
            <a:pPr marL="0" indent="0">
              <a:buNone/>
            </a:pPr>
            <a:r>
              <a:rPr lang="en-US" altLang="zh-CN" dirty="0"/>
              <a:t>UFS</a:t>
            </a:r>
            <a:r>
              <a:rPr lang="zh-CN" altLang="en-US" dirty="0"/>
              <a:t>多级索引分配</a:t>
            </a:r>
          </a:p>
        </p:txBody>
      </p:sp>
      <p:pic>
        <p:nvPicPr>
          <p:cNvPr id="10" name="图片 9">
            <a:extLst>
              <a:ext uri="{FF2B5EF4-FFF2-40B4-BE49-F238E27FC236}">
                <a16:creationId xmlns:a16="http://schemas.microsoft.com/office/drawing/2014/main" id="{55D51B17-3958-4852-AF1E-AC10C820E21C}"/>
              </a:ext>
            </a:extLst>
          </p:cNvPr>
          <p:cNvPicPr>
            <a:picLocks noChangeAspect="1"/>
          </p:cNvPicPr>
          <p:nvPr/>
        </p:nvPicPr>
        <p:blipFill>
          <a:blip r:embed="rId2"/>
          <a:stretch>
            <a:fillRect/>
          </a:stretch>
        </p:blipFill>
        <p:spPr>
          <a:xfrm>
            <a:off x="457916" y="1503798"/>
            <a:ext cx="7114713" cy="5011766"/>
          </a:xfrm>
          <a:prstGeom prst="rect">
            <a:avLst/>
          </a:prstGeom>
        </p:spPr>
      </p:pic>
      <p:sp>
        <p:nvSpPr>
          <p:cNvPr id="19" name="文本占位符 1">
            <a:extLst>
              <a:ext uri="{FF2B5EF4-FFF2-40B4-BE49-F238E27FC236}">
                <a16:creationId xmlns:a16="http://schemas.microsoft.com/office/drawing/2014/main" id="{05E1E9A5-EA66-4BB0-84F1-ABF4AA99A7F9}"/>
              </a:ext>
            </a:extLst>
          </p:cNvPr>
          <p:cNvSpPr>
            <a:spLocks noGrp="1"/>
          </p:cNvSpPr>
          <p:nvPr>
            <p:ph type="body" sz="quarter" idx="10"/>
          </p:nvPr>
        </p:nvSpPr>
        <p:spPr>
          <a:xfrm>
            <a:off x="1133856" y="72410"/>
            <a:ext cx="1857283"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基本概念</a:t>
            </a:r>
          </a:p>
        </p:txBody>
      </p:sp>
      <p:sp>
        <p:nvSpPr>
          <p:cNvPr id="20" name="文本占位符 2">
            <a:extLst>
              <a:ext uri="{FF2B5EF4-FFF2-40B4-BE49-F238E27FC236}">
                <a16:creationId xmlns:a16="http://schemas.microsoft.com/office/drawing/2014/main" id="{2FDBED55-E349-461A-A8E4-A6994D679AD5}"/>
              </a:ext>
            </a:extLst>
          </p:cNvPr>
          <p:cNvSpPr>
            <a:spLocks noGrp="1"/>
          </p:cNvSpPr>
          <p:nvPr>
            <p:ph type="body" sz="quarter" idx="11"/>
          </p:nvPr>
        </p:nvSpPr>
        <p:spPr>
          <a:xfrm>
            <a:off x="3177030" y="72410"/>
            <a:ext cx="1822935" cy="369332"/>
          </a:xfrm>
          <a:noFill/>
        </p:spPr>
        <p:txBody>
          <a:bodyPr wrap="none" rtlCol="0">
            <a:spAutoFit/>
          </a:bodyPr>
          <a:lstStyle/>
          <a:p>
            <a:r>
              <a:rPr lang="en-US" altLang="zh-CN" dirty="0"/>
              <a:t>02 </a:t>
            </a:r>
            <a:r>
              <a:rPr lang="zh-CN" altLang="en-US" dirty="0"/>
              <a:t>共享与保护</a:t>
            </a:r>
          </a:p>
        </p:txBody>
      </p:sp>
      <p:sp>
        <p:nvSpPr>
          <p:cNvPr id="21" name="文本占位符 3">
            <a:extLst>
              <a:ext uri="{FF2B5EF4-FFF2-40B4-BE49-F238E27FC236}">
                <a16:creationId xmlns:a16="http://schemas.microsoft.com/office/drawing/2014/main" id="{2876DC10-AECB-4417-A89A-0C948238C9F1}"/>
              </a:ext>
            </a:extLst>
          </p:cNvPr>
          <p:cNvSpPr>
            <a:spLocks noGrp="1"/>
          </p:cNvSpPr>
          <p:nvPr>
            <p:ph type="body" sz="quarter" idx="12"/>
          </p:nvPr>
        </p:nvSpPr>
        <p:spPr>
          <a:xfrm>
            <a:off x="5312773" y="72410"/>
            <a:ext cx="1566454" cy="369332"/>
          </a:xfrm>
          <a:noFill/>
        </p:spPr>
        <p:txBody>
          <a:bodyPr wrap="square" rtlCol="0">
            <a:spAutoFit/>
          </a:bodyPr>
          <a:lstStyle/>
          <a:p>
            <a:r>
              <a:rPr lang="en-US" altLang="zh-CN" dirty="0">
                <a:solidFill>
                  <a:schemeClr val="bg1"/>
                </a:solidFill>
              </a:rPr>
              <a:t>03 </a:t>
            </a:r>
            <a:r>
              <a:rPr lang="zh-CN" altLang="en-US" dirty="0">
                <a:solidFill>
                  <a:schemeClr val="bg1"/>
                </a:solidFill>
              </a:rPr>
              <a:t>系统实现</a:t>
            </a:r>
          </a:p>
        </p:txBody>
      </p:sp>
      <p:sp>
        <p:nvSpPr>
          <p:cNvPr id="22" name="文本占位符 4">
            <a:extLst>
              <a:ext uri="{FF2B5EF4-FFF2-40B4-BE49-F238E27FC236}">
                <a16:creationId xmlns:a16="http://schemas.microsoft.com/office/drawing/2014/main" id="{DBBECE81-67CB-4BF4-B8ED-88A9F16A3D99}"/>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磁盘结构</a:t>
            </a:r>
          </a:p>
        </p:txBody>
      </p:sp>
      <p:sp>
        <p:nvSpPr>
          <p:cNvPr id="23" name="文本占位符 5">
            <a:extLst>
              <a:ext uri="{FF2B5EF4-FFF2-40B4-BE49-F238E27FC236}">
                <a16:creationId xmlns:a16="http://schemas.microsoft.com/office/drawing/2014/main" id="{C7BE47E9-61E3-4BC4-8FB3-F1FE9D7A76CF}"/>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磁盘调度算法</a:t>
            </a:r>
          </a:p>
        </p:txBody>
      </p:sp>
      <p:sp>
        <p:nvSpPr>
          <p:cNvPr id="24" name="文本框 23">
            <a:extLst>
              <a:ext uri="{FF2B5EF4-FFF2-40B4-BE49-F238E27FC236}">
                <a16:creationId xmlns:a16="http://schemas.microsoft.com/office/drawing/2014/main" id="{BD8FD218-9A0F-41EB-B0CD-626BD281CA2F}"/>
              </a:ext>
            </a:extLst>
          </p:cNvPr>
          <p:cNvSpPr txBox="1"/>
          <p:nvPr/>
        </p:nvSpPr>
        <p:spPr>
          <a:xfrm>
            <a:off x="7856376" y="1503798"/>
            <a:ext cx="4108817" cy="5006883"/>
          </a:xfrm>
          <a:prstGeom prst="rect">
            <a:avLst/>
          </a:prstGeom>
          <a:noFill/>
        </p:spPr>
        <p:txBody>
          <a:bodyPr wrap="none" rtlCol="0">
            <a:spAutoFit/>
          </a:bodyPr>
          <a:lstStyle/>
          <a:p>
            <a:pPr marL="342900" indent="-342900" algn="l">
              <a:lnSpc>
                <a:spcPct val="150000"/>
              </a:lnSpc>
              <a:buFont typeface="Wingdings" panose="05000000000000000000" pitchFamily="2" charset="2"/>
              <a:buChar char="Ø"/>
            </a:pPr>
            <a:r>
              <a:rPr lang="zh-CN" altLang="en-US" sz="2400" b="1" dirty="0"/>
              <a:t>头文件包含</a:t>
            </a:r>
            <a:r>
              <a:rPr lang="en-US" altLang="zh-CN" sz="2400" b="1" dirty="0"/>
              <a:t>13</a:t>
            </a:r>
            <a:r>
              <a:rPr lang="zh-CN" altLang="en-US" sz="2400" b="1" dirty="0"/>
              <a:t>个指针</a:t>
            </a:r>
            <a:endParaRPr lang="en-US" altLang="zh-CN" sz="2400" b="1" dirty="0"/>
          </a:p>
          <a:p>
            <a:pPr marL="800089" lvl="1" indent="-342900">
              <a:lnSpc>
                <a:spcPct val="150000"/>
              </a:lnSpc>
              <a:buFont typeface="Wingdings" panose="05000000000000000000" pitchFamily="2" charset="2"/>
              <a:buChar char="Ø"/>
            </a:pPr>
            <a:r>
              <a:rPr lang="en-US" altLang="zh-CN" sz="2400" b="1" dirty="0"/>
              <a:t>10</a:t>
            </a:r>
            <a:r>
              <a:rPr lang="zh-CN" altLang="en-US" sz="2400" b="1" dirty="0"/>
              <a:t>个指向数据块</a:t>
            </a:r>
            <a:endParaRPr lang="en-US" altLang="zh-CN" sz="2400" b="1" dirty="0"/>
          </a:p>
          <a:p>
            <a:pPr marL="800089" lvl="1" indent="-342900">
              <a:lnSpc>
                <a:spcPct val="150000"/>
              </a:lnSpc>
              <a:buFont typeface="Wingdings" panose="05000000000000000000" pitchFamily="2" charset="2"/>
              <a:buChar char="Ø"/>
            </a:pPr>
            <a:r>
              <a:rPr lang="zh-CN" altLang="en-US" sz="2400" b="1" dirty="0"/>
              <a:t>第</a:t>
            </a:r>
            <a:r>
              <a:rPr lang="en-US" altLang="zh-CN" sz="2400" b="1" dirty="0"/>
              <a:t>11</a:t>
            </a:r>
            <a:r>
              <a:rPr lang="zh-CN" altLang="en-US" sz="2400" b="1" dirty="0"/>
              <a:t>个指向索引块</a:t>
            </a:r>
            <a:endParaRPr lang="en-US" altLang="zh-CN" sz="2400" b="1" dirty="0"/>
          </a:p>
          <a:p>
            <a:pPr marL="800089" lvl="1" indent="-342900">
              <a:lnSpc>
                <a:spcPct val="150000"/>
              </a:lnSpc>
              <a:buFont typeface="Wingdings" panose="05000000000000000000" pitchFamily="2" charset="2"/>
              <a:buChar char="Ø"/>
            </a:pPr>
            <a:r>
              <a:rPr lang="zh-CN" altLang="en-US" sz="2400" b="1" dirty="0"/>
              <a:t>第</a:t>
            </a:r>
            <a:r>
              <a:rPr lang="en-US" altLang="zh-CN" sz="2400" b="1" dirty="0"/>
              <a:t>12</a:t>
            </a:r>
            <a:r>
              <a:rPr lang="zh-CN" altLang="en-US" sz="2400" b="1" dirty="0"/>
              <a:t>个指向二级索引块</a:t>
            </a:r>
            <a:endParaRPr lang="en-US" altLang="zh-CN" sz="2400" b="1" dirty="0"/>
          </a:p>
          <a:p>
            <a:pPr marL="800089" lvl="1" indent="-342900">
              <a:lnSpc>
                <a:spcPct val="150000"/>
              </a:lnSpc>
              <a:buFont typeface="Wingdings" panose="05000000000000000000" pitchFamily="2" charset="2"/>
              <a:buChar char="Ø"/>
            </a:pPr>
            <a:r>
              <a:rPr lang="zh-CN" altLang="en-US" sz="2400" b="1" dirty="0"/>
              <a:t>第</a:t>
            </a:r>
            <a:r>
              <a:rPr lang="en-US" altLang="zh-CN" sz="2400" b="1" dirty="0"/>
              <a:t>13</a:t>
            </a:r>
            <a:r>
              <a:rPr lang="zh-CN" altLang="en-US" sz="2400" b="1" dirty="0"/>
              <a:t>个指向三级索引块</a:t>
            </a:r>
            <a:endParaRPr lang="en-US" altLang="zh-CN" sz="2400" b="1" dirty="0"/>
          </a:p>
          <a:p>
            <a:pPr marL="342900" indent="-342900">
              <a:lnSpc>
                <a:spcPct val="150000"/>
              </a:lnSpc>
              <a:buFont typeface="Wingdings" panose="05000000000000000000" pitchFamily="2" charset="2"/>
              <a:buChar char="Ø"/>
            </a:pPr>
            <a:r>
              <a:rPr lang="zh-CN" altLang="en-US" sz="2400" b="1" dirty="0"/>
              <a:t>效果</a:t>
            </a:r>
            <a:endParaRPr lang="en-US" altLang="zh-CN" sz="2400" b="1" dirty="0"/>
          </a:p>
          <a:p>
            <a:pPr marL="800089" lvl="1" indent="-342900">
              <a:lnSpc>
                <a:spcPct val="150000"/>
              </a:lnSpc>
              <a:buFont typeface="Wingdings" panose="05000000000000000000" pitchFamily="2" charset="2"/>
              <a:buChar char="Ø"/>
            </a:pPr>
            <a:r>
              <a:rPr lang="zh-CN" altLang="en-US" sz="2400" b="1" dirty="0"/>
              <a:t>提高了文件的大小限制</a:t>
            </a:r>
            <a:endParaRPr lang="en-US" altLang="zh-CN" sz="2400" b="1" dirty="0"/>
          </a:p>
          <a:p>
            <a:pPr marL="800089" lvl="1" indent="-342900">
              <a:lnSpc>
                <a:spcPct val="150000"/>
              </a:lnSpc>
              <a:buFont typeface="Wingdings" panose="05000000000000000000" pitchFamily="2" charset="2"/>
              <a:buChar char="Ø"/>
            </a:pPr>
            <a:r>
              <a:rPr lang="zh-CN" altLang="en-US" sz="2400" b="1" dirty="0"/>
              <a:t>动态分配，扩展容易</a:t>
            </a:r>
            <a:endParaRPr lang="en-US" altLang="zh-CN" sz="2400" b="1" dirty="0"/>
          </a:p>
          <a:p>
            <a:pPr marL="800089" lvl="1" indent="-342900">
              <a:lnSpc>
                <a:spcPct val="150000"/>
              </a:lnSpc>
              <a:buFont typeface="Wingdings" panose="05000000000000000000" pitchFamily="2" charset="2"/>
              <a:buChar char="Ø"/>
            </a:pPr>
            <a:r>
              <a:rPr lang="zh-CN" altLang="en-US" sz="2400" b="1" dirty="0"/>
              <a:t>小文件开销小</a:t>
            </a:r>
          </a:p>
        </p:txBody>
      </p:sp>
    </p:spTree>
    <p:extLst>
      <p:ext uri="{BB962C8B-B14F-4D97-AF65-F5344CB8AC3E}">
        <p14:creationId xmlns:p14="http://schemas.microsoft.com/office/powerpoint/2010/main" val="25104545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2C929CA-0DE7-46E4-85D9-D8DF7C9C85AB}"/>
              </a:ext>
            </a:extLst>
          </p:cNvPr>
          <p:cNvSpPr txBox="1"/>
          <p:nvPr>
            <p:custDataLst>
              <p:tags r:id="rId2"/>
            </p:custDataLst>
          </p:nvPr>
        </p:nvSpPr>
        <p:spPr>
          <a:xfrm>
            <a:off x="1173480" y="1370566"/>
            <a:ext cx="9753600" cy="2448615"/>
          </a:xfrm>
          <a:prstGeom prst="rect">
            <a:avLst/>
          </a:prstGeom>
          <a:noFill/>
        </p:spPr>
        <p:txBody>
          <a:bodyPr vert="horz" wrap="square" rtlCol="0" anchor="ctr" anchorCtr="0">
            <a:noAutofit/>
          </a:bodyPr>
          <a:lstStyle/>
          <a:p>
            <a:pPr marL="342900" indent="-342900">
              <a:lnSpc>
                <a:spcPct val="150000"/>
              </a:lnSpc>
            </a:pP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【2010】</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设文件索引结点中有</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7</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个地址项，其中</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4</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个地址项是直接地址索引，</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个地址项是一级间接地址索引，</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个地址项是二级间接地址索引，每个地址项大小为</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4B</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，若磁盘索引块和磁盘数据块大小均为</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256B</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，则可表示的单个文件最大长度是</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endPar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a:extLst>
              <a:ext uri="{FF2B5EF4-FFF2-40B4-BE49-F238E27FC236}">
                <a16:creationId xmlns:a16="http://schemas.microsoft.com/office/drawing/2014/main" id="{683B9240-2882-40C2-9945-D44FE9D4BA5E}"/>
              </a:ext>
            </a:extLst>
          </p:cNvPr>
          <p:cNvSpPr txBox="1"/>
          <p:nvPr>
            <p:custDataLst>
              <p:tags r:id="rId3"/>
            </p:custDataLst>
          </p:nvPr>
        </p:nvSpPr>
        <p:spPr>
          <a:xfrm>
            <a:off x="2392680" y="4186083"/>
            <a:ext cx="3657600" cy="642938"/>
          </a:xfrm>
          <a:prstGeom prst="rect">
            <a:avLst/>
          </a:prstGeom>
          <a:noFill/>
        </p:spPr>
        <p:txBody>
          <a:bodyPr vert="horz" wrap="square" rtlCol="0" anchor="ctr" anchorCtr="0">
            <a:noAutofit/>
          </a:bodyPr>
          <a:lstStyle/>
          <a:p>
            <a:pPr marL="342900" indent="-342900">
              <a:lnSpc>
                <a:spcPct val="150000"/>
              </a:lnSpc>
            </a:pP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33KB</a:t>
            </a:r>
            <a:endPar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6C42D7DE-A7D1-4B6E-9B03-634042A7591B}"/>
              </a:ext>
            </a:extLst>
          </p:cNvPr>
          <p:cNvSpPr txBox="1"/>
          <p:nvPr>
            <p:custDataLst>
              <p:tags r:id="rId4"/>
            </p:custDataLst>
          </p:nvPr>
        </p:nvSpPr>
        <p:spPr>
          <a:xfrm>
            <a:off x="6917055" y="4188258"/>
            <a:ext cx="3657600" cy="642938"/>
          </a:xfrm>
          <a:prstGeom prst="rect">
            <a:avLst/>
          </a:prstGeom>
          <a:noFill/>
        </p:spPr>
        <p:txBody>
          <a:bodyPr vert="horz" wrap="square" rtlCol="0" anchor="ctr" anchorCtr="0">
            <a:noAutofit/>
          </a:bodyPr>
          <a:lstStyle/>
          <a:p>
            <a:pPr marL="342900" indent="-342900">
              <a:lnSpc>
                <a:spcPct val="150000"/>
              </a:lnSpc>
            </a:pP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519KB</a:t>
            </a:r>
            <a:endPar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38436F06-996D-41EB-8349-574C783990E0}"/>
              </a:ext>
            </a:extLst>
          </p:cNvPr>
          <p:cNvSpPr txBox="1"/>
          <p:nvPr>
            <p:custDataLst>
              <p:tags r:id="rId5"/>
            </p:custDataLst>
          </p:nvPr>
        </p:nvSpPr>
        <p:spPr>
          <a:xfrm>
            <a:off x="2438400" y="5076722"/>
            <a:ext cx="3657600" cy="642938"/>
          </a:xfrm>
          <a:prstGeom prst="rect">
            <a:avLst/>
          </a:prstGeom>
          <a:noFill/>
        </p:spPr>
        <p:txBody>
          <a:bodyPr vert="horz" wrap="square" rtlCol="0" anchor="ctr" anchorCtr="0">
            <a:noAutofit/>
          </a:bodyPr>
          <a:lstStyle/>
          <a:p>
            <a:pPr marL="342900" indent="-342900">
              <a:lnSpc>
                <a:spcPct val="150000"/>
              </a:lnSpc>
            </a:pP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1057KB</a:t>
            </a:r>
            <a:endPar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E1FD3642-288E-494F-B446-2F2778B84D2E}"/>
              </a:ext>
            </a:extLst>
          </p:cNvPr>
          <p:cNvSpPr txBox="1"/>
          <p:nvPr>
            <p:custDataLst>
              <p:tags r:id="rId6"/>
            </p:custDataLst>
          </p:nvPr>
        </p:nvSpPr>
        <p:spPr>
          <a:xfrm>
            <a:off x="6962775" y="5078897"/>
            <a:ext cx="3657600" cy="642938"/>
          </a:xfrm>
          <a:prstGeom prst="rect">
            <a:avLst/>
          </a:prstGeom>
          <a:noFill/>
        </p:spPr>
        <p:txBody>
          <a:bodyPr vert="horz" wrap="square" rtlCol="0" anchor="ctr" anchorCtr="0">
            <a:noAutofit/>
          </a:bodyPr>
          <a:lstStyle/>
          <a:p>
            <a:pPr marL="342900" indent="-342900">
              <a:lnSpc>
                <a:spcPct val="150000"/>
              </a:lnSpc>
            </a:pP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16516KB</a:t>
            </a:r>
            <a:endPar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8F01F48D-10FF-4367-B10E-BA0EEAA8AC55}"/>
              </a:ext>
            </a:extLst>
          </p:cNvPr>
          <p:cNvSpPr>
            <a:spLocks noChangeAspect="1"/>
          </p:cNvSpPr>
          <p:nvPr>
            <p:custDataLst>
              <p:tags r:id="rId7"/>
            </p:custDataLst>
          </p:nvPr>
        </p:nvSpPr>
        <p:spPr>
          <a:xfrm>
            <a:off x="1525905" y="4250376"/>
            <a:ext cx="514350" cy="514350"/>
          </a:xfrm>
          <a:prstGeom prst="ellipse">
            <a:avLst/>
          </a:prstGeom>
          <a:solidFill>
            <a:srgbClr val="808080"/>
          </a:solidFill>
          <a:ln cmpd="sng">
            <a:solidFill>
              <a:srgbClr val="000000"/>
            </a:solidFill>
            <a:prstDash val="solid"/>
          </a:ln>
        </p:spPr>
        <p:style>
          <a:lnRef idx="2">
            <a:schemeClr val="dk1"/>
          </a:lnRef>
          <a:fillRef idx="1">
            <a:schemeClr val="lt1"/>
          </a:fillRef>
          <a:effectRef idx="0">
            <a:schemeClr val="dk1"/>
          </a:effectRef>
          <a:fontRef idx="minor">
            <a:schemeClr val="dk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DF0E07B2-2259-4CBB-902E-1DD64A36D8FD}"/>
              </a:ext>
            </a:extLst>
          </p:cNvPr>
          <p:cNvSpPr>
            <a:spLocks noChangeAspect="1"/>
          </p:cNvSpPr>
          <p:nvPr>
            <p:custDataLst>
              <p:tags r:id="rId8"/>
            </p:custDataLst>
          </p:nvPr>
        </p:nvSpPr>
        <p:spPr>
          <a:xfrm>
            <a:off x="6050280" y="4252551"/>
            <a:ext cx="514350" cy="514350"/>
          </a:xfrm>
          <a:prstGeom prst="ellipse">
            <a:avLst/>
          </a:prstGeom>
          <a:solidFill>
            <a:srgbClr val="808080"/>
          </a:solidFill>
          <a:ln cmpd="sng">
            <a:solidFill>
              <a:srgbClr val="000000"/>
            </a:solidFill>
            <a:prstDash val="solid"/>
          </a:ln>
        </p:spPr>
        <p:style>
          <a:lnRef idx="2">
            <a:schemeClr val="dk1"/>
          </a:lnRef>
          <a:fillRef idx="1">
            <a:schemeClr val="lt1"/>
          </a:fillRef>
          <a:effectRef idx="0">
            <a:schemeClr val="dk1"/>
          </a:effectRef>
          <a:fontRef idx="minor">
            <a:schemeClr val="dk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65E28F69-ED69-4C23-8CB4-4AD6E3F99EE6}"/>
              </a:ext>
            </a:extLst>
          </p:cNvPr>
          <p:cNvSpPr>
            <a:spLocks noChangeAspect="1"/>
          </p:cNvSpPr>
          <p:nvPr>
            <p:custDataLst>
              <p:tags r:id="rId9"/>
            </p:custDataLst>
          </p:nvPr>
        </p:nvSpPr>
        <p:spPr>
          <a:xfrm>
            <a:off x="1571625" y="5141015"/>
            <a:ext cx="514350" cy="514350"/>
          </a:xfrm>
          <a:prstGeom prst="ellipse">
            <a:avLst/>
          </a:prstGeom>
          <a:solidFill>
            <a:srgbClr val="808080"/>
          </a:solidFill>
          <a:ln cmpd="sng">
            <a:solidFill>
              <a:srgbClr val="000000"/>
            </a:solidFill>
            <a:prstDash val="solid"/>
          </a:ln>
        </p:spPr>
        <p:style>
          <a:lnRef idx="2">
            <a:schemeClr val="dk1"/>
          </a:lnRef>
          <a:fillRef idx="1">
            <a:schemeClr val="lt1"/>
          </a:fillRef>
          <a:effectRef idx="0">
            <a:schemeClr val="dk1"/>
          </a:effectRef>
          <a:fontRef idx="minor">
            <a:schemeClr val="dk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C595C35C-5013-45BB-A5AB-94A623E6B177}"/>
              </a:ext>
            </a:extLst>
          </p:cNvPr>
          <p:cNvSpPr>
            <a:spLocks noChangeAspect="1"/>
          </p:cNvSpPr>
          <p:nvPr>
            <p:custDataLst>
              <p:tags r:id="rId10"/>
            </p:custDataLst>
          </p:nvPr>
        </p:nvSpPr>
        <p:spPr>
          <a:xfrm>
            <a:off x="6096000" y="5143190"/>
            <a:ext cx="514350" cy="514350"/>
          </a:xfrm>
          <a:prstGeom prst="ellipse">
            <a:avLst/>
          </a:prstGeom>
          <a:solidFill>
            <a:srgbClr val="808080"/>
          </a:solidFill>
          <a:ln cmpd="sng">
            <a:solidFill>
              <a:srgbClr val="000000"/>
            </a:solidFill>
            <a:prstDash val="solid"/>
          </a:ln>
        </p:spPr>
        <p:style>
          <a:lnRef idx="2">
            <a:schemeClr val="dk1"/>
          </a:lnRef>
          <a:fillRef idx="1">
            <a:schemeClr val="lt1"/>
          </a:fillRef>
          <a:effectRef idx="0">
            <a:schemeClr val="dk1"/>
          </a:effectRef>
          <a:fontRef idx="minor">
            <a:schemeClr val="dk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F8594E59-C9E8-4077-A7D0-050238D51B6F}"/>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dk1"/>
          </a:lnRef>
          <a:fillRef idx="1">
            <a:schemeClr val="lt1"/>
          </a:fillRef>
          <a:effectRef idx="0">
            <a:schemeClr val="dk1"/>
          </a:effectRef>
          <a:fontRef idx="minor">
            <a:schemeClr val="dk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8" name="组合 17">
            <a:extLst>
              <a:ext uri="{FF2B5EF4-FFF2-40B4-BE49-F238E27FC236}">
                <a16:creationId xmlns:a16="http://schemas.microsoft.com/office/drawing/2014/main" id="{B9BA40D7-1798-48E6-849A-273B410F38DD}"/>
              </a:ext>
            </a:extLst>
          </p:cNvPr>
          <p:cNvGrpSpPr/>
          <p:nvPr>
            <p:custDataLst>
              <p:tags r:id="rId12"/>
            </p:custDataLst>
          </p:nvPr>
        </p:nvGrpSpPr>
        <p:grpSpPr>
          <a:xfrm>
            <a:off x="0" y="0"/>
            <a:ext cx="12192000" cy="635000"/>
            <a:chOff x="0" y="0"/>
            <a:chExt cx="12192000" cy="635000"/>
          </a:xfrm>
        </p:grpSpPr>
        <p:sp>
          <p:nvSpPr>
            <p:cNvPr id="14" name="TitleBackground">
              <a:extLst>
                <a:ext uri="{FF2B5EF4-FFF2-40B4-BE49-F238E27FC236}">
                  <a16:creationId xmlns:a16="http://schemas.microsoft.com/office/drawing/2014/main" id="{DE6B6BC9-5D31-416E-9709-C71A333F7842}"/>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5" name="ColorBlock">
              <a:extLst>
                <a:ext uri="{FF2B5EF4-FFF2-40B4-BE49-F238E27FC236}">
                  <a16:creationId xmlns:a16="http://schemas.microsoft.com/office/drawing/2014/main" id="{0B4DC9A4-6B2D-4333-AF98-DD85B7E3035C}"/>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6" name="TypeText">
              <a:extLst>
                <a:ext uri="{FF2B5EF4-FFF2-40B4-BE49-F238E27FC236}">
                  <a16:creationId xmlns:a16="http://schemas.microsoft.com/office/drawing/2014/main" id="{EA210578-454A-4FFB-BE54-5469C64891CB}"/>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pPr marL="342900" indent="-342900">
                <a:lnSpc>
                  <a:spcPct val="150000"/>
                </a:lnSpc>
              </a:pPr>
              <a:r>
                <a:rPr lang="zh-CN" altLang="en-US" sz="2600" b="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TipText">
              <a:extLst>
                <a:ext uri="{FF2B5EF4-FFF2-40B4-BE49-F238E27FC236}">
                  <a16:creationId xmlns:a16="http://schemas.microsoft.com/office/drawing/2014/main" id="{8ACE4EFB-2B9C-458C-B531-4BE2DD7E6345}"/>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pPr marL="342900" indent="-342900">
                <a:lnSpc>
                  <a:spcPct val="150000"/>
                </a:lnSpc>
              </a:pPr>
              <a:r>
                <a:rPr lang="en-US" altLang="zh-CN" sz="2000" b="1">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000" b="1">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b="1"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3" name="图片 2">
            <a:extLst>
              <a:ext uri="{FF2B5EF4-FFF2-40B4-BE49-F238E27FC236}">
                <a16:creationId xmlns:a16="http://schemas.microsoft.com/office/drawing/2014/main" id="{B77650C9-5D6D-4AAE-BDA1-78330F364D3A}"/>
              </a:ext>
            </a:extLst>
          </p:cNvPr>
          <p:cNvPicPr>
            <a:picLocks/>
          </p:cNvPicPr>
          <p:nvPr>
            <p:custDataLst>
              <p:tags r:id="rId13"/>
            </p:custDataLst>
          </p:nvPr>
        </p:nvPicPr>
        <p:blipFill>
          <a:blip r:embed="rId19"/>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8495078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1005403" cy="535531"/>
          </a:xfrm>
        </p:spPr>
        <p:txBody>
          <a:bodyPr/>
          <a:lstStyle/>
          <a:p>
            <a:pPr marL="0" indent="0">
              <a:buNone/>
            </a:pPr>
            <a:r>
              <a:rPr lang="zh-CN" altLang="en-US" dirty="0"/>
              <a:t>比较</a:t>
            </a:r>
          </a:p>
        </p:txBody>
      </p:sp>
      <p:graphicFrame>
        <p:nvGraphicFramePr>
          <p:cNvPr id="8" name="表格 7">
            <a:extLst>
              <a:ext uri="{FF2B5EF4-FFF2-40B4-BE49-F238E27FC236}">
                <a16:creationId xmlns:a16="http://schemas.microsoft.com/office/drawing/2014/main" id="{16E5A575-E912-4412-8393-A6FE6F3F6E2E}"/>
              </a:ext>
            </a:extLst>
          </p:cNvPr>
          <p:cNvGraphicFramePr>
            <a:graphicFrameLocks noGrp="1"/>
          </p:cNvGraphicFramePr>
          <p:nvPr>
            <p:extLst>
              <p:ext uri="{D42A27DB-BD31-4B8C-83A1-F6EECF244321}">
                <p14:modId xmlns:p14="http://schemas.microsoft.com/office/powerpoint/2010/main" val="1107677093"/>
              </p:ext>
            </p:extLst>
          </p:nvPr>
        </p:nvGraphicFramePr>
        <p:xfrm>
          <a:off x="710098" y="1755263"/>
          <a:ext cx="10789476" cy="4258475"/>
        </p:xfrm>
        <a:graphic>
          <a:graphicData uri="http://schemas.openxmlformats.org/drawingml/2006/table">
            <a:tbl>
              <a:tblPr firstRow="1" bandRow="1">
                <a:tableStyleId>{5C22544A-7EE6-4342-B048-85BDC9FD1C3A}</a:tableStyleId>
              </a:tblPr>
              <a:tblGrid>
                <a:gridCol w="1277729">
                  <a:extLst>
                    <a:ext uri="{9D8B030D-6E8A-4147-A177-3AD203B41FA5}">
                      <a16:colId xmlns:a16="http://schemas.microsoft.com/office/drawing/2014/main" val="4001710172"/>
                    </a:ext>
                  </a:extLst>
                </a:gridCol>
                <a:gridCol w="1838738">
                  <a:extLst>
                    <a:ext uri="{9D8B030D-6E8A-4147-A177-3AD203B41FA5}">
                      <a16:colId xmlns:a16="http://schemas.microsoft.com/office/drawing/2014/main" val="1168910267"/>
                    </a:ext>
                  </a:extLst>
                </a:gridCol>
                <a:gridCol w="2812774">
                  <a:extLst>
                    <a:ext uri="{9D8B030D-6E8A-4147-A177-3AD203B41FA5}">
                      <a16:colId xmlns:a16="http://schemas.microsoft.com/office/drawing/2014/main" val="2980151930"/>
                    </a:ext>
                  </a:extLst>
                </a:gridCol>
                <a:gridCol w="4860235">
                  <a:extLst>
                    <a:ext uri="{9D8B030D-6E8A-4147-A177-3AD203B41FA5}">
                      <a16:colId xmlns:a16="http://schemas.microsoft.com/office/drawing/2014/main" val="3589343488"/>
                    </a:ext>
                  </a:extLst>
                </a:gridCol>
              </a:tblGrid>
              <a:tr h="608131">
                <a:tc>
                  <a:txBody>
                    <a:bodyPr/>
                    <a:lstStyle/>
                    <a:p>
                      <a:pPr algn="l"/>
                      <a:endParaRPr lang="zh-CN" altLang="en-US" dirty="0"/>
                    </a:p>
                  </a:txBody>
                  <a:tcPr anchor="ctr"/>
                </a:tc>
                <a:tc>
                  <a:txBody>
                    <a:bodyPr/>
                    <a:lstStyle/>
                    <a:p>
                      <a:pPr algn="l"/>
                      <a:r>
                        <a:rPr lang="zh-CN" altLang="en-US" dirty="0"/>
                        <a:t>访问第</a:t>
                      </a:r>
                      <a:r>
                        <a:rPr lang="en-US" altLang="zh-CN" dirty="0"/>
                        <a:t>n</a:t>
                      </a:r>
                      <a:r>
                        <a:rPr lang="zh-CN" altLang="en-US" dirty="0"/>
                        <a:t>个记录</a:t>
                      </a:r>
                    </a:p>
                  </a:txBody>
                  <a:tcPr anchor="ctr"/>
                </a:tc>
                <a:tc>
                  <a:txBody>
                    <a:bodyPr/>
                    <a:lstStyle/>
                    <a:p>
                      <a:pPr algn="l"/>
                      <a:r>
                        <a:rPr lang="zh-CN" altLang="en-US" dirty="0"/>
                        <a:t>优点</a:t>
                      </a:r>
                    </a:p>
                  </a:txBody>
                  <a:tcPr anchor="ctr"/>
                </a:tc>
                <a:tc>
                  <a:txBody>
                    <a:bodyPr/>
                    <a:lstStyle/>
                    <a:p>
                      <a:pPr algn="l"/>
                      <a:r>
                        <a:rPr lang="zh-CN" altLang="en-US" dirty="0"/>
                        <a:t>缺点</a:t>
                      </a:r>
                    </a:p>
                  </a:txBody>
                  <a:tcPr anchor="ctr"/>
                </a:tc>
                <a:extLst>
                  <a:ext uri="{0D108BD9-81ED-4DB2-BD59-A6C34878D82A}">
                    <a16:rowId xmlns:a16="http://schemas.microsoft.com/office/drawing/2014/main" val="3172805401"/>
                  </a:ext>
                </a:extLst>
              </a:tr>
              <a:tr h="1097262">
                <a:tc>
                  <a:txBody>
                    <a:bodyPr/>
                    <a:lstStyle/>
                    <a:p>
                      <a:pPr algn="l"/>
                      <a:r>
                        <a:rPr lang="zh-CN" altLang="en-US" b="1" dirty="0"/>
                        <a:t>顺序分配</a:t>
                      </a:r>
                    </a:p>
                  </a:txBody>
                  <a:tcPr anchor="ctr"/>
                </a:tc>
                <a:tc>
                  <a:txBody>
                    <a:bodyPr/>
                    <a:lstStyle/>
                    <a:p>
                      <a:pPr algn="l"/>
                      <a:r>
                        <a:rPr lang="zh-CN" altLang="en-US" b="1" dirty="0"/>
                        <a:t>需访问磁盘</a:t>
                      </a:r>
                      <a:r>
                        <a:rPr lang="en-US" altLang="zh-CN" b="1" dirty="0"/>
                        <a:t>1</a:t>
                      </a:r>
                      <a:r>
                        <a:rPr lang="zh-CN" altLang="en-US" b="1" dirty="0"/>
                        <a:t>次</a:t>
                      </a:r>
                    </a:p>
                  </a:txBody>
                  <a:tcPr anchor="ctr"/>
                </a:tc>
                <a:tc>
                  <a:txBody>
                    <a:bodyPr/>
                    <a:lstStyle/>
                    <a:p>
                      <a:pPr marL="285750" indent="-285750" algn="l">
                        <a:lnSpc>
                          <a:spcPct val="150000"/>
                        </a:lnSpc>
                        <a:buFont typeface="Arial" panose="020B0604020202020204" pitchFamily="34" charset="0"/>
                        <a:buChar char="•"/>
                      </a:pPr>
                      <a:r>
                        <a:rPr lang="zh-CN" altLang="en-US" b="1" dirty="0"/>
                        <a:t>存取速度快</a:t>
                      </a:r>
                      <a:endParaRPr lang="en-US" altLang="zh-CN" b="1" dirty="0"/>
                    </a:p>
                    <a:p>
                      <a:pPr marL="285750" indent="-285750" algn="l">
                        <a:lnSpc>
                          <a:spcPct val="150000"/>
                        </a:lnSpc>
                        <a:buFont typeface="Arial" panose="020B0604020202020204" pitchFamily="34" charset="0"/>
                        <a:buChar char="•"/>
                      </a:pPr>
                      <a:r>
                        <a:rPr lang="zh-CN" altLang="en-US" b="1" dirty="0"/>
                        <a:t>随机访问</a:t>
                      </a:r>
                    </a:p>
                  </a:txBody>
                  <a:tcPr anchor="ctr"/>
                </a:tc>
                <a:tc>
                  <a:txBody>
                    <a:bodyPr/>
                    <a:lstStyle/>
                    <a:p>
                      <a:pPr marL="285750" indent="-285750" algn="l">
                        <a:lnSpc>
                          <a:spcPct val="150000"/>
                        </a:lnSpc>
                        <a:buFont typeface="Arial" panose="020B0604020202020204" pitchFamily="34" charset="0"/>
                        <a:buChar char="•"/>
                      </a:pPr>
                      <a:r>
                        <a:rPr lang="zh-CN" altLang="en-US" b="1" dirty="0"/>
                        <a:t>文件存储要求连续存储空间</a:t>
                      </a:r>
                      <a:endParaRPr lang="en-US" altLang="zh-CN" b="1" dirty="0"/>
                    </a:p>
                    <a:p>
                      <a:pPr marL="285750" indent="-285750" algn="l">
                        <a:lnSpc>
                          <a:spcPct val="150000"/>
                        </a:lnSpc>
                        <a:buFont typeface="Arial" panose="020B0604020202020204" pitchFamily="34" charset="0"/>
                        <a:buChar char="•"/>
                      </a:pPr>
                      <a:r>
                        <a:rPr lang="zh-CN" altLang="en-US" b="1" dirty="0"/>
                        <a:t>会产生碎片</a:t>
                      </a:r>
                      <a:endParaRPr lang="en-US" altLang="zh-CN" b="1" dirty="0"/>
                    </a:p>
                    <a:p>
                      <a:pPr marL="285750" indent="-285750" algn="l">
                        <a:lnSpc>
                          <a:spcPct val="150000"/>
                        </a:lnSpc>
                        <a:buFont typeface="Arial" panose="020B0604020202020204" pitchFamily="34" charset="0"/>
                        <a:buChar char="•"/>
                      </a:pPr>
                      <a:r>
                        <a:rPr lang="zh-CN" altLang="en-US" b="1" dirty="0"/>
                        <a:t>也不利于文件的动态扩充</a:t>
                      </a:r>
                    </a:p>
                  </a:txBody>
                  <a:tcPr anchor="ctr"/>
                </a:tc>
                <a:extLst>
                  <a:ext uri="{0D108BD9-81ED-4DB2-BD59-A6C34878D82A}">
                    <a16:rowId xmlns:a16="http://schemas.microsoft.com/office/drawing/2014/main" val="65919248"/>
                  </a:ext>
                </a:extLst>
              </a:tr>
              <a:tr h="1097262">
                <a:tc>
                  <a:txBody>
                    <a:bodyPr/>
                    <a:lstStyle/>
                    <a:p>
                      <a:pPr algn="l"/>
                      <a:r>
                        <a:rPr lang="zh-CN" altLang="en-US" b="1" dirty="0"/>
                        <a:t>连接分配</a:t>
                      </a:r>
                    </a:p>
                  </a:txBody>
                  <a:tcPr anchor="ctr"/>
                </a:tc>
                <a:tc>
                  <a:txBody>
                    <a:bodyPr/>
                    <a:lstStyle/>
                    <a:p>
                      <a:pPr algn="l"/>
                      <a:r>
                        <a:rPr lang="zh-CN" altLang="en-US" b="1" dirty="0"/>
                        <a:t>需访问磁盘</a:t>
                      </a:r>
                      <a:r>
                        <a:rPr lang="en-US" altLang="zh-CN" b="1" dirty="0"/>
                        <a:t>n</a:t>
                      </a:r>
                      <a:r>
                        <a:rPr lang="zh-CN" altLang="en-US" b="1" dirty="0"/>
                        <a:t>次</a:t>
                      </a:r>
                    </a:p>
                  </a:txBody>
                  <a:tcPr anchor="ctr"/>
                </a:tc>
                <a:tc>
                  <a:txBody>
                    <a:bodyPr/>
                    <a:lstStyle/>
                    <a:p>
                      <a:pPr marL="285750" indent="-285750" algn="l">
                        <a:lnSpc>
                          <a:spcPct val="150000"/>
                        </a:lnSpc>
                        <a:buFont typeface="Arial" panose="020B0604020202020204" pitchFamily="34" charset="0"/>
                        <a:buChar char="•"/>
                      </a:pPr>
                      <a:r>
                        <a:rPr lang="zh-CN" altLang="en-US" b="1" dirty="0"/>
                        <a:t>能解决外部碎片问题</a:t>
                      </a:r>
                      <a:endParaRPr lang="en-US" altLang="zh-CN" b="1" dirty="0"/>
                    </a:p>
                    <a:p>
                      <a:pPr marL="285750" indent="-285750" algn="l">
                        <a:lnSpc>
                          <a:spcPct val="150000"/>
                        </a:lnSpc>
                        <a:buFont typeface="Arial" panose="020B0604020202020204" pitchFamily="34" charset="0"/>
                        <a:buChar char="•"/>
                      </a:pPr>
                      <a:r>
                        <a:rPr lang="zh-CN" altLang="en-US" b="1" dirty="0"/>
                        <a:t>提高了外存空间利用率</a:t>
                      </a:r>
                      <a:endParaRPr lang="en-US" altLang="zh-CN" b="1" dirty="0"/>
                    </a:p>
                    <a:p>
                      <a:pPr marL="285750" indent="-285750" algn="l">
                        <a:lnSpc>
                          <a:spcPct val="150000"/>
                        </a:lnSpc>
                        <a:buFont typeface="Arial" panose="020B0604020202020204" pitchFamily="34" charset="0"/>
                        <a:buChar char="•"/>
                      </a:pPr>
                      <a:r>
                        <a:rPr lang="zh-CN" altLang="en-US" b="1" dirty="0"/>
                        <a:t>动态增长方便</a:t>
                      </a:r>
                    </a:p>
                  </a:txBody>
                  <a:tcPr anchor="ctr"/>
                </a:tc>
                <a:tc>
                  <a:txBody>
                    <a:bodyPr/>
                    <a:lstStyle/>
                    <a:p>
                      <a:pPr marL="285750" indent="-285750" algn="l">
                        <a:lnSpc>
                          <a:spcPct val="150000"/>
                        </a:lnSpc>
                        <a:buFont typeface="Arial" panose="020B0604020202020204" pitchFamily="34" charset="0"/>
                        <a:buChar char="•"/>
                      </a:pPr>
                      <a:r>
                        <a:rPr lang="zh-CN" altLang="en-US" b="1" dirty="0"/>
                        <a:t>只能按照文件的指针顺序访问</a:t>
                      </a:r>
                      <a:endParaRPr lang="en-US" altLang="zh-CN" b="1" dirty="0"/>
                    </a:p>
                    <a:p>
                      <a:pPr marL="285750" indent="-285750" algn="l">
                        <a:lnSpc>
                          <a:spcPct val="150000"/>
                        </a:lnSpc>
                        <a:buFont typeface="Arial" panose="020B0604020202020204" pitchFamily="34" charset="0"/>
                        <a:buChar char="•"/>
                      </a:pPr>
                      <a:r>
                        <a:rPr lang="zh-CN" altLang="en-US" b="1" dirty="0"/>
                        <a:t>查找效率低</a:t>
                      </a:r>
                      <a:endParaRPr lang="en-US" altLang="zh-CN" b="1" dirty="0"/>
                    </a:p>
                    <a:p>
                      <a:pPr marL="285750" indent="-285750" algn="l">
                        <a:lnSpc>
                          <a:spcPct val="150000"/>
                        </a:lnSpc>
                        <a:buFont typeface="Arial" panose="020B0604020202020204" pitchFamily="34" charset="0"/>
                        <a:buChar char="•"/>
                      </a:pPr>
                      <a:r>
                        <a:rPr lang="zh-CN" altLang="en-US" b="1" dirty="0"/>
                        <a:t>存放指针消耗外存空间</a:t>
                      </a:r>
                    </a:p>
                  </a:txBody>
                  <a:tcPr anchor="ctr"/>
                </a:tc>
                <a:extLst>
                  <a:ext uri="{0D108BD9-81ED-4DB2-BD59-A6C34878D82A}">
                    <a16:rowId xmlns:a16="http://schemas.microsoft.com/office/drawing/2014/main" val="1456728989"/>
                  </a:ext>
                </a:extLst>
              </a:tr>
              <a:tr h="1097262">
                <a:tc>
                  <a:txBody>
                    <a:bodyPr/>
                    <a:lstStyle/>
                    <a:p>
                      <a:pPr algn="l"/>
                      <a:r>
                        <a:rPr lang="zh-CN" altLang="en-US" b="1" dirty="0"/>
                        <a:t>索引分配</a:t>
                      </a:r>
                    </a:p>
                  </a:txBody>
                  <a:tcPr anchor="ctr"/>
                </a:tc>
                <a:tc>
                  <a:txBody>
                    <a:bodyPr/>
                    <a:lstStyle/>
                    <a:p>
                      <a:pPr algn="l"/>
                      <a:r>
                        <a:rPr lang="en-US" altLang="zh-CN" b="1" dirty="0"/>
                        <a:t>M</a:t>
                      </a:r>
                      <a:r>
                        <a:rPr lang="zh-CN" altLang="en-US" b="1" dirty="0"/>
                        <a:t>级索引需要访问磁盘</a:t>
                      </a:r>
                      <a:r>
                        <a:rPr lang="en-US" altLang="zh-CN" b="1" dirty="0"/>
                        <a:t>M+1</a:t>
                      </a:r>
                      <a:r>
                        <a:rPr lang="zh-CN" altLang="en-US" b="1" dirty="0"/>
                        <a:t>次</a:t>
                      </a:r>
                    </a:p>
                  </a:txBody>
                  <a:tcPr anchor="ctr"/>
                </a:tc>
                <a:tc>
                  <a:txBody>
                    <a:bodyPr/>
                    <a:lstStyle/>
                    <a:p>
                      <a:pPr marL="285750" indent="-285750" algn="l">
                        <a:lnSpc>
                          <a:spcPct val="150000"/>
                        </a:lnSpc>
                        <a:buFont typeface="Arial" panose="020B0604020202020204" pitchFamily="34" charset="0"/>
                        <a:buChar char="•"/>
                      </a:pPr>
                      <a:r>
                        <a:rPr lang="zh-CN" altLang="en-US" b="1" dirty="0"/>
                        <a:t>可以随机访问</a:t>
                      </a:r>
                      <a:endParaRPr lang="en-US" altLang="zh-CN" b="1" dirty="0"/>
                    </a:p>
                    <a:p>
                      <a:pPr marL="285750" indent="-285750" algn="l">
                        <a:lnSpc>
                          <a:spcPct val="150000"/>
                        </a:lnSpc>
                        <a:buFont typeface="Arial" panose="020B0604020202020204" pitchFamily="34" charset="0"/>
                        <a:buChar char="•"/>
                      </a:pPr>
                      <a:r>
                        <a:rPr lang="zh-CN" altLang="en-US" b="1" dirty="0"/>
                        <a:t>易于文件的增删</a:t>
                      </a:r>
                    </a:p>
                  </a:txBody>
                  <a:tcPr anchor="ctr"/>
                </a:tc>
                <a:tc>
                  <a:txBody>
                    <a:bodyPr/>
                    <a:lstStyle/>
                    <a:p>
                      <a:pPr marL="285750" indent="-285750" algn="l">
                        <a:lnSpc>
                          <a:spcPct val="150000"/>
                        </a:lnSpc>
                        <a:buFont typeface="Arial" panose="020B0604020202020204" pitchFamily="34" charset="0"/>
                        <a:buChar char="•"/>
                      </a:pPr>
                      <a:r>
                        <a:rPr lang="zh-CN" altLang="en-US" b="1" dirty="0"/>
                        <a:t>索引表增加了存储空间的开销</a:t>
                      </a:r>
                      <a:endParaRPr lang="en-US" altLang="zh-CN" b="1" dirty="0"/>
                    </a:p>
                    <a:p>
                      <a:pPr marL="285750" indent="-285750" algn="l">
                        <a:lnSpc>
                          <a:spcPct val="150000"/>
                        </a:lnSpc>
                        <a:buFont typeface="Arial" panose="020B0604020202020204" pitchFamily="34" charset="0"/>
                        <a:buChar char="•"/>
                      </a:pPr>
                      <a:r>
                        <a:rPr lang="zh-CN" altLang="en-US" b="1" dirty="0"/>
                        <a:t>索引表的查找策略对文件系统效率影响很大</a:t>
                      </a:r>
                    </a:p>
                  </a:txBody>
                  <a:tcPr anchor="ctr"/>
                </a:tc>
                <a:extLst>
                  <a:ext uri="{0D108BD9-81ED-4DB2-BD59-A6C34878D82A}">
                    <a16:rowId xmlns:a16="http://schemas.microsoft.com/office/drawing/2014/main" val="2575833635"/>
                  </a:ext>
                </a:extLst>
              </a:tr>
            </a:tbl>
          </a:graphicData>
        </a:graphic>
      </p:graphicFrame>
      <p:sp>
        <p:nvSpPr>
          <p:cNvPr id="19" name="文本占位符 1">
            <a:extLst>
              <a:ext uri="{FF2B5EF4-FFF2-40B4-BE49-F238E27FC236}">
                <a16:creationId xmlns:a16="http://schemas.microsoft.com/office/drawing/2014/main" id="{65024528-10C2-49D6-97D8-9596EB11F029}"/>
              </a:ext>
            </a:extLst>
          </p:cNvPr>
          <p:cNvSpPr>
            <a:spLocks noGrp="1"/>
          </p:cNvSpPr>
          <p:nvPr>
            <p:ph type="body" sz="quarter" idx="10"/>
          </p:nvPr>
        </p:nvSpPr>
        <p:spPr>
          <a:xfrm>
            <a:off x="1133856" y="72410"/>
            <a:ext cx="1857283"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基本概念</a:t>
            </a:r>
          </a:p>
        </p:txBody>
      </p:sp>
      <p:sp>
        <p:nvSpPr>
          <p:cNvPr id="20" name="文本占位符 2">
            <a:extLst>
              <a:ext uri="{FF2B5EF4-FFF2-40B4-BE49-F238E27FC236}">
                <a16:creationId xmlns:a16="http://schemas.microsoft.com/office/drawing/2014/main" id="{3ADFE602-2DA8-486C-887D-8DF4A20613CF}"/>
              </a:ext>
            </a:extLst>
          </p:cNvPr>
          <p:cNvSpPr>
            <a:spLocks noGrp="1"/>
          </p:cNvSpPr>
          <p:nvPr>
            <p:ph type="body" sz="quarter" idx="11"/>
          </p:nvPr>
        </p:nvSpPr>
        <p:spPr>
          <a:xfrm>
            <a:off x="3177030" y="72410"/>
            <a:ext cx="1822935" cy="369332"/>
          </a:xfrm>
          <a:noFill/>
        </p:spPr>
        <p:txBody>
          <a:bodyPr wrap="none" rtlCol="0">
            <a:spAutoFit/>
          </a:bodyPr>
          <a:lstStyle/>
          <a:p>
            <a:r>
              <a:rPr lang="en-US" altLang="zh-CN" dirty="0"/>
              <a:t>02 </a:t>
            </a:r>
            <a:r>
              <a:rPr lang="zh-CN" altLang="en-US" dirty="0"/>
              <a:t>共享与保护</a:t>
            </a:r>
          </a:p>
        </p:txBody>
      </p:sp>
      <p:sp>
        <p:nvSpPr>
          <p:cNvPr id="21" name="文本占位符 3">
            <a:extLst>
              <a:ext uri="{FF2B5EF4-FFF2-40B4-BE49-F238E27FC236}">
                <a16:creationId xmlns:a16="http://schemas.microsoft.com/office/drawing/2014/main" id="{CA74472D-A678-42E5-B1F2-475716225BFF}"/>
              </a:ext>
            </a:extLst>
          </p:cNvPr>
          <p:cNvSpPr>
            <a:spLocks noGrp="1"/>
          </p:cNvSpPr>
          <p:nvPr>
            <p:ph type="body" sz="quarter" idx="12"/>
          </p:nvPr>
        </p:nvSpPr>
        <p:spPr>
          <a:xfrm>
            <a:off x="5312773" y="72410"/>
            <a:ext cx="1566454" cy="369332"/>
          </a:xfrm>
          <a:noFill/>
        </p:spPr>
        <p:txBody>
          <a:bodyPr wrap="square" rtlCol="0">
            <a:spAutoFit/>
          </a:bodyPr>
          <a:lstStyle/>
          <a:p>
            <a:r>
              <a:rPr lang="en-US" altLang="zh-CN" dirty="0">
                <a:solidFill>
                  <a:schemeClr val="bg1"/>
                </a:solidFill>
              </a:rPr>
              <a:t>03 </a:t>
            </a:r>
            <a:r>
              <a:rPr lang="zh-CN" altLang="en-US" dirty="0">
                <a:solidFill>
                  <a:schemeClr val="bg1"/>
                </a:solidFill>
              </a:rPr>
              <a:t>系统实现</a:t>
            </a:r>
          </a:p>
        </p:txBody>
      </p:sp>
      <p:sp>
        <p:nvSpPr>
          <p:cNvPr id="22" name="文本占位符 4">
            <a:extLst>
              <a:ext uri="{FF2B5EF4-FFF2-40B4-BE49-F238E27FC236}">
                <a16:creationId xmlns:a16="http://schemas.microsoft.com/office/drawing/2014/main" id="{38D20359-B276-4EB9-9FA7-98B76E82EF0A}"/>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磁盘结构</a:t>
            </a:r>
          </a:p>
        </p:txBody>
      </p:sp>
      <p:sp>
        <p:nvSpPr>
          <p:cNvPr id="23" name="文本占位符 5">
            <a:extLst>
              <a:ext uri="{FF2B5EF4-FFF2-40B4-BE49-F238E27FC236}">
                <a16:creationId xmlns:a16="http://schemas.microsoft.com/office/drawing/2014/main" id="{E2877E96-8A99-41E1-A536-FA3D6C2D0DB9}"/>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磁盘调度算法</a:t>
            </a:r>
          </a:p>
        </p:txBody>
      </p:sp>
    </p:spTree>
    <p:extLst>
      <p:ext uri="{BB962C8B-B14F-4D97-AF65-F5344CB8AC3E}">
        <p14:creationId xmlns:p14="http://schemas.microsoft.com/office/powerpoint/2010/main" val="3326275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3467616" cy="535531"/>
          </a:xfrm>
        </p:spPr>
        <p:txBody>
          <a:bodyPr/>
          <a:lstStyle/>
          <a:p>
            <a:pPr marL="0" indent="0">
              <a:buNone/>
            </a:pPr>
            <a:r>
              <a:rPr lang="zh-CN" altLang="en-US" dirty="0"/>
              <a:t>文件存储空间管理</a:t>
            </a:r>
          </a:p>
        </p:txBody>
      </p:sp>
      <p:sp>
        <p:nvSpPr>
          <p:cNvPr id="19" name="文本占位符 1">
            <a:extLst>
              <a:ext uri="{FF2B5EF4-FFF2-40B4-BE49-F238E27FC236}">
                <a16:creationId xmlns:a16="http://schemas.microsoft.com/office/drawing/2014/main" id="{6B576661-E9F1-4756-8CA6-59114FE91652}"/>
              </a:ext>
            </a:extLst>
          </p:cNvPr>
          <p:cNvSpPr>
            <a:spLocks noGrp="1"/>
          </p:cNvSpPr>
          <p:nvPr>
            <p:ph type="body" sz="quarter" idx="10"/>
          </p:nvPr>
        </p:nvSpPr>
        <p:spPr>
          <a:xfrm>
            <a:off x="1133856" y="72410"/>
            <a:ext cx="1857283"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基本概念</a:t>
            </a:r>
          </a:p>
        </p:txBody>
      </p:sp>
      <p:sp>
        <p:nvSpPr>
          <p:cNvPr id="20" name="文本占位符 2">
            <a:extLst>
              <a:ext uri="{FF2B5EF4-FFF2-40B4-BE49-F238E27FC236}">
                <a16:creationId xmlns:a16="http://schemas.microsoft.com/office/drawing/2014/main" id="{2BA48B62-9C83-4DD9-BCC0-557BD2B4B654}"/>
              </a:ext>
            </a:extLst>
          </p:cNvPr>
          <p:cNvSpPr>
            <a:spLocks noGrp="1"/>
          </p:cNvSpPr>
          <p:nvPr>
            <p:ph type="body" sz="quarter" idx="11"/>
          </p:nvPr>
        </p:nvSpPr>
        <p:spPr>
          <a:xfrm>
            <a:off x="3177030" y="72410"/>
            <a:ext cx="1822935" cy="369332"/>
          </a:xfrm>
          <a:noFill/>
        </p:spPr>
        <p:txBody>
          <a:bodyPr wrap="none" rtlCol="0">
            <a:spAutoFit/>
          </a:bodyPr>
          <a:lstStyle/>
          <a:p>
            <a:r>
              <a:rPr lang="en-US" altLang="zh-CN" dirty="0"/>
              <a:t>02 </a:t>
            </a:r>
            <a:r>
              <a:rPr lang="zh-CN" altLang="en-US" dirty="0"/>
              <a:t>共享与保护</a:t>
            </a:r>
          </a:p>
        </p:txBody>
      </p:sp>
      <p:sp>
        <p:nvSpPr>
          <p:cNvPr id="21" name="文本占位符 3">
            <a:extLst>
              <a:ext uri="{FF2B5EF4-FFF2-40B4-BE49-F238E27FC236}">
                <a16:creationId xmlns:a16="http://schemas.microsoft.com/office/drawing/2014/main" id="{19627B8E-2D22-4596-A637-0FD956DDAEA9}"/>
              </a:ext>
            </a:extLst>
          </p:cNvPr>
          <p:cNvSpPr>
            <a:spLocks noGrp="1"/>
          </p:cNvSpPr>
          <p:nvPr>
            <p:ph type="body" sz="quarter" idx="12"/>
          </p:nvPr>
        </p:nvSpPr>
        <p:spPr>
          <a:xfrm>
            <a:off x="5312773" y="72410"/>
            <a:ext cx="1566454" cy="369332"/>
          </a:xfrm>
          <a:noFill/>
        </p:spPr>
        <p:txBody>
          <a:bodyPr wrap="square" rtlCol="0">
            <a:spAutoFit/>
          </a:bodyPr>
          <a:lstStyle/>
          <a:p>
            <a:r>
              <a:rPr lang="en-US" altLang="zh-CN" dirty="0">
                <a:solidFill>
                  <a:schemeClr val="bg1"/>
                </a:solidFill>
              </a:rPr>
              <a:t>03 </a:t>
            </a:r>
            <a:r>
              <a:rPr lang="zh-CN" altLang="en-US" dirty="0">
                <a:solidFill>
                  <a:schemeClr val="bg1"/>
                </a:solidFill>
              </a:rPr>
              <a:t>系统实现</a:t>
            </a:r>
          </a:p>
        </p:txBody>
      </p:sp>
      <p:sp>
        <p:nvSpPr>
          <p:cNvPr id="22" name="文本占位符 4">
            <a:extLst>
              <a:ext uri="{FF2B5EF4-FFF2-40B4-BE49-F238E27FC236}">
                <a16:creationId xmlns:a16="http://schemas.microsoft.com/office/drawing/2014/main" id="{A0692676-AD66-4C0C-9ADE-4C3C14A8526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磁盘结构</a:t>
            </a:r>
          </a:p>
        </p:txBody>
      </p:sp>
      <p:sp>
        <p:nvSpPr>
          <p:cNvPr id="23" name="文本占位符 5">
            <a:extLst>
              <a:ext uri="{FF2B5EF4-FFF2-40B4-BE49-F238E27FC236}">
                <a16:creationId xmlns:a16="http://schemas.microsoft.com/office/drawing/2014/main" id="{C709A905-AB48-41EF-BDBD-8D0716A77982}"/>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磁盘调度算法</a:t>
            </a:r>
          </a:p>
        </p:txBody>
      </p:sp>
      <p:sp>
        <p:nvSpPr>
          <p:cNvPr id="24" name="文本框 23">
            <a:extLst>
              <a:ext uri="{FF2B5EF4-FFF2-40B4-BE49-F238E27FC236}">
                <a16:creationId xmlns:a16="http://schemas.microsoft.com/office/drawing/2014/main" id="{E33A5085-0EDA-46FA-BDA2-65D6994B2F15}"/>
              </a:ext>
            </a:extLst>
          </p:cNvPr>
          <p:cNvSpPr txBox="1"/>
          <p:nvPr/>
        </p:nvSpPr>
        <p:spPr>
          <a:xfrm>
            <a:off x="358304" y="1652624"/>
            <a:ext cx="4991255" cy="4457823"/>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b="1" dirty="0"/>
              <a:t>一个文件存储在一个文件卷中</a:t>
            </a:r>
            <a:endParaRPr lang="en-US" altLang="zh-CN" sz="2400" b="1" dirty="0"/>
          </a:p>
          <a:p>
            <a:pPr marL="342900" indent="-342900">
              <a:lnSpc>
                <a:spcPct val="150000"/>
              </a:lnSpc>
              <a:buFont typeface="Wingdings" panose="05000000000000000000" pitchFamily="2" charset="2"/>
              <a:buChar char="Ø"/>
            </a:pPr>
            <a:r>
              <a:rPr lang="zh-CN" altLang="en-US" sz="2400" b="1" dirty="0"/>
              <a:t>在一个文件卷中，文件的数据信息的空间（文件区）和存放文件控制信息的</a:t>
            </a:r>
            <a:r>
              <a:rPr lang="en-US" altLang="zh-CN" sz="2400" b="1" dirty="0"/>
              <a:t>FCB</a:t>
            </a:r>
            <a:r>
              <a:rPr lang="zh-CN" altLang="en-US" sz="2400" b="1" dirty="0"/>
              <a:t>的空间（目录区）是分离的</a:t>
            </a:r>
          </a:p>
          <a:p>
            <a:pPr marL="342900" indent="-342900">
              <a:lnSpc>
                <a:spcPct val="150000"/>
              </a:lnSpc>
              <a:buFont typeface="Wingdings" panose="05000000000000000000" pitchFamily="2" charset="2"/>
              <a:buChar char="Ø"/>
            </a:pPr>
            <a:r>
              <a:rPr lang="zh-CN" altLang="en-US" sz="2400" b="1" dirty="0"/>
              <a:t>文件卷可以是物理磁盘的一部分，也可是整个物理磁盘，甚至是由多个物理磁盘组成</a:t>
            </a:r>
            <a:endParaRPr lang="en-US" altLang="zh-CN" sz="2400" b="1" dirty="0"/>
          </a:p>
        </p:txBody>
      </p:sp>
      <p:sp>
        <p:nvSpPr>
          <p:cNvPr id="25" name="矩形 24">
            <a:extLst>
              <a:ext uri="{FF2B5EF4-FFF2-40B4-BE49-F238E27FC236}">
                <a16:creationId xmlns:a16="http://schemas.microsoft.com/office/drawing/2014/main" id="{98F2FCA4-8870-4FF4-9F37-C125EB0E1DE8}"/>
              </a:ext>
            </a:extLst>
          </p:cNvPr>
          <p:cNvSpPr/>
          <p:nvPr/>
        </p:nvSpPr>
        <p:spPr>
          <a:xfrm>
            <a:off x="6461270" y="1936702"/>
            <a:ext cx="1566454" cy="53553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目录区</a:t>
            </a:r>
          </a:p>
        </p:txBody>
      </p:sp>
      <p:sp>
        <p:nvSpPr>
          <p:cNvPr id="26" name="矩形 25">
            <a:extLst>
              <a:ext uri="{FF2B5EF4-FFF2-40B4-BE49-F238E27FC236}">
                <a16:creationId xmlns:a16="http://schemas.microsoft.com/office/drawing/2014/main" id="{BEAB9F32-E83A-4788-BE64-C673A70008CB}"/>
              </a:ext>
            </a:extLst>
          </p:cNvPr>
          <p:cNvSpPr/>
          <p:nvPr/>
        </p:nvSpPr>
        <p:spPr>
          <a:xfrm>
            <a:off x="6461270" y="2461256"/>
            <a:ext cx="1566454" cy="110430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文件区</a:t>
            </a:r>
          </a:p>
        </p:txBody>
      </p:sp>
      <p:sp>
        <p:nvSpPr>
          <p:cNvPr id="27" name="矩形 26">
            <a:extLst>
              <a:ext uri="{FF2B5EF4-FFF2-40B4-BE49-F238E27FC236}">
                <a16:creationId xmlns:a16="http://schemas.microsoft.com/office/drawing/2014/main" id="{610F8824-CFD6-4AA1-B874-2BE51D74E786}"/>
              </a:ext>
            </a:extLst>
          </p:cNvPr>
          <p:cNvSpPr/>
          <p:nvPr/>
        </p:nvSpPr>
        <p:spPr>
          <a:xfrm>
            <a:off x="6461270" y="3565561"/>
            <a:ext cx="1566454" cy="53553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目录区</a:t>
            </a:r>
          </a:p>
        </p:txBody>
      </p:sp>
      <p:sp>
        <p:nvSpPr>
          <p:cNvPr id="28" name="矩形 27">
            <a:extLst>
              <a:ext uri="{FF2B5EF4-FFF2-40B4-BE49-F238E27FC236}">
                <a16:creationId xmlns:a16="http://schemas.microsoft.com/office/drawing/2014/main" id="{2D7F0DF9-2E38-4C8A-8B83-ADC52A8597DB}"/>
              </a:ext>
            </a:extLst>
          </p:cNvPr>
          <p:cNvSpPr/>
          <p:nvPr/>
        </p:nvSpPr>
        <p:spPr>
          <a:xfrm>
            <a:off x="6461270" y="4090115"/>
            <a:ext cx="1566454" cy="110430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文件区</a:t>
            </a:r>
          </a:p>
        </p:txBody>
      </p:sp>
      <p:sp>
        <p:nvSpPr>
          <p:cNvPr id="29" name="矩形 28">
            <a:extLst>
              <a:ext uri="{FF2B5EF4-FFF2-40B4-BE49-F238E27FC236}">
                <a16:creationId xmlns:a16="http://schemas.microsoft.com/office/drawing/2014/main" id="{7E89EE50-18DD-41CD-94BA-F9848F96CEED}"/>
              </a:ext>
            </a:extLst>
          </p:cNvPr>
          <p:cNvSpPr/>
          <p:nvPr/>
        </p:nvSpPr>
        <p:spPr>
          <a:xfrm>
            <a:off x="9711175" y="1377245"/>
            <a:ext cx="1566454" cy="53553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目录区</a:t>
            </a:r>
          </a:p>
        </p:txBody>
      </p:sp>
      <p:sp>
        <p:nvSpPr>
          <p:cNvPr id="30" name="矩形 29">
            <a:extLst>
              <a:ext uri="{FF2B5EF4-FFF2-40B4-BE49-F238E27FC236}">
                <a16:creationId xmlns:a16="http://schemas.microsoft.com/office/drawing/2014/main" id="{0A3814D0-921C-4586-BE22-BA5192EF0E40}"/>
              </a:ext>
            </a:extLst>
          </p:cNvPr>
          <p:cNvSpPr/>
          <p:nvPr/>
        </p:nvSpPr>
        <p:spPr>
          <a:xfrm>
            <a:off x="9709183" y="1912776"/>
            <a:ext cx="1568446" cy="3937518"/>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文件区</a:t>
            </a: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cxnSp>
        <p:nvCxnSpPr>
          <p:cNvPr id="34" name="直接连接符 33">
            <a:extLst>
              <a:ext uri="{FF2B5EF4-FFF2-40B4-BE49-F238E27FC236}">
                <a16:creationId xmlns:a16="http://schemas.microsoft.com/office/drawing/2014/main" id="{A654A4F3-1910-47D3-BDF5-3EEE8F4F655C}"/>
              </a:ext>
            </a:extLst>
          </p:cNvPr>
          <p:cNvCxnSpPr>
            <a:cxnSpLocks/>
            <a:stCxn id="30" idx="1"/>
            <a:endCxn id="30" idx="3"/>
          </p:cNvCxnSpPr>
          <p:nvPr/>
        </p:nvCxnSpPr>
        <p:spPr>
          <a:xfrm>
            <a:off x="9709183" y="3881535"/>
            <a:ext cx="156844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6" name="左大括号 35">
            <a:extLst>
              <a:ext uri="{FF2B5EF4-FFF2-40B4-BE49-F238E27FC236}">
                <a16:creationId xmlns:a16="http://schemas.microsoft.com/office/drawing/2014/main" id="{D8B80E34-7375-473C-B4F1-B1E9FCE27015}"/>
              </a:ext>
            </a:extLst>
          </p:cNvPr>
          <p:cNvSpPr/>
          <p:nvPr/>
        </p:nvSpPr>
        <p:spPr>
          <a:xfrm>
            <a:off x="6153359" y="1936702"/>
            <a:ext cx="307911" cy="1628859"/>
          </a:xfrm>
          <a:prstGeom prst="leftBrace">
            <a:avLst/>
          </a:prstGeom>
          <a:ln>
            <a:headEnd type="none"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37" name="左大括号 36">
            <a:extLst>
              <a:ext uri="{FF2B5EF4-FFF2-40B4-BE49-F238E27FC236}">
                <a16:creationId xmlns:a16="http://schemas.microsoft.com/office/drawing/2014/main" id="{D26547AB-129F-47B2-9A0F-5EE36B4DE7B7}"/>
              </a:ext>
            </a:extLst>
          </p:cNvPr>
          <p:cNvSpPr/>
          <p:nvPr/>
        </p:nvSpPr>
        <p:spPr>
          <a:xfrm>
            <a:off x="6153358" y="3565561"/>
            <a:ext cx="307911" cy="1628859"/>
          </a:xfrm>
          <a:prstGeom prst="leftBrace">
            <a:avLst/>
          </a:prstGeom>
          <a:ln>
            <a:headEnd type="none"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38" name="左大括号 37">
            <a:extLst>
              <a:ext uri="{FF2B5EF4-FFF2-40B4-BE49-F238E27FC236}">
                <a16:creationId xmlns:a16="http://schemas.microsoft.com/office/drawing/2014/main" id="{9D2F212F-7C15-4D21-92EE-2DB44D18E766}"/>
              </a:ext>
            </a:extLst>
          </p:cNvPr>
          <p:cNvSpPr/>
          <p:nvPr/>
        </p:nvSpPr>
        <p:spPr>
          <a:xfrm flipH="1">
            <a:off x="8027722" y="1936702"/>
            <a:ext cx="197257" cy="3257717"/>
          </a:xfrm>
          <a:prstGeom prst="leftBrace">
            <a:avLst>
              <a:gd name="adj1" fmla="val 98139"/>
              <a:gd name="adj2" fmla="val 50571"/>
            </a:avLst>
          </a:prstGeom>
          <a:ln>
            <a:headEnd type="none" w="med" len="med"/>
            <a:tailEnd type="none" w="med" len="med"/>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zh-CN" altLang="en-US"/>
          </a:p>
        </p:txBody>
      </p:sp>
      <p:sp>
        <p:nvSpPr>
          <p:cNvPr id="39" name="左大括号 38">
            <a:extLst>
              <a:ext uri="{FF2B5EF4-FFF2-40B4-BE49-F238E27FC236}">
                <a16:creationId xmlns:a16="http://schemas.microsoft.com/office/drawing/2014/main" id="{01F125A0-5076-4283-9BC1-7882FC32AD7B}"/>
              </a:ext>
            </a:extLst>
          </p:cNvPr>
          <p:cNvSpPr/>
          <p:nvPr/>
        </p:nvSpPr>
        <p:spPr>
          <a:xfrm flipH="1">
            <a:off x="11277628" y="1377246"/>
            <a:ext cx="199918" cy="2504290"/>
          </a:xfrm>
          <a:prstGeom prst="leftBrace">
            <a:avLst>
              <a:gd name="adj1" fmla="val 98139"/>
              <a:gd name="adj2" fmla="val 49996"/>
            </a:avLst>
          </a:prstGeom>
          <a:ln>
            <a:headEnd type="none" w="med" len="med"/>
            <a:tailEnd type="none" w="med" len="med"/>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zh-CN" altLang="en-US"/>
          </a:p>
        </p:txBody>
      </p:sp>
      <p:sp>
        <p:nvSpPr>
          <p:cNvPr id="40" name="左大括号 39">
            <a:extLst>
              <a:ext uri="{FF2B5EF4-FFF2-40B4-BE49-F238E27FC236}">
                <a16:creationId xmlns:a16="http://schemas.microsoft.com/office/drawing/2014/main" id="{56D33B1E-491C-4017-BAE7-B82FCF2E182D}"/>
              </a:ext>
            </a:extLst>
          </p:cNvPr>
          <p:cNvSpPr/>
          <p:nvPr/>
        </p:nvSpPr>
        <p:spPr>
          <a:xfrm flipH="1">
            <a:off x="11304315" y="3881536"/>
            <a:ext cx="199918" cy="1968755"/>
          </a:xfrm>
          <a:prstGeom prst="leftBrace">
            <a:avLst>
              <a:gd name="adj1" fmla="val 98139"/>
              <a:gd name="adj2" fmla="val 49996"/>
            </a:avLst>
          </a:prstGeom>
          <a:ln>
            <a:headEnd type="none" w="med" len="med"/>
            <a:tailEnd type="none" w="med" len="med"/>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zh-CN" altLang="en-US"/>
          </a:p>
        </p:txBody>
      </p:sp>
      <p:sp>
        <p:nvSpPr>
          <p:cNvPr id="41" name="左大括号 40">
            <a:extLst>
              <a:ext uri="{FF2B5EF4-FFF2-40B4-BE49-F238E27FC236}">
                <a16:creationId xmlns:a16="http://schemas.microsoft.com/office/drawing/2014/main" id="{0B487C28-707E-4A95-BFD7-1ED324DF2C26}"/>
              </a:ext>
            </a:extLst>
          </p:cNvPr>
          <p:cNvSpPr/>
          <p:nvPr/>
        </p:nvSpPr>
        <p:spPr>
          <a:xfrm>
            <a:off x="9396604" y="1377246"/>
            <a:ext cx="307911" cy="4473048"/>
          </a:xfrm>
          <a:prstGeom prst="leftBrace">
            <a:avLst/>
          </a:prstGeom>
          <a:ln>
            <a:headEnd type="none"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id="{5209C4C1-06ED-45F7-8092-A90AAABDAD05}"/>
              </a:ext>
            </a:extLst>
          </p:cNvPr>
          <p:cNvSpPr txBox="1"/>
          <p:nvPr/>
        </p:nvSpPr>
        <p:spPr>
          <a:xfrm>
            <a:off x="5554227" y="2539128"/>
            <a:ext cx="529312" cy="417550"/>
          </a:xfrm>
          <a:prstGeom prst="rect">
            <a:avLst/>
          </a:prstGeom>
          <a:noFill/>
        </p:spPr>
        <p:txBody>
          <a:bodyPr wrap="none" rtlCol="0">
            <a:spAutoFit/>
          </a:bodyPr>
          <a:lstStyle/>
          <a:p>
            <a:pPr algn="l">
              <a:lnSpc>
                <a:spcPct val="150000"/>
              </a:lnSpc>
            </a:pPr>
            <a:r>
              <a:rPr lang="zh-CN" altLang="en-US" sz="1600" dirty="0"/>
              <a:t>卷</a:t>
            </a:r>
            <a:r>
              <a:rPr lang="en-US" altLang="zh-CN" sz="1600" dirty="0"/>
              <a:t>a</a:t>
            </a:r>
            <a:endParaRPr lang="zh-CN" altLang="en-US" sz="1600" dirty="0"/>
          </a:p>
        </p:txBody>
      </p:sp>
      <p:sp>
        <p:nvSpPr>
          <p:cNvPr id="44" name="文本框 43">
            <a:extLst>
              <a:ext uri="{FF2B5EF4-FFF2-40B4-BE49-F238E27FC236}">
                <a16:creationId xmlns:a16="http://schemas.microsoft.com/office/drawing/2014/main" id="{FFFCE9E0-0F29-43F8-807C-E5D7BBDF52CF}"/>
              </a:ext>
            </a:extLst>
          </p:cNvPr>
          <p:cNvSpPr txBox="1"/>
          <p:nvPr/>
        </p:nvSpPr>
        <p:spPr>
          <a:xfrm>
            <a:off x="5554227" y="4170847"/>
            <a:ext cx="529312" cy="417550"/>
          </a:xfrm>
          <a:prstGeom prst="rect">
            <a:avLst/>
          </a:prstGeom>
          <a:noFill/>
        </p:spPr>
        <p:txBody>
          <a:bodyPr wrap="none" rtlCol="0">
            <a:spAutoFit/>
          </a:bodyPr>
          <a:lstStyle/>
          <a:p>
            <a:pPr algn="l">
              <a:lnSpc>
                <a:spcPct val="150000"/>
              </a:lnSpc>
            </a:pPr>
            <a:r>
              <a:rPr lang="zh-CN" altLang="en-US" sz="1600" dirty="0"/>
              <a:t>卷</a:t>
            </a:r>
            <a:r>
              <a:rPr lang="en-US" altLang="zh-CN" sz="1600" dirty="0"/>
              <a:t>b</a:t>
            </a:r>
            <a:endParaRPr lang="zh-CN" altLang="en-US" sz="1600" dirty="0"/>
          </a:p>
        </p:txBody>
      </p:sp>
      <p:sp>
        <p:nvSpPr>
          <p:cNvPr id="45" name="文本框 44">
            <a:extLst>
              <a:ext uri="{FF2B5EF4-FFF2-40B4-BE49-F238E27FC236}">
                <a16:creationId xmlns:a16="http://schemas.microsoft.com/office/drawing/2014/main" id="{543D460D-4F69-419C-AB30-0FFE022B1CD7}"/>
              </a:ext>
            </a:extLst>
          </p:cNvPr>
          <p:cNvSpPr txBox="1"/>
          <p:nvPr/>
        </p:nvSpPr>
        <p:spPr>
          <a:xfrm>
            <a:off x="8841667" y="3404995"/>
            <a:ext cx="522900" cy="417550"/>
          </a:xfrm>
          <a:prstGeom prst="rect">
            <a:avLst/>
          </a:prstGeom>
          <a:noFill/>
        </p:spPr>
        <p:txBody>
          <a:bodyPr wrap="none" rtlCol="0">
            <a:spAutoFit/>
          </a:bodyPr>
          <a:lstStyle/>
          <a:p>
            <a:pPr algn="l">
              <a:lnSpc>
                <a:spcPct val="150000"/>
              </a:lnSpc>
            </a:pPr>
            <a:r>
              <a:rPr lang="zh-CN" altLang="en-US" sz="1600" dirty="0"/>
              <a:t>卷</a:t>
            </a:r>
            <a:r>
              <a:rPr lang="en-US" altLang="zh-CN" sz="1600" dirty="0"/>
              <a:t>c</a:t>
            </a:r>
            <a:endParaRPr lang="zh-CN" altLang="en-US" sz="1600" dirty="0"/>
          </a:p>
        </p:txBody>
      </p:sp>
      <p:sp>
        <p:nvSpPr>
          <p:cNvPr id="46" name="文本框 45">
            <a:extLst>
              <a:ext uri="{FF2B5EF4-FFF2-40B4-BE49-F238E27FC236}">
                <a16:creationId xmlns:a16="http://schemas.microsoft.com/office/drawing/2014/main" id="{127AA4F1-8B2B-497D-989F-66F6F0886B03}"/>
              </a:ext>
            </a:extLst>
          </p:cNvPr>
          <p:cNvSpPr txBox="1"/>
          <p:nvPr/>
        </p:nvSpPr>
        <p:spPr>
          <a:xfrm>
            <a:off x="8251900" y="3168000"/>
            <a:ext cx="389850" cy="1077218"/>
          </a:xfrm>
          <a:prstGeom prst="rect">
            <a:avLst/>
          </a:prstGeom>
          <a:noFill/>
        </p:spPr>
        <p:txBody>
          <a:bodyPr wrap="none" rtlCol="0">
            <a:spAutoFit/>
          </a:bodyPr>
          <a:lstStyle/>
          <a:p>
            <a:pPr algn="l"/>
            <a:r>
              <a:rPr lang="zh-CN" altLang="en-US" sz="1600" dirty="0"/>
              <a:t>物</a:t>
            </a:r>
            <a:endParaRPr lang="en-US" altLang="zh-CN" sz="1600" dirty="0"/>
          </a:p>
          <a:p>
            <a:pPr algn="l"/>
            <a:r>
              <a:rPr lang="zh-CN" altLang="en-US" sz="1600" dirty="0"/>
              <a:t>理</a:t>
            </a:r>
            <a:endParaRPr lang="en-US" altLang="zh-CN" sz="1600" dirty="0"/>
          </a:p>
          <a:p>
            <a:pPr algn="l"/>
            <a:r>
              <a:rPr lang="zh-CN" altLang="en-US" sz="1600" dirty="0"/>
              <a:t>盘</a:t>
            </a:r>
            <a:endParaRPr lang="en-US" altLang="zh-CN" sz="1600" dirty="0"/>
          </a:p>
          <a:p>
            <a:pPr algn="l"/>
            <a:r>
              <a:rPr lang="en-US" altLang="zh-CN" sz="1600" dirty="0"/>
              <a:t>I</a:t>
            </a:r>
            <a:endParaRPr lang="zh-CN" altLang="en-US" sz="1600" dirty="0"/>
          </a:p>
        </p:txBody>
      </p:sp>
      <p:sp>
        <p:nvSpPr>
          <p:cNvPr id="47" name="文本框 46">
            <a:extLst>
              <a:ext uri="{FF2B5EF4-FFF2-40B4-BE49-F238E27FC236}">
                <a16:creationId xmlns:a16="http://schemas.microsoft.com/office/drawing/2014/main" id="{F5A5A26F-2222-4635-8993-D439789F9961}"/>
              </a:ext>
            </a:extLst>
          </p:cNvPr>
          <p:cNvSpPr txBox="1"/>
          <p:nvPr/>
        </p:nvSpPr>
        <p:spPr>
          <a:xfrm>
            <a:off x="11585529" y="2090782"/>
            <a:ext cx="389850" cy="1077218"/>
          </a:xfrm>
          <a:prstGeom prst="rect">
            <a:avLst/>
          </a:prstGeom>
          <a:noFill/>
        </p:spPr>
        <p:txBody>
          <a:bodyPr wrap="none" rtlCol="0">
            <a:spAutoFit/>
          </a:bodyPr>
          <a:lstStyle/>
          <a:p>
            <a:pPr algn="l"/>
            <a:r>
              <a:rPr lang="zh-CN" altLang="en-US" sz="1600" dirty="0"/>
              <a:t>物</a:t>
            </a:r>
            <a:endParaRPr lang="en-US" altLang="zh-CN" sz="1600" dirty="0"/>
          </a:p>
          <a:p>
            <a:pPr algn="l"/>
            <a:r>
              <a:rPr lang="zh-CN" altLang="en-US" sz="1600" dirty="0"/>
              <a:t>理</a:t>
            </a:r>
            <a:endParaRPr lang="en-US" altLang="zh-CN" sz="1600" dirty="0"/>
          </a:p>
          <a:p>
            <a:pPr algn="l"/>
            <a:r>
              <a:rPr lang="zh-CN" altLang="en-US" sz="1600" dirty="0"/>
              <a:t>盘</a:t>
            </a:r>
            <a:endParaRPr lang="en-US" altLang="zh-CN" sz="1600" dirty="0"/>
          </a:p>
          <a:p>
            <a:pPr algn="l"/>
            <a:r>
              <a:rPr lang="en-US" altLang="zh-CN" sz="1600" dirty="0"/>
              <a:t>II</a:t>
            </a:r>
            <a:endParaRPr lang="zh-CN" altLang="en-US" sz="1600" dirty="0"/>
          </a:p>
        </p:txBody>
      </p:sp>
      <p:sp>
        <p:nvSpPr>
          <p:cNvPr id="48" name="文本框 47">
            <a:extLst>
              <a:ext uri="{FF2B5EF4-FFF2-40B4-BE49-F238E27FC236}">
                <a16:creationId xmlns:a16="http://schemas.microsoft.com/office/drawing/2014/main" id="{540CBC73-8657-4C3B-AC64-26282E6047F5}"/>
              </a:ext>
            </a:extLst>
          </p:cNvPr>
          <p:cNvSpPr txBox="1"/>
          <p:nvPr/>
        </p:nvSpPr>
        <p:spPr>
          <a:xfrm>
            <a:off x="11585529" y="4327304"/>
            <a:ext cx="389850" cy="1077218"/>
          </a:xfrm>
          <a:prstGeom prst="rect">
            <a:avLst/>
          </a:prstGeom>
          <a:noFill/>
        </p:spPr>
        <p:txBody>
          <a:bodyPr wrap="none" rtlCol="0">
            <a:spAutoFit/>
          </a:bodyPr>
          <a:lstStyle/>
          <a:p>
            <a:pPr algn="l"/>
            <a:r>
              <a:rPr lang="zh-CN" altLang="en-US" sz="1600" dirty="0"/>
              <a:t>物</a:t>
            </a:r>
            <a:endParaRPr lang="en-US" altLang="zh-CN" sz="1600" dirty="0"/>
          </a:p>
          <a:p>
            <a:pPr algn="l"/>
            <a:r>
              <a:rPr lang="zh-CN" altLang="en-US" sz="1600" dirty="0"/>
              <a:t>理</a:t>
            </a:r>
            <a:endParaRPr lang="en-US" altLang="zh-CN" sz="1600" dirty="0"/>
          </a:p>
          <a:p>
            <a:pPr algn="l"/>
            <a:r>
              <a:rPr lang="zh-CN" altLang="en-US" sz="1600" dirty="0"/>
              <a:t>盘</a:t>
            </a:r>
            <a:endParaRPr lang="en-US" altLang="zh-CN" sz="1600" dirty="0"/>
          </a:p>
          <a:p>
            <a:pPr algn="l"/>
            <a:r>
              <a:rPr lang="en-US" altLang="zh-CN" sz="1600" dirty="0"/>
              <a:t>III</a:t>
            </a:r>
            <a:endParaRPr lang="zh-CN" altLang="en-US" sz="1600" dirty="0"/>
          </a:p>
        </p:txBody>
      </p:sp>
    </p:spTree>
    <p:extLst>
      <p:ext uri="{BB962C8B-B14F-4D97-AF65-F5344CB8AC3E}">
        <p14:creationId xmlns:p14="http://schemas.microsoft.com/office/powerpoint/2010/main" val="2445802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3467616" cy="535531"/>
          </a:xfrm>
        </p:spPr>
        <p:txBody>
          <a:bodyPr/>
          <a:lstStyle/>
          <a:p>
            <a:pPr marL="0" indent="0">
              <a:buNone/>
            </a:pPr>
            <a:r>
              <a:rPr lang="zh-CN" altLang="en-US" dirty="0"/>
              <a:t>文件存储空间管理</a:t>
            </a:r>
          </a:p>
        </p:txBody>
      </p:sp>
      <p:sp>
        <p:nvSpPr>
          <p:cNvPr id="19" name="文本占位符 1">
            <a:extLst>
              <a:ext uri="{FF2B5EF4-FFF2-40B4-BE49-F238E27FC236}">
                <a16:creationId xmlns:a16="http://schemas.microsoft.com/office/drawing/2014/main" id="{6B576661-E9F1-4756-8CA6-59114FE91652}"/>
              </a:ext>
            </a:extLst>
          </p:cNvPr>
          <p:cNvSpPr>
            <a:spLocks noGrp="1"/>
          </p:cNvSpPr>
          <p:nvPr>
            <p:ph type="body" sz="quarter" idx="10"/>
          </p:nvPr>
        </p:nvSpPr>
        <p:spPr>
          <a:xfrm>
            <a:off x="1133856" y="72410"/>
            <a:ext cx="1857283"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基本概念</a:t>
            </a:r>
          </a:p>
        </p:txBody>
      </p:sp>
      <p:sp>
        <p:nvSpPr>
          <p:cNvPr id="20" name="文本占位符 2">
            <a:extLst>
              <a:ext uri="{FF2B5EF4-FFF2-40B4-BE49-F238E27FC236}">
                <a16:creationId xmlns:a16="http://schemas.microsoft.com/office/drawing/2014/main" id="{2BA48B62-9C83-4DD9-BCC0-557BD2B4B654}"/>
              </a:ext>
            </a:extLst>
          </p:cNvPr>
          <p:cNvSpPr>
            <a:spLocks noGrp="1"/>
          </p:cNvSpPr>
          <p:nvPr>
            <p:ph type="body" sz="quarter" idx="11"/>
          </p:nvPr>
        </p:nvSpPr>
        <p:spPr>
          <a:xfrm>
            <a:off x="3177030" y="72410"/>
            <a:ext cx="1822935" cy="369332"/>
          </a:xfrm>
          <a:noFill/>
        </p:spPr>
        <p:txBody>
          <a:bodyPr wrap="none" rtlCol="0">
            <a:spAutoFit/>
          </a:bodyPr>
          <a:lstStyle/>
          <a:p>
            <a:r>
              <a:rPr lang="en-US" altLang="zh-CN" dirty="0"/>
              <a:t>02 </a:t>
            </a:r>
            <a:r>
              <a:rPr lang="zh-CN" altLang="en-US" dirty="0"/>
              <a:t>共享与保护</a:t>
            </a:r>
          </a:p>
        </p:txBody>
      </p:sp>
      <p:sp>
        <p:nvSpPr>
          <p:cNvPr id="21" name="文本占位符 3">
            <a:extLst>
              <a:ext uri="{FF2B5EF4-FFF2-40B4-BE49-F238E27FC236}">
                <a16:creationId xmlns:a16="http://schemas.microsoft.com/office/drawing/2014/main" id="{19627B8E-2D22-4596-A637-0FD956DDAEA9}"/>
              </a:ext>
            </a:extLst>
          </p:cNvPr>
          <p:cNvSpPr>
            <a:spLocks noGrp="1"/>
          </p:cNvSpPr>
          <p:nvPr>
            <p:ph type="body" sz="quarter" idx="12"/>
          </p:nvPr>
        </p:nvSpPr>
        <p:spPr>
          <a:xfrm>
            <a:off x="5312773" y="72410"/>
            <a:ext cx="1566454" cy="369332"/>
          </a:xfrm>
          <a:noFill/>
        </p:spPr>
        <p:txBody>
          <a:bodyPr wrap="square" rtlCol="0">
            <a:spAutoFit/>
          </a:bodyPr>
          <a:lstStyle/>
          <a:p>
            <a:r>
              <a:rPr lang="en-US" altLang="zh-CN" dirty="0">
                <a:solidFill>
                  <a:schemeClr val="bg1"/>
                </a:solidFill>
              </a:rPr>
              <a:t>03 </a:t>
            </a:r>
            <a:r>
              <a:rPr lang="zh-CN" altLang="en-US" dirty="0">
                <a:solidFill>
                  <a:schemeClr val="bg1"/>
                </a:solidFill>
              </a:rPr>
              <a:t>系统实现</a:t>
            </a:r>
          </a:p>
        </p:txBody>
      </p:sp>
      <p:sp>
        <p:nvSpPr>
          <p:cNvPr id="22" name="文本占位符 4">
            <a:extLst>
              <a:ext uri="{FF2B5EF4-FFF2-40B4-BE49-F238E27FC236}">
                <a16:creationId xmlns:a16="http://schemas.microsoft.com/office/drawing/2014/main" id="{A0692676-AD66-4C0C-9ADE-4C3C14A8526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磁盘结构</a:t>
            </a:r>
          </a:p>
        </p:txBody>
      </p:sp>
      <p:sp>
        <p:nvSpPr>
          <p:cNvPr id="23" name="文本占位符 5">
            <a:extLst>
              <a:ext uri="{FF2B5EF4-FFF2-40B4-BE49-F238E27FC236}">
                <a16:creationId xmlns:a16="http://schemas.microsoft.com/office/drawing/2014/main" id="{C709A905-AB48-41EF-BDBD-8D0716A77982}"/>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磁盘调度算法</a:t>
            </a:r>
          </a:p>
        </p:txBody>
      </p:sp>
      <p:sp>
        <p:nvSpPr>
          <p:cNvPr id="24" name="文本框 23">
            <a:extLst>
              <a:ext uri="{FF2B5EF4-FFF2-40B4-BE49-F238E27FC236}">
                <a16:creationId xmlns:a16="http://schemas.microsoft.com/office/drawing/2014/main" id="{E33A5085-0EDA-46FA-BDA2-65D6994B2F15}"/>
              </a:ext>
            </a:extLst>
          </p:cNvPr>
          <p:cNvSpPr txBox="1"/>
          <p:nvPr/>
        </p:nvSpPr>
        <p:spPr>
          <a:xfrm>
            <a:off x="1133856" y="1680002"/>
            <a:ext cx="10579203" cy="5006883"/>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文件存储设备分成许多大小相同的物理块</a:t>
            </a:r>
            <a:endParaRPr lang="en-US" altLang="zh-CN" sz="2400" b="1" dirty="0"/>
          </a:p>
          <a:p>
            <a:pPr marL="342900" indent="-342900" algn="l">
              <a:lnSpc>
                <a:spcPct val="150000"/>
              </a:lnSpc>
              <a:buFont typeface="Wingdings" panose="05000000000000000000" pitchFamily="2" charset="2"/>
              <a:buChar char="Ø"/>
            </a:pPr>
            <a:r>
              <a:rPr lang="zh-CN" altLang="en-US" sz="2400" b="1" dirty="0"/>
              <a:t>以块为单位来交换信息</a:t>
            </a:r>
            <a:endParaRPr lang="en-US" altLang="zh-CN" sz="2400" b="1" dirty="0"/>
          </a:p>
          <a:p>
            <a:pPr marL="342900" indent="-342900" algn="l">
              <a:lnSpc>
                <a:spcPct val="150000"/>
              </a:lnSpc>
              <a:buFont typeface="Wingdings" panose="05000000000000000000" pitchFamily="2" charset="2"/>
              <a:buChar char="Ø"/>
            </a:pPr>
            <a:r>
              <a:rPr lang="zh-CN" altLang="en-US" sz="2400" b="1" dirty="0"/>
              <a:t>文件存储设备的管理</a:t>
            </a:r>
            <a:r>
              <a:rPr lang="zh-CN" altLang="en-US" sz="2400" b="1" dirty="0">
                <a:solidFill>
                  <a:srgbClr val="FF0000"/>
                </a:solidFill>
              </a:rPr>
              <a:t>实质上是对空闲块的组织和管理</a:t>
            </a:r>
            <a:endParaRPr lang="en-US" altLang="zh-CN" sz="2400" b="1" dirty="0">
              <a:solidFill>
                <a:srgbClr val="FF0000"/>
              </a:solidFill>
            </a:endParaRPr>
          </a:p>
          <a:p>
            <a:pPr marL="342900" indent="-342900" algn="l">
              <a:lnSpc>
                <a:spcPct val="150000"/>
              </a:lnSpc>
              <a:buFont typeface="Wingdings" panose="05000000000000000000" pitchFamily="2" charset="2"/>
              <a:buChar char="Ø"/>
            </a:pPr>
            <a:r>
              <a:rPr lang="zh-CN" altLang="en-US" sz="2400" b="1" dirty="0"/>
              <a:t>包括空闲块的组织、分配和回收等问题</a:t>
            </a:r>
            <a:endParaRPr lang="en-US" altLang="zh-CN" sz="2400" b="1" dirty="0"/>
          </a:p>
          <a:p>
            <a:pPr marL="342900" indent="-342900" algn="l">
              <a:lnSpc>
                <a:spcPct val="150000"/>
              </a:lnSpc>
              <a:buFont typeface="Wingdings" panose="05000000000000000000" pitchFamily="2" charset="2"/>
              <a:buChar char="Ø"/>
            </a:pPr>
            <a:r>
              <a:rPr lang="zh-CN" altLang="en-US" sz="2400" b="1" dirty="0"/>
              <a:t>组织形式</a:t>
            </a:r>
            <a:endParaRPr lang="en-US" altLang="zh-CN" sz="2400" b="1" dirty="0"/>
          </a:p>
          <a:p>
            <a:pPr marL="1257277" lvl="2" indent="-342900">
              <a:lnSpc>
                <a:spcPct val="150000"/>
              </a:lnSpc>
              <a:buFont typeface="Wingdings" panose="05000000000000000000" pitchFamily="2" charset="2"/>
              <a:buChar char="Ø"/>
            </a:pPr>
            <a:r>
              <a:rPr lang="zh-CN" altLang="en-US" sz="2400" b="1" dirty="0"/>
              <a:t>空闲表法</a:t>
            </a:r>
            <a:endParaRPr lang="en-US" altLang="zh-CN" sz="2400" b="1" dirty="0"/>
          </a:p>
          <a:p>
            <a:pPr marL="1257277" lvl="2" indent="-342900">
              <a:lnSpc>
                <a:spcPct val="150000"/>
              </a:lnSpc>
              <a:buFont typeface="Wingdings" panose="05000000000000000000" pitchFamily="2" charset="2"/>
              <a:buChar char="Ø"/>
            </a:pPr>
            <a:r>
              <a:rPr lang="zh-CN" altLang="en-US" sz="2400" b="1" dirty="0"/>
              <a:t>空闲链表法</a:t>
            </a:r>
            <a:endParaRPr lang="en-US" altLang="zh-CN" sz="2400" b="1" dirty="0"/>
          </a:p>
          <a:p>
            <a:pPr marL="1257277" lvl="2" indent="-342900">
              <a:lnSpc>
                <a:spcPct val="150000"/>
              </a:lnSpc>
              <a:buFont typeface="Wingdings" panose="05000000000000000000" pitchFamily="2" charset="2"/>
              <a:buChar char="Ø"/>
            </a:pPr>
            <a:r>
              <a:rPr lang="zh-CN" altLang="en-US" sz="2400" b="1" dirty="0"/>
              <a:t>位示图法</a:t>
            </a:r>
            <a:endParaRPr lang="en-US" altLang="zh-CN" sz="2400" b="1" dirty="0"/>
          </a:p>
          <a:p>
            <a:pPr marL="1257277" lvl="2" indent="-342900">
              <a:lnSpc>
                <a:spcPct val="150000"/>
              </a:lnSpc>
              <a:buFont typeface="Wingdings" panose="05000000000000000000" pitchFamily="2" charset="2"/>
              <a:buChar char="Ø"/>
            </a:pPr>
            <a:r>
              <a:rPr lang="zh-CN" altLang="en-US" sz="2400" b="1" dirty="0"/>
              <a:t>组成连接法</a:t>
            </a:r>
            <a:endParaRPr lang="en-US" altLang="zh-CN" sz="2400" b="1" dirty="0"/>
          </a:p>
        </p:txBody>
      </p:sp>
    </p:spTree>
    <p:extLst>
      <p:ext uri="{BB962C8B-B14F-4D97-AF65-F5344CB8AC3E}">
        <p14:creationId xmlns:p14="http://schemas.microsoft.com/office/powerpoint/2010/main" val="178040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p:spPr>
        <p:txBody>
          <a:bodyPr/>
          <a:lstStyle/>
          <a:p>
            <a:r>
              <a:rPr lang="en-US" altLang="zh-CN" dirty="0"/>
              <a:t>01 </a:t>
            </a:r>
            <a:r>
              <a:rPr lang="zh-CN" altLang="en-US" dirty="0"/>
              <a:t>基本概念</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177030" y="72410"/>
            <a:ext cx="1822935" cy="369332"/>
          </a:xfrm>
        </p:spPr>
        <p:txBody>
          <a:bodyPr/>
          <a:lstStyle/>
          <a:p>
            <a:r>
              <a:rPr lang="en-US" altLang="zh-CN" dirty="0"/>
              <a:t>02 </a:t>
            </a:r>
            <a:r>
              <a:rPr lang="zh-CN" altLang="en-US" dirty="0"/>
              <a:t>共享与保护</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312773" y="72410"/>
            <a:ext cx="1566454" cy="369332"/>
          </a:xfrm>
        </p:spPr>
        <p:txBody>
          <a:bodyPr/>
          <a:lstStyle/>
          <a:p>
            <a:r>
              <a:rPr lang="en-US" altLang="zh-CN" dirty="0"/>
              <a:t>03 </a:t>
            </a:r>
            <a:r>
              <a:rPr lang="zh-CN" altLang="en-US" dirty="0"/>
              <a:t>系统实现</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磁盘结构</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磁盘调度算法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2236510" cy="535531"/>
          </a:xfrm>
        </p:spPr>
        <p:txBody>
          <a:bodyPr/>
          <a:lstStyle/>
          <a:p>
            <a:pPr marL="0" indent="0">
              <a:buNone/>
            </a:pPr>
            <a:r>
              <a:rPr lang="zh-CN" altLang="en-US" dirty="0"/>
              <a:t>文件的属性</a:t>
            </a:r>
          </a:p>
        </p:txBody>
      </p:sp>
      <p:sp>
        <p:nvSpPr>
          <p:cNvPr id="52" name="文本框 51">
            <a:extLst>
              <a:ext uri="{FF2B5EF4-FFF2-40B4-BE49-F238E27FC236}">
                <a16:creationId xmlns:a16="http://schemas.microsoft.com/office/drawing/2014/main" id="{1CDA7887-31E4-4A69-93A5-C992AE666D6A}"/>
              </a:ext>
            </a:extLst>
          </p:cNvPr>
          <p:cNvSpPr txBox="1"/>
          <p:nvPr/>
        </p:nvSpPr>
        <p:spPr>
          <a:xfrm>
            <a:off x="868618" y="1596643"/>
            <a:ext cx="10454764" cy="5011821"/>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名称：文件名称</a:t>
            </a:r>
            <a:r>
              <a:rPr lang="zh-CN" altLang="en-US" sz="2400" b="1" dirty="0">
                <a:solidFill>
                  <a:srgbClr val="FF0000"/>
                </a:solidFill>
              </a:rPr>
              <a:t>唯一</a:t>
            </a:r>
            <a:r>
              <a:rPr lang="zh-CN" altLang="en-US" sz="2400" b="1" dirty="0"/>
              <a:t>，以容易读取的形式保存。</a:t>
            </a:r>
            <a:endParaRPr lang="en-US" altLang="zh-CN" sz="2400" b="1" dirty="0"/>
          </a:p>
          <a:p>
            <a:pPr marL="342900" indent="-342900" algn="l">
              <a:lnSpc>
                <a:spcPct val="150000"/>
              </a:lnSpc>
              <a:buFont typeface="Wingdings" panose="05000000000000000000" pitchFamily="2" charset="2"/>
              <a:buChar char="Ø"/>
            </a:pPr>
            <a:r>
              <a:rPr lang="zh-CN" altLang="en-US" sz="2400" b="1" dirty="0"/>
              <a:t>标识符：标识文件系统内文件的唯一标签，通常为数字，是对用户不可读的一种</a:t>
            </a:r>
            <a:r>
              <a:rPr lang="zh-CN" altLang="en-US" sz="2400" b="1" dirty="0">
                <a:solidFill>
                  <a:srgbClr val="FF0000"/>
                </a:solidFill>
              </a:rPr>
              <a:t>内部名称</a:t>
            </a:r>
            <a:endParaRPr lang="en-US" altLang="zh-CN" sz="2400" b="1" dirty="0">
              <a:solidFill>
                <a:srgbClr val="FF0000"/>
              </a:solidFill>
            </a:endParaRPr>
          </a:p>
          <a:p>
            <a:pPr marL="342900" indent="-342900" algn="l">
              <a:lnSpc>
                <a:spcPct val="150000"/>
              </a:lnSpc>
              <a:buFont typeface="Wingdings" panose="05000000000000000000" pitchFamily="2" charset="2"/>
              <a:buChar char="Ø"/>
            </a:pPr>
            <a:r>
              <a:rPr lang="zh-CN" altLang="en-US" sz="2400" b="1" dirty="0"/>
              <a:t>类型：被支持不同类型的文件系统所使用</a:t>
            </a:r>
            <a:endParaRPr lang="en-US" altLang="zh-CN" sz="2400" b="1" dirty="0"/>
          </a:p>
          <a:p>
            <a:pPr marL="342900" indent="-342900" algn="l">
              <a:lnSpc>
                <a:spcPct val="150000"/>
              </a:lnSpc>
              <a:buFont typeface="Wingdings" panose="05000000000000000000" pitchFamily="2" charset="2"/>
              <a:buChar char="Ø"/>
            </a:pPr>
            <a:r>
              <a:rPr lang="zh-CN" altLang="en-US" sz="2400" b="1" dirty="0"/>
              <a:t>位置：指向设备和设备上文件的指针</a:t>
            </a:r>
            <a:endParaRPr lang="en-US" altLang="zh-CN" sz="2400" b="1" dirty="0"/>
          </a:p>
          <a:p>
            <a:pPr marL="342900" indent="-342900" algn="l">
              <a:lnSpc>
                <a:spcPct val="150000"/>
              </a:lnSpc>
              <a:buFont typeface="Wingdings" panose="05000000000000000000" pitchFamily="2" charset="2"/>
              <a:buChar char="Ø"/>
            </a:pPr>
            <a:r>
              <a:rPr lang="zh-CN" altLang="en-US" sz="2400" b="1" dirty="0"/>
              <a:t>大小：文件当前大小（字节、字、块），也可包含文件允许的最大值</a:t>
            </a:r>
            <a:endParaRPr lang="en-US" altLang="zh-CN" sz="2400" b="1" dirty="0"/>
          </a:p>
          <a:p>
            <a:pPr marL="342900" indent="-342900" algn="l">
              <a:lnSpc>
                <a:spcPct val="150000"/>
              </a:lnSpc>
              <a:buFont typeface="Wingdings" panose="05000000000000000000" pitchFamily="2" charset="2"/>
              <a:buChar char="Ø"/>
            </a:pPr>
            <a:r>
              <a:rPr lang="zh-CN" altLang="en-US" sz="2400" b="1" dirty="0"/>
              <a:t>保护：对文件进行保护的访问控制信息（可读、可写、可执行）</a:t>
            </a:r>
            <a:endParaRPr lang="en-US" altLang="zh-CN" sz="2400" b="1" dirty="0"/>
          </a:p>
          <a:p>
            <a:pPr marL="342900" indent="-342900" algn="l">
              <a:lnSpc>
                <a:spcPct val="150000"/>
              </a:lnSpc>
              <a:buFont typeface="Wingdings" panose="05000000000000000000" pitchFamily="2" charset="2"/>
              <a:buChar char="Ø"/>
            </a:pPr>
            <a:r>
              <a:rPr lang="zh-CN" altLang="en-US" sz="2400" b="1" dirty="0"/>
              <a:t>时间、日期和用户标识：文件创建、上次修改和上次访问的相关信息，用于保护、安全和跟踪文件的使用。</a:t>
            </a:r>
          </a:p>
        </p:txBody>
      </p:sp>
    </p:spTree>
    <p:extLst>
      <p:ext uri="{BB962C8B-B14F-4D97-AF65-F5344CB8AC3E}">
        <p14:creationId xmlns:p14="http://schemas.microsoft.com/office/powerpoint/2010/main" val="20623219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1826141" cy="535531"/>
          </a:xfrm>
        </p:spPr>
        <p:txBody>
          <a:bodyPr/>
          <a:lstStyle/>
          <a:p>
            <a:pPr marL="0" indent="0">
              <a:buNone/>
            </a:pPr>
            <a:r>
              <a:rPr lang="zh-CN" altLang="en-US" dirty="0"/>
              <a:t>空闲表法</a:t>
            </a:r>
          </a:p>
        </p:txBody>
      </p:sp>
      <p:sp>
        <p:nvSpPr>
          <p:cNvPr id="19" name="文本占位符 1">
            <a:extLst>
              <a:ext uri="{FF2B5EF4-FFF2-40B4-BE49-F238E27FC236}">
                <a16:creationId xmlns:a16="http://schemas.microsoft.com/office/drawing/2014/main" id="{6B576661-E9F1-4756-8CA6-59114FE91652}"/>
              </a:ext>
            </a:extLst>
          </p:cNvPr>
          <p:cNvSpPr>
            <a:spLocks noGrp="1"/>
          </p:cNvSpPr>
          <p:nvPr>
            <p:ph type="body" sz="quarter" idx="10"/>
          </p:nvPr>
        </p:nvSpPr>
        <p:spPr>
          <a:xfrm>
            <a:off x="1133856" y="72410"/>
            <a:ext cx="1857283"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基本概念</a:t>
            </a:r>
          </a:p>
        </p:txBody>
      </p:sp>
      <p:sp>
        <p:nvSpPr>
          <p:cNvPr id="20" name="文本占位符 2">
            <a:extLst>
              <a:ext uri="{FF2B5EF4-FFF2-40B4-BE49-F238E27FC236}">
                <a16:creationId xmlns:a16="http://schemas.microsoft.com/office/drawing/2014/main" id="{2BA48B62-9C83-4DD9-BCC0-557BD2B4B654}"/>
              </a:ext>
            </a:extLst>
          </p:cNvPr>
          <p:cNvSpPr>
            <a:spLocks noGrp="1"/>
          </p:cNvSpPr>
          <p:nvPr>
            <p:ph type="body" sz="quarter" idx="11"/>
          </p:nvPr>
        </p:nvSpPr>
        <p:spPr>
          <a:xfrm>
            <a:off x="3177030" y="72410"/>
            <a:ext cx="1822935" cy="369332"/>
          </a:xfrm>
          <a:noFill/>
        </p:spPr>
        <p:txBody>
          <a:bodyPr wrap="none" rtlCol="0">
            <a:spAutoFit/>
          </a:bodyPr>
          <a:lstStyle/>
          <a:p>
            <a:r>
              <a:rPr lang="en-US" altLang="zh-CN" dirty="0"/>
              <a:t>02 </a:t>
            </a:r>
            <a:r>
              <a:rPr lang="zh-CN" altLang="en-US" dirty="0"/>
              <a:t>共享与保护</a:t>
            </a:r>
          </a:p>
        </p:txBody>
      </p:sp>
      <p:sp>
        <p:nvSpPr>
          <p:cNvPr id="21" name="文本占位符 3">
            <a:extLst>
              <a:ext uri="{FF2B5EF4-FFF2-40B4-BE49-F238E27FC236}">
                <a16:creationId xmlns:a16="http://schemas.microsoft.com/office/drawing/2014/main" id="{19627B8E-2D22-4596-A637-0FD956DDAEA9}"/>
              </a:ext>
            </a:extLst>
          </p:cNvPr>
          <p:cNvSpPr>
            <a:spLocks noGrp="1"/>
          </p:cNvSpPr>
          <p:nvPr>
            <p:ph type="body" sz="quarter" idx="12"/>
          </p:nvPr>
        </p:nvSpPr>
        <p:spPr>
          <a:xfrm>
            <a:off x="5312773" y="72410"/>
            <a:ext cx="1566454" cy="369332"/>
          </a:xfrm>
          <a:noFill/>
        </p:spPr>
        <p:txBody>
          <a:bodyPr wrap="square" rtlCol="0">
            <a:spAutoFit/>
          </a:bodyPr>
          <a:lstStyle/>
          <a:p>
            <a:r>
              <a:rPr lang="en-US" altLang="zh-CN" dirty="0">
                <a:solidFill>
                  <a:schemeClr val="bg1"/>
                </a:solidFill>
              </a:rPr>
              <a:t>03 </a:t>
            </a:r>
            <a:r>
              <a:rPr lang="zh-CN" altLang="en-US" dirty="0">
                <a:solidFill>
                  <a:schemeClr val="bg1"/>
                </a:solidFill>
              </a:rPr>
              <a:t>系统实现</a:t>
            </a:r>
          </a:p>
        </p:txBody>
      </p:sp>
      <p:sp>
        <p:nvSpPr>
          <p:cNvPr id="22" name="文本占位符 4">
            <a:extLst>
              <a:ext uri="{FF2B5EF4-FFF2-40B4-BE49-F238E27FC236}">
                <a16:creationId xmlns:a16="http://schemas.microsoft.com/office/drawing/2014/main" id="{A0692676-AD66-4C0C-9ADE-4C3C14A8526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磁盘结构</a:t>
            </a:r>
          </a:p>
        </p:txBody>
      </p:sp>
      <p:sp>
        <p:nvSpPr>
          <p:cNvPr id="23" name="文本占位符 5">
            <a:extLst>
              <a:ext uri="{FF2B5EF4-FFF2-40B4-BE49-F238E27FC236}">
                <a16:creationId xmlns:a16="http://schemas.microsoft.com/office/drawing/2014/main" id="{C709A905-AB48-41EF-BDBD-8D0716A77982}"/>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磁盘调度算法</a:t>
            </a:r>
          </a:p>
        </p:txBody>
      </p:sp>
      <p:sp>
        <p:nvSpPr>
          <p:cNvPr id="24" name="文本框 23">
            <a:extLst>
              <a:ext uri="{FF2B5EF4-FFF2-40B4-BE49-F238E27FC236}">
                <a16:creationId xmlns:a16="http://schemas.microsoft.com/office/drawing/2014/main" id="{E33A5085-0EDA-46FA-BDA2-65D6994B2F15}"/>
              </a:ext>
            </a:extLst>
          </p:cNvPr>
          <p:cNvSpPr txBox="1"/>
          <p:nvPr/>
        </p:nvSpPr>
        <p:spPr>
          <a:xfrm>
            <a:off x="1133856" y="1680002"/>
            <a:ext cx="10579203" cy="3898888"/>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属于连续分配方式，与内存的动态分配方式类似</a:t>
            </a:r>
            <a:endParaRPr lang="en-US" altLang="zh-CN" sz="2400" b="1" dirty="0"/>
          </a:p>
          <a:p>
            <a:pPr marL="342900" indent="-342900" algn="l">
              <a:lnSpc>
                <a:spcPct val="150000"/>
              </a:lnSpc>
              <a:buFont typeface="Wingdings" panose="05000000000000000000" pitchFamily="2" charset="2"/>
              <a:buChar char="Ø"/>
            </a:pPr>
            <a:r>
              <a:rPr lang="zh-CN" altLang="en-US" sz="2400" b="1" dirty="0"/>
              <a:t>系统为外存上所有空闲区建立一张</a:t>
            </a:r>
            <a:r>
              <a:rPr lang="zh-CN" altLang="en-US" sz="2400" b="1" dirty="0">
                <a:solidFill>
                  <a:srgbClr val="FF0000"/>
                </a:solidFill>
              </a:rPr>
              <a:t>空闲盘块表</a:t>
            </a:r>
            <a:endParaRPr lang="en-US" altLang="zh-CN" sz="2400" b="1" dirty="0">
              <a:solidFill>
                <a:srgbClr val="FF0000"/>
              </a:solidFill>
            </a:endParaRPr>
          </a:p>
          <a:p>
            <a:pPr marL="342900" indent="-342900" algn="l">
              <a:lnSpc>
                <a:spcPct val="150000"/>
              </a:lnSpc>
              <a:buFont typeface="Wingdings" panose="05000000000000000000" pitchFamily="2" charset="2"/>
              <a:buChar char="Ø"/>
            </a:pPr>
            <a:r>
              <a:rPr lang="zh-CN" altLang="en-US" sz="2400" b="1" dirty="0"/>
              <a:t>每个空闲区对应一个空闲表项，记录第一个空闲块号和空闲盘块数量</a:t>
            </a:r>
            <a:endParaRPr lang="en-US" altLang="zh-CN" sz="2400" b="1" dirty="0"/>
          </a:p>
          <a:p>
            <a:pPr marL="342900" indent="-342900" algn="l">
              <a:lnSpc>
                <a:spcPct val="150000"/>
              </a:lnSpc>
              <a:buFont typeface="Wingdings" panose="05000000000000000000" pitchFamily="2" charset="2"/>
              <a:buChar char="Ø"/>
            </a:pPr>
            <a:r>
              <a:rPr lang="zh-CN" altLang="en-US" sz="2400" b="1" dirty="0"/>
              <a:t>空闲盘区的分配</a:t>
            </a:r>
            <a:endParaRPr lang="en-US" altLang="zh-CN" sz="2400" b="1" dirty="0"/>
          </a:p>
          <a:p>
            <a:pPr marL="800089" lvl="1" indent="-342900">
              <a:lnSpc>
                <a:spcPct val="150000"/>
              </a:lnSpc>
              <a:buFont typeface="Wingdings" panose="05000000000000000000" pitchFamily="2" charset="2"/>
              <a:buChar char="Ø"/>
            </a:pPr>
            <a:r>
              <a:rPr lang="zh-CN" altLang="en-US" sz="2400" b="1" dirty="0"/>
              <a:t>首次适应，最佳匹配，最坏匹配等</a:t>
            </a:r>
            <a:endParaRPr lang="en-US" altLang="zh-CN" sz="2400" b="1" dirty="0"/>
          </a:p>
          <a:p>
            <a:pPr marL="342900" indent="-342900">
              <a:lnSpc>
                <a:spcPct val="150000"/>
              </a:lnSpc>
              <a:buFont typeface="Wingdings" panose="05000000000000000000" pitchFamily="2" charset="2"/>
              <a:buChar char="Ø"/>
            </a:pPr>
            <a:r>
              <a:rPr lang="zh-CN" altLang="en-US" sz="2400" b="1" dirty="0"/>
              <a:t>回收</a:t>
            </a:r>
            <a:endParaRPr lang="en-US" altLang="zh-CN" sz="2400" b="1" dirty="0"/>
          </a:p>
          <a:p>
            <a:pPr marL="800089" lvl="1" indent="-342900">
              <a:lnSpc>
                <a:spcPct val="150000"/>
              </a:lnSpc>
              <a:buFont typeface="Wingdings" panose="05000000000000000000" pitchFamily="2" charset="2"/>
              <a:buChar char="Ø"/>
            </a:pPr>
            <a:r>
              <a:rPr lang="zh-CN" altLang="en-US" sz="2400" b="1" dirty="0"/>
              <a:t>考虑前后相邻的空闲盘块情况，决定是否合并</a:t>
            </a:r>
            <a:endParaRPr lang="en-US" altLang="zh-CN" sz="2400" b="1" dirty="0"/>
          </a:p>
        </p:txBody>
      </p:sp>
    </p:spTree>
    <p:extLst>
      <p:ext uri="{BB962C8B-B14F-4D97-AF65-F5344CB8AC3E}">
        <p14:creationId xmlns:p14="http://schemas.microsoft.com/office/powerpoint/2010/main" val="33341290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2236510" cy="535531"/>
          </a:xfrm>
        </p:spPr>
        <p:txBody>
          <a:bodyPr/>
          <a:lstStyle/>
          <a:p>
            <a:pPr marL="0" indent="0">
              <a:buNone/>
            </a:pPr>
            <a:r>
              <a:rPr lang="zh-CN" altLang="en-US" dirty="0"/>
              <a:t>空闲链表法</a:t>
            </a:r>
          </a:p>
        </p:txBody>
      </p:sp>
      <p:sp>
        <p:nvSpPr>
          <p:cNvPr id="19" name="文本占位符 1">
            <a:extLst>
              <a:ext uri="{FF2B5EF4-FFF2-40B4-BE49-F238E27FC236}">
                <a16:creationId xmlns:a16="http://schemas.microsoft.com/office/drawing/2014/main" id="{6B576661-E9F1-4756-8CA6-59114FE91652}"/>
              </a:ext>
            </a:extLst>
          </p:cNvPr>
          <p:cNvSpPr>
            <a:spLocks noGrp="1"/>
          </p:cNvSpPr>
          <p:nvPr>
            <p:ph type="body" sz="quarter" idx="10"/>
          </p:nvPr>
        </p:nvSpPr>
        <p:spPr>
          <a:xfrm>
            <a:off x="1133856" y="72410"/>
            <a:ext cx="1857283"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基本概念</a:t>
            </a:r>
          </a:p>
        </p:txBody>
      </p:sp>
      <p:sp>
        <p:nvSpPr>
          <p:cNvPr id="20" name="文本占位符 2">
            <a:extLst>
              <a:ext uri="{FF2B5EF4-FFF2-40B4-BE49-F238E27FC236}">
                <a16:creationId xmlns:a16="http://schemas.microsoft.com/office/drawing/2014/main" id="{2BA48B62-9C83-4DD9-BCC0-557BD2B4B654}"/>
              </a:ext>
            </a:extLst>
          </p:cNvPr>
          <p:cNvSpPr>
            <a:spLocks noGrp="1"/>
          </p:cNvSpPr>
          <p:nvPr>
            <p:ph type="body" sz="quarter" idx="11"/>
          </p:nvPr>
        </p:nvSpPr>
        <p:spPr>
          <a:xfrm>
            <a:off x="3177030" y="72410"/>
            <a:ext cx="1822935" cy="369332"/>
          </a:xfrm>
          <a:noFill/>
        </p:spPr>
        <p:txBody>
          <a:bodyPr wrap="none" rtlCol="0">
            <a:spAutoFit/>
          </a:bodyPr>
          <a:lstStyle/>
          <a:p>
            <a:r>
              <a:rPr lang="en-US" altLang="zh-CN" dirty="0"/>
              <a:t>02 </a:t>
            </a:r>
            <a:r>
              <a:rPr lang="zh-CN" altLang="en-US" dirty="0"/>
              <a:t>共享与保护</a:t>
            </a:r>
          </a:p>
        </p:txBody>
      </p:sp>
      <p:sp>
        <p:nvSpPr>
          <p:cNvPr id="21" name="文本占位符 3">
            <a:extLst>
              <a:ext uri="{FF2B5EF4-FFF2-40B4-BE49-F238E27FC236}">
                <a16:creationId xmlns:a16="http://schemas.microsoft.com/office/drawing/2014/main" id="{19627B8E-2D22-4596-A637-0FD956DDAEA9}"/>
              </a:ext>
            </a:extLst>
          </p:cNvPr>
          <p:cNvSpPr>
            <a:spLocks noGrp="1"/>
          </p:cNvSpPr>
          <p:nvPr>
            <p:ph type="body" sz="quarter" idx="12"/>
          </p:nvPr>
        </p:nvSpPr>
        <p:spPr>
          <a:xfrm>
            <a:off x="5312773" y="72410"/>
            <a:ext cx="1566454" cy="369332"/>
          </a:xfrm>
          <a:noFill/>
        </p:spPr>
        <p:txBody>
          <a:bodyPr wrap="square" rtlCol="0">
            <a:spAutoFit/>
          </a:bodyPr>
          <a:lstStyle/>
          <a:p>
            <a:r>
              <a:rPr lang="en-US" altLang="zh-CN" dirty="0">
                <a:solidFill>
                  <a:schemeClr val="bg1"/>
                </a:solidFill>
              </a:rPr>
              <a:t>03 </a:t>
            </a:r>
            <a:r>
              <a:rPr lang="zh-CN" altLang="en-US" dirty="0">
                <a:solidFill>
                  <a:schemeClr val="bg1"/>
                </a:solidFill>
              </a:rPr>
              <a:t>系统实现</a:t>
            </a:r>
          </a:p>
        </p:txBody>
      </p:sp>
      <p:sp>
        <p:nvSpPr>
          <p:cNvPr id="22" name="文本占位符 4">
            <a:extLst>
              <a:ext uri="{FF2B5EF4-FFF2-40B4-BE49-F238E27FC236}">
                <a16:creationId xmlns:a16="http://schemas.microsoft.com/office/drawing/2014/main" id="{A0692676-AD66-4C0C-9ADE-4C3C14A8526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磁盘结构</a:t>
            </a:r>
          </a:p>
        </p:txBody>
      </p:sp>
      <p:sp>
        <p:nvSpPr>
          <p:cNvPr id="23" name="文本占位符 5">
            <a:extLst>
              <a:ext uri="{FF2B5EF4-FFF2-40B4-BE49-F238E27FC236}">
                <a16:creationId xmlns:a16="http://schemas.microsoft.com/office/drawing/2014/main" id="{C709A905-AB48-41EF-BDBD-8D0716A77982}"/>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磁盘调度算法</a:t>
            </a:r>
          </a:p>
        </p:txBody>
      </p:sp>
      <p:sp>
        <p:nvSpPr>
          <p:cNvPr id="24" name="文本框 23">
            <a:extLst>
              <a:ext uri="{FF2B5EF4-FFF2-40B4-BE49-F238E27FC236}">
                <a16:creationId xmlns:a16="http://schemas.microsoft.com/office/drawing/2014/main" id="{E33A5085-0EDA-46FA-BDA2-65D6994B2F15}"/>
              </a:ext>
            </a:extLst>
          </p:cNvPr>
          <p:cNvSpPr txBox="1"/>
          <p:nvPr/>
        </p:nvSpPr>
        <p:spPr>
          <a:xfrm>
            <a:off x="1133856" y="1680002"/>
            <a:ext cx="10579203" cy="5006883"/>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将空闲的盘区穿成一条链</a:t>
            </a:r>
            <a:endParaRPr lang="en-US" altLang="zh-CN" sz="2400" b="1" dirty="0"/>
          </a:p>
          <a:p>
            <a:pPr marL="342900" indent="-342900" algn="l">
              <a:lnSpc>
                <a:spcPct val="150000"/>
              </a:lnSpc>
              <a:buFont typeface="Wingdings" panose="05000000000000000000" pitchFamily="2" charset="2"/>
              <a:buChar char="Ø"/>
            </a:pPr>
            <a:r>
              <a:rPr lang="zh-CN" altLang="en-US" sz="2400" b="1" dirty="0"/>
              <a:t>空闲盘块链</a:t>
            </a:r>
            <a:endParaRPr lang="en-US" altLang="zh-CN" sz="2400" b="1" dirty="0"/>
          </a:p>
          <a:p>
            <a:pPr marL="800089" lvl="1" indent="-342900">
              <a:lnSpc>
                <a:spcPct val="150000"/>
              </a:lnSpc>
              <a:buFont typeface="Wingdings" panose="05000000000000000000" pitchFamily="2" charset="2"/>
              <a:buChar char="Ø"/>
            </a:pPr>
            <a:r>
              <a:rPr lang="zh-CN" altLang="en-US" sz="2400" b="1" dirty="0"/>
              <a:t>以盘块为单位将空闲块链在一起；分配时，根据需求从链首取下若干盘块进行分配；回收时，将回收的盘块依次链到链尾</a:t>
            </a:r>
            <a:endParaRPr lang="en-US" altLang="zh-CN" sz="2400" b="1" dirty="0"/>
          </a:p>
          <a:p>
            <a:pPr marL="800089" lvl="1" indent="-342900">
              <a:lnSpc>
                <a:spcPct val="150000"/>
              </a:lnSpc>
              <a:buFont typeface="Wingdings" panose="05000000000000000000" pitchFamily="2" charset="2"/>
              <a:buChar char="Ø"/>
            </a:pPr>
            <a:r>
              <a:rPr lang="zh-CN" altLang="en-US" sz="2400" b="1" dirty="0"/>
              <a:t>过程简单，但对一个文件需要多次操作</a:t>
            </a:r>
            <a:endParaRPr lang="en-US" altLang="zh-CN" sz="2400" b="1" dirty="0"/>
          </a:p>
          <a:p>
            <a:pPr marL="342900" indent="-342900" algn="l">
              <a:lnSpc>
                <a:spcPct val="150000"/>
              </a:lnSpc>
              <a:buFont typeface="Wingdings" panose="05000000000000000000" pitchFamily="2" charset="2"/>
              <a:buChar char="Ø"/>
            </a:pPr>
            <a:r>
              <a:rPr lang="zh-CN" altLang="en-US" sz="2400" b="1" dirty="0"/>
              <a:t>空闲盘区链</a:t>
            </a:r>
            <a:endParaRPr lang="en-US" altLang="zh-CN" sz="2400" b="1" dirty="0"/>
          </a:p>
          <a:p>
            <a:pPr marL="800089" lvl="1" indent="-342900">
              <a:lnSpc>
                <a:spcPct val="150000"/>
              </a:lnSpc>
              <a:buFont typeface="Wingdings" panose="05000000000000000000" pitchFamily="2" charset="2"/>
              <a:buChar char="Ø"/>
            </a:pPr>
            <a:r>
              <a:rPr lang="zh-CN" altLang="en-US" sz="2400" b="1" dirty="0"/>
              <a:t>以空闲的盘区（多个盘块）为单位将空闲区链在一起，使用最佳或最差匹配等方式对盘区进行分配，回收时需考虑合并的问题。</a:t>
            </a:r>
            <a:endParaRPr lang="en-US" altLang="zh-CN" sz="2400" b="1" dirty="0"/>
          </a:p>
          <a:p>
            <a:pPr marL="800089" lvl="1" indent="-342900">
              <a:lnSpc>
                <a:spcPct val="150000"/>
              </a:lnSpc>
              <a:buFont typeface="Wingdings" panose="05000000000000000000" pitchFamily="2" charset="2"/>
              <a:buChar char="Ø"/>
            </a:pPr>
            <a:r>
              <a:rPr lang="zh-CN" altLang="en-US" sz="2400" b="1" dirty="0"/>
              <a:t>一次分配，但要保存盘区大小等信息</a:t>
            </a:r>
            <a:endParaRPr lang="en-US" altLang="zh-CN" sz="2400" b="1" dirty="0"/>
          </a:p>
        </p:txBody>
      </p:sp>
    </p:spTree>
    <p:extLst>
      <p:ext uri="{BB962C8B-B14F-4D97-AF65-F5344CB8AC3E}">
        <p14:creationId xmlns:p14="http://schemas.microsoft.com/office/powerpoint/2010/main" val="22659082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1826141" cy="535531"/>
          </a:xfrm>
        </p:spPr>
        <p:txBody>
          <a:bodyPr/>
          <a:lstStyle/>
          <a:p>
            <a:pPr marL="0" indent="0">
              <a:buNone/>
            </a:pPr>
            <a:r>
              <a:rPr lang="zh-CN" altLang="en-US" dirty="0"/>
              <a:t>区位图法</a:t>
            </a:r>
          </a:p>
        </p:txBody>
      </p:sp>
      <p:sp>
        <p:nvSpPr>
          <p:cNvPr id="19" name="文本占位符 1">
            <a:extLst>
              <a:ext uri="{FF2B5EF4-FFF2-40B4-BE49-F238E27FC236}">
                <a16:creationId xmlns:a16="http://schemas.microsoft.com/office/drawing/2014/main" id="{6B576661-E9F1-4756-8CA6-59114FE91652}"/>
              </a:ext>
            </a:extLst>
          </p:cNvPr>
          <p:cNvSpPr>
            <a:spLocks noGrp="1"/>
          </p:cNvSpPr>
          <p:nvPr>
            <p:ph type="body" sz="quarter" idx="10"/>
          </p:nvPr>
        </p:nvSpPr>
        <p:spPr>
          <a:xfrm>
            <a:off x="1133856" y="72410"/>
            <a:ext cx="1857283"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基本概念</a:t>
            </a:r>
          </a:p>
        </p:txBody>
      </p:sp>
      <p:sp>
        <p:nvSpPr>
          <p:cNvPr id="20" name="文本占位符 2">
            <a:extLst>
              <a:ext uri="{FF2B5EF4-FFF2-40B4-BE49-F238E27FC236}">
                <a16:creationId xmlns:a16="http://schemas.microsoft.com/office/drawing/2014/main" id="{2BA48B62-9C83-4DD9-BCC0-557BD2B4B654}"/>
              </a:ext>
            </a:extLst>
          </p:cNvPr>
          <p:cNvSpPr>
            <a:spLocks noGrp="1"/>
          </p:cNvSpPr>
          <p:nvPr>
            <p:ph type="body" sz="quarter" idx="11"/>
          </p:nvPr>
        </p:nvSpPr>
        <p:spPr>
          <a:xfrm>
            <a:off x="3177030" y="72410"/>
            <a:ext cx="1822935" cy="369332"/>
          </a:xfrm>
          <a:noFill/>
        </p:spPr>
        <p:txBody>
          <a:bodyPr wrap="none" rtlCol="0">
            <a:spAutoFit/>
          </a:bodyPr>
          <a:lstStyle/>
          <a:p>
            <a:r>
              <a:rPr lang="en-US" altLang="zh-CN" dirty="0"/>
              <a:t>02 </a:t>
            </a:r>
            <a:r>
              <a:rPr lang="zh-CN" altLang="en-US" dirty="0"/>
              <a:t>共享与保护</a:t>
            </a:r>
          </a:p>
        </p:txBody>
      </p:sp>
      <p:sp>
        <p:nvSpPr>
          <p:cNvPr id="21" name="文本占位符 3">
            <a:extLst>
              <a:ext uri="{FF2B5EF4-FFF2-40B4-BE49-F238E27FC236}">
                <a16:creationId xmlns:a16="http://schemas.microsoft.com/office/drawing/2014/main" id="{19627B8E-2D22-4596-A637-0FD956DDAEA9}"/>
              </a:ext>
            </a:extLst>
          </p:cNvPr>
          <p:cNvSpPr>
            <a:spLocks noGrp="1"/>
          </p:cNvSpPr>
          <p:nvPr>
            <p:ph type="body" sz="quarter" idx="12"/>
          </p:nvPr>
        </p:nvSpPr>
        <p:spPr>
          <a:xfrm>
            <a:off x="5312773" y="72410"/>
            <a:ext cx="1566454" cy="369332"/>
          </a:xfrm>
          <a:noFill/>
        </p:spPr>
        <p:txBody>
          <a:bodyPr wrap="square" rtlCol="0">
            <a:spAutoFit/>
          </a:bodyPr>
          <a:lstStyle/>
          <a:p>
            <a:r>
              <a:rPr lang="en-US" altLang="zh-CN" dirty="0">
                <a:solidFill>
                  <a:schemeClr val="bg1"/>
                </a:solidFill>
              </a:rPr>
              <a:t>03 </a:t>
            </a:r>
            <a:r>
              <a:rPr lang="zh-CN" altLang="en-US" dirty="0">
                <a:solidFill>
                  <a:schemeClr val="bg1"/>
                </a:solidFill>
              </a:rPr>
              <a:t>系统实现</a:t>
            </a:r>
          </a:p>
        </p:txBody>
      </p:sp>
      <p:sp>
        <p:nvSpPr>
          <p:cNvPr id="22" name="文本占位符 4">
            <a:extLst>
              <a:ext uri="{FF2B5EF4-FFF2-40B4-BE49-F238E27FC236}">
                <a16:creationId xmlns:a16="http://schemas.microsoft.com/office/drawing/2014/main" id="{A0692676-AD66-4C0C-9ADE-4C3C14A8526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磁盘结构</a:t>
            </a:r>
          </a:p>
        </p:txBody>
      </p:sp>
      <p:sp>
        <p:nvSpPr>
          <p:cNvPr id="23" name="文本占位符 5">
            <a:extLst>
              <a:ext uri="{FF2B5EF4-FFF2-40B4-BE49-F238E27FC236}">
                <a16:creationId xmlns:a16="http://schemas.microsoft.com/office/drawing/2014/main" id="{C709A905-AB48-41EF-BDBD-8D0716A77982}"/>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磁盘调度算法</a:t>
            </a:r>
          </a:p>
        </p:txBody>
      </p:sp>
      <p:sp>
        <p:nvSpPr>
          <p:cNvPr id="24" name="文本框 23">
            <a:extLst>
              <a:ext uri="{FF2B5EF4-FFF2-40B4-BE49-F238E27FC236}">
                <a16:creationId xmlns:a16="http://schemas.microsoft.com/office/drawing/2014/main" id="{E33A5085-0EDA-46FA-BDA2-65D6994B2F15}"/>
              </a:ext>
            </a:extLst>
          </p:cNvPr>
          <p:cNvSpPr txBox="1"/>
          <p:nvPr/>
        </p:nvSpPr>
        <p:spPr>
          <a:xfrm>
            <a:off x="1133856" y="1680002"/>
            <a:ext cx="10579203" cy="1687834"/>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用二进制的一个位来表示磁盘中的一个盘块使用情况</a:t>
            </a:r>
            <a:endParaRPr lang="en-US" altLang="zh-CN" sz="2400" b="1" dirty="0"/>
          </a:p>
          <a:p>
            <a:pPr marL="342900" indent="-342900" algn="l">
              <a:lnSpc>
                <a:spcPct val="150000"/>
              </a:lnSpc>
              <a:buFont typeface="Wingdings" panose="05000000000000000000" pitchFamily="2" charset="2"/>
              <a:buChar char="Ø"/>
            </a:pPr>
            <a:r>
              <a:rPr lang="zh-CN" altLang="en-US" sz="2400" b="1" dirty="0"/>
              <a:t>磁盘上的所有盘块都有一个二进制位与之对应，</a:t>
            </a:r>
            <a:endParaRPr lang="en-US" altLang="zh-CN" sz="2400" b="1" dirty="0"/>
          </a:p>
          <a:p>
            <a:pPr marL="342900" indent="-342900" algn="l">
              <a:lnSpc>
                <a:spcPct val="150000"/>
              </a:lnSpc>
              <a:buFont typeface="Wingdings" panose="05000000000000000000" pitchFamily="2" charset="2"/>
              <a:buChar char="Ø"/>
            </a:pPr>
            <a:r>
              <a:rPr lang="en-US" altLang="zh-CN" sz="2400" b="1" dirty="0">
                <a:solidFill>
                  <a:srgbClr val="FF0000"/>
                </a:solidFill>
              </a:rPr>
              <a:t>0</a:t>
            </a:r>
            <a:r>
              <a:rPr lang="zh-CN" altLang="en-US" sz="2400" b="1" dirty="0">
                <a:solidFill>
                  <a:srgbClr val="FF0000"/>
                </a:solidFill>
              </a:rPr>
              <a:t>为空闲，</a:t>
            </a:r>
            <a:r>
              <a:rPr lang="en-US" altLang="zh-CN" sz="2400" b="1" dirty="0">
                <a:solidFill>
                  <a:srgbClr val="FF0000"/>
                </a:solidFill>
              </a:rPr>
              <a:t>1</a:t>
            </a:r>
            <a:r>
              <a:rPr lang="zh-CN" altLang="en-US" sz="2400" b="1" dirty="0">
                <a:solidFill>
                  <a:srgbClr val="FF0000"/>
                </a:solidFill>
              </a:rPr>
              <a:t>为分配</a:t>
            </a:r>
            <a:endParaRPr lang="en-US" altLang="zh-CN" sz="2400" b="1" dirty="0">
              <a:solidFill>
                <a:srgbClr val="FF0000"/>
              </a:solidFill>
            </a:endParaRPr>
          </a:p>
        </p:txBody>
      </p:sp>
      <p:pic>
        <p:nvPicPr>
          <p:cNvPr id="2" name="图片 1">
            <a:extLst>
              <a:ext uri="{FF2B5EF4-FFF2-40B4-BE49-F238E27FC236}">
                <a16:creationId xmlns:a16="http://schemas.microsoft.com/office/drawing/2014/main" id="{98A23C52-0006-4C62-8AD3-12CAF24D9871}"/>
              </a:ext>
            </a:extLst>
          </p:cNvPr>
          <p:cNvPicPr>
            <a:picLocks noChangeAspect="1"/>
          </p:cNvPicPr>
          <p:nvPr/>
        </p:nvPicPr>
        <p:blipFill>
          <a:blip r:embed="rId2"/>
          <a:stretch>
            <a:fillRect/>
          </a:stretch>
        </p:blipFill>
        <p:spPr>
          <a:xfrm>
            <a:off x="1682029" y="3681570"/>
            <a:ext cx="8827941" cy="2801022"/>
          </a:xfrm>
          <a:prstGeom prst="rect">
            <a:avLst/>
          </a:prstGeom>
        </p:spPr>
      </p:pic>
    </p:spTree>
    <p:extLst>
      <p:ext uri="{BB962C8B-B14F-4D97-AF65-F5344CB8AC3E}">
        <p14:creationId xmlns:p14="http://schemas.microsoft.com/office/powerpoint/2010/main" val="13895142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1826141" cy="535531"/>
          </a:xfrm>
        </p:spPr>
        <p:txBody>
          <a:bodyPr/>
          <a:lstStyle/>
          <a:p>
            <a:pPr marL="0" indent="0">
              <a:buNone/>
            </a:pPr>
            <a:r>
              <a:rPr lang="zh-CN" altLang="en-US" dirty="0"/>
              <a:t>区位图法</a:t>
            </a:r>
          </a:p>
        </p:txBody>
      </p:sp>
      <p:sp>
        <p:nvSpPr>
          <p:cNvPr id="19" name="文本占位符 1">
            <a:extLst>
              <a:ext uri="{FF2B5EF4-FFF2-40B4-BE49-F238E27FC236}">
                <a16:creationId xmlns:a16="http://schemas.microsoft.com/office/drawing/2014/main" id="{6B576661-E9F1-4756-8CA6-59114FE91652}"/>
              </a:ext>
            </a:extLst>
          </p:cNvPr>
          <p:cNvSpPr>
            <a:spLocks noGrp="1"/>
          </p:cNvSpPr>
          <p:nvPr>
            <p:ph type="body" sz="quarter" idx="10"/>
          </p:nvPr>
        </p:nvSpPr>
        <p:spPr>
          <a:xfrm>
            <a:off x="1133856" y="72410"/>
            <a:ext cx="1857283"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基本概念</a:t>
            </a:r>
          </a:p>
        </p:txBody>
      </p:sp>
      <p:sp>
        <p:nvSpPr>
          <p:cNvPr id="20" name="文本占位符 2">
            <a:extLst>
              <a:ext uri="{FF2B5EF4-FFF2-40B4-BE49-F238E27FC236}">
                <a16:creationId xmlns:a16="http://schemas.microsoft.com/office/drawing/2014/main" id="{2BA48B62-9C83-4DD9-BCC0-557BD2B4B654}"/>
              </a:ext>
            </a:extLst>
          </p:cNvPr>
          <p:cNvSpPr>
            <a:spLocks noGrp="1"/>
          </p:cNvSpPr>
          <p:nvPr>
            <p:ph type="body" sz="quarter" idx="11"/>
          </p:nvPr>
        </p:nvSpPr>
        <p:spPr>
          <a:xfrm>
            <a:off x="3177030" y="72410"/>
            <a:ext cx="1822935" cy="369332"/>
          </a:xfrm>
          <a:noFill/>
        </p:spPr>
        <p:txBody>
          <a:bodyPr wrap="none" rtlCol="0">
            <a:spAutoFit/>
          </a:bodyPr>
          <a:lstStyle/>
          <a:p>
            <a:r>
              <a:rPr lang="en-US" altLang="zh-CN" dirty="0"/>
              <a:t>02 </a:t>
            </a:r>
            <a:r>
              <a:rPr lang="zh-CN" altLang="en-US" dirty="0"/>
              <a:t>共享与保护</a:t>
            </a:r>
          </a:p>
        </p:txBody>
      </p:sp>
      <p:sp>
        <p:nvSpPr>
          <p:cNvPr id="21" name="文本占位符 3">
            <a:extLst>
              <a:ext uri="{FF2B5EF4-FFF2-40B4-BE49-F238E27FC236}">
                <a16:creationId xmlns:a16="http://schemas.microsoft.com/office/drawing/2014/main" id="{19627B8E-2D22-4596-A637-0FD956DDAEA9}"/>
              </a:ext>
            </a:extLst>
          </p:cNvPr>
          <p:cNvSpPr>
            <a:spLocks noGrp="1"/>
          </p:cNvSpPr>
          <p:nvPr>
            <p:ph type="body" sz="quarter" idx="12"/>
          </p:nvPr>
        </p:nvSpPr>
        <p:spPr>
          <a:xfrm>
            <a:off x="5312773" y="72410"/>
            <a:ext cx="1566454" cy="369332"/>
          </a:xfrm>
          <a:noFill/>
        </p:spPr>
        <p:txBody>
          <a:bodyPr wrap="square" rtlCol="0">
            <a:spAutoFit/>
          </a:bodyPr>
          <a:lstStyle/>
          <a:p>
            <a:r>
              <a:rPr lang="en-US" altLang="zh-CN" dirty="0">
                <a:solidFill>
                  <a:schemeClr val="bg1"/>
                </a:solidFill>
              </a:rPr>
              <a:t>03 </a:t>
            </a:r>
            <a:r>
              <a:rPr lang="zh-CN" altLang="en-US" dirty="0">
                <a:solidFill>
                  <a:schemeClr val="bg1"/>
                </a:solidFill>
              </a:rPr>
              <a:t>系统实现</a:t>
            </a:r>
          </a:p>
        </p:txBody>
      </p:sp>
      <p:sp>
        <p:nvSpPr>
          <p:cNvPr id="22" name="文本占位符 4">
            <a:extLst>
              <a:ext uri="{FF2B5EF4-FFF2-40B4-BE49-F238E27FC236}">
                <a16:creationId xmlns:a16="http://schemas.microsoft.com/office/drawing/2014/main" id="{A0692676-AD66-4C0C-9ADE-4C3C14A8526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磁盘结构</a:t>
            </a:r>
          </a:p>
        </p:txBody>
      </p:sp>
      <p:sp>
        <p:nvSpPr>
          <p:cNvPr id="23" name="文本占位符 5">
            <a:extLst>
              <a:ext uri="{FF2B5EF4-FFF2-40B4-BE49-F238E27FC236}">
                <a16:creationId xmlns:a16="http://schemas.microsoft.com/office/drawing/2014/main" id="{C709A905-AB48-41EF-BDBD-8D0716A77982}"/>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磁盘调度算法</a:t>
            </a:r>
          </a:p>
        </p:txBody>
      </p:sp>
      <p:sp>
        <p:nvSpPr>
          <p:cNvPr id="24" name="文本框 23">
            <a:extLst>
              <a:ext uri="{FF2B5EF4-FFF2-40B4-BE49-F238E27FC236}">
                <a16:creationId xmlns:a16="http://schemas.microsoft.com/office/drawing/2014/main" id="{E33A5085-0EDA-46FA-BDA2-65D6994B2F15}"/>
              </a:ext>
            </a:extLst>
          </p:cNvPr>
          <p:cNvSpPr txBox="1"/>
          <p:nvPr/>
        </p:nvSpPr>
        <p:spPr>
          <a:xfrm>
            <a:off x="1133856" y="1366268"/>
            <a:ext cx="10579203" cy="5560881"/>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分配</a:t>
            </a:r>
            <a:endParaRPr lang="en-US" altLang="zh-CN" sz="2400" b="1" dirty="0"/>
          </a:p>
          <a:p>
            <a:pPr marL="800089" lvl="1" indent="-342900">
              <a:lnSpc>
                <a:spcPct val="150000"/>
              </a:lnSpc>
              <a:buFont typeface="Wingdings" panose="05000000000000000000" pitchFamily="2" charset="2"/>
              <a:buChar char="Ø"/>
            </a:pPr>
            <a:r>
              <a:rPr lang="zh-CN" altLang="en-US" sz="2400" b="1" dirty="0"/>
              <a:t>顺序扫描位示图，从中找出一个或一组值为“</a:t>
            </a:r>
            <a:r>
              <a:rPr lang="en-US" altLang="zh-CN" sz="2400" b="1" dirty="0"/>
              <a:t>0</a:t>
            </a:r>
            <a:r>
              <a:rPr lang="zh-CN" altLang="en-US" sz="2400" b="1" dirty="0"/>
              <a:t>”的二进制位</a:t>
            </a:r>
            <a:endParaRPr lang="en-US" altLang="zh-CN" sz="2400" b="1" dirty="0"/>
          </a:p>
          <a:p>
            <a:pPr marL="800089" lvl="1" indent="-342900">
              <a:lnSpc>
                <a:spcPct val="150000"/>
              </a:lnSpc>
              <a:buFont typeface="Wingdings" panose="05000000000000000000" pitchFamily="2" charset="2"/>
              <a:buChar char="Ø"/>
            </a:pPr>
            <a:r>
              <a:rPr lang="zh-CN" altLang="en-US" sz="2400" b="1" dirty="0"/>
              <a:t>将找到的二进制位转换成相应的盘块号</a:t>
            </a:r>
            <a:endParaRPr lang="en-US" altLang="zh-CN" sz="2400" b="1" dirty="0"/>
          </a:p>
          <a:p>
            <a:pPr marL="1257277" lvl="2" indent="-342900">
              <a:lnSpc>
                <a:spcPct val="150000"/>
              </a:lnSpc>
              <a:buFont typeface="Wingdings" panose="05000000000000000000" pitchFamily="2" charset="2"/>
              <a:buChar char="Ø"/>
            </a:pPr>
            <a:r>
              <a:rPr lang="zh-CN" altLang="en-US" sz="2400" b="1" dirty="0"/>
              <a:t>第</a:t>
            </a:r>
            <a:r>
              <a:rPr lang="en-US" altLang="zh-CN" sz="2400" b="1" dirty="0" err="1"/>
              <a:t>i</a:t>
            </a:r>
            <a:r>
              <a:rPr lang="zh-CN" altLang="en-US" sz="2400" b="1" dirty="0"/>
              <a:t>行，第</a:t>
            </a:r>
            <a:r>
              <a:rPr lang="en-US" altLang="zh-CN" sz="2400" b="1" dirty="0"/>
              <a:t>j</a:t>
            </a:r>
            <a:r>
              <a:rPr lang="zh-CN" altLang="en-US" sz="2400" b="1" dirty="0"/>
              <a:t>列</a:t>
            </a:r>
            <a:r>
              <a:rPr lang="en-US" altLang="zh-CN" sz="2400" b="1" dirty="0"/>
              <a:t>==&gt; </a:t>
            </a:r>
            <a:r>
              <a:rPr lang="zh-CN" altLang="en-US" sz="2400" b="1" dirty="0"/>
              <a:t>盘块号</a:t>
            </a:r>
            <a:r>
              <a:rPr lang="en-US" altLang="zh-CN" sz="2400" b="1" dirty="0"/>
              <a:t>b = n(i-1)+j</a:t>
            </a:r>
          </a:p>
          <a:p>
            <a:pPr marL="800089" lvl="1" indent="-342900">
              <a:lnSpc>
                <a:spcPct val="150000"/>
              </a:lnSpc>
              <a:buFont typeface="Wingdings" panose="05000000000000000000" pitchFamily="2" charset="2"/>
              <a:buChar char="Ø"/>
            </a:pPr>
            <a:r>
              <a:rPr lang="zh-CN" altLang="en-US" sz="2400" b="1" dirty="0"/>
              <a:t>修改位示图令 </a:t>
            </a:r>
            <a:r>
              <a:rPr lang="en-US" altLang="zh-CN" sz="2400" b="1" dirty="0"/>
              <a:t>map[</a:t>
            </a:r>
            <a:r>
              <a:rPr lang="en-US" altLang="zh-CN" sz="2400" b="1" dirty="0" err="1"/>
              <a:t>i</a:t>
            </a:r>
            <a:r>
              <a:rPr lang="en-US" altLang="zh-CN" sz="2400" b="1" dirty="0"/>
              <a:t>][j] = 1</a:t>
            </a:r>
          </a:p>
          <a:p>
            <a:pPr marL="342900" indent="-342900">
              <a:lnSpc>
                <a:spcPct val="150000"/>
              </a:lnSpc>
              <a:buFont typeface="Wingdings" panose="05000000000000000000" pitchFamily="2" charset="2"/>
              <a:buChar char="Ø"/>
            </a:pPr>
            <a:r>
              <a:rPr lang="zh-CN" altLang="en-US" sz="2400" b="1" dirty="0"/>
              <a:t>回收</a:t>
            </a:r>
            <a:endParaRPr lang="en-US" altLang="zh-CN" sz="2400" b="1" dirty="0"/>
          </a:p>
          <a:p>
            <a:pPr marL="800089" lvl="1" indent="-342900">
              <a:lnSpc>
                <a:spcPct val="150000"/>
              </a:lnSpc>
              <a:buFont typeface="Wingdings" panose="05000000000000000000" pitchFamily="2" charset="2"/>
              <a:buChar char="Ø"/>
            </a:pPr>
            <a:r>
              <a:rPr lang="zh-CN" altLang="en-US" sz="2400" b="1" dirty="0"/>
              <a:t>将盘号</a:t>
            </a:r>
            <a:r>
              <a:rPr lang="en-US" altLang="zh-CN" sz="2400" b="1" dirty="0"/>
              <a:t>b</a:t>
            </a:r>
            <a:r>
              <a:rPr lang="zh-CN" altLang="en-US" sz="2400" b="1" dirty="0"/>
              <a:t>转换为位示图的行号</a:t>
            </a:r>
            <a:r>
              <a:rPr lang="en-US" altLang="zh-CN" sz="2400" b="1" dirty="0" err="1"/>
              <a:t>i</a:t>
            </a:r>
            <a:r>
              <a:rPr lang="zh-CN" altLang="en-US" sz="2400" b="1" dirty="0"/>
              <a:t>和列</a:t>
            </a:r>
            <a:r>
              <a:rPr lang="en-US" altLang="zh-CN" sz="2400" b="1" dirty="0"/>
              <a:t>j</a:t>
            </a:r>
          </a:p>
          <a:p>
            <a:pPr marL="1257277" lvl="2" indent="-342900">
              <a:lnSpc>
                <a:spcPct val="150000"/>
              </a:lnSpc>
              <a:buFont typeface="Wingdings" panose="05000000000000000000" pitchFamily="2" charset="2"/>
              <a:buChar char="Ø"/>
            </a:pPr>
            <a:r>
              <a:rPr lang="en-US" altLang="zh-CN" sz="2400" b="1" dirty="0" err="1"/>
              <a:t>i</a:t>
            </a:r>
            <a:r>
              <a:rPr lang="en-US" altLang="zh-CN" sz="2400" b="1" dirty="0"/>
              <a:t> = </a:t>
            </a:r>
            <a:r>
              <a:rPr lang="zh-CN" altLang="en-US" sz="2400" b="1" dirty="0"/>
              <a:t>（</a:t>
            </a:r>
            <a:r>
              <a:rPr lang="en-US" altLang="zh-CN" sz="2400" b="1" dirty="0"/>
              <a:t>b-1</a:t>
            </a:r>
            <a:r>
              <a:rPr lang="zh-CN" altLang="en-US" sz="2400" b="1" dirty="0"/>
              <a:t>）</a:t>
            </a:r>
            <a:r>
              <a:rPr lang="en-US" altLang="zh-CN" sz="2400" b="1" dirty="0"/>
              <a:t>/ n + 1</a:t>
            </a:r>
          </a:p>
          <a:p>
            <a:pPr marL="1257277" lvl="2" indent="-342900">
              <a:lnSpc>
                <a:spcPct val="150000"/>
              </a:lnSpc>
              <a:buFont typeface="Wingdings" panose="05000000000000000000" pitchFamily="2" charset="2"/>
              <a:buChar char="Ø"/>
            </a:pPr>
            <a:r>
              <a:rPr lang="en-US" altLang="zh-CN" sz="2400" b="1" dirty="0"/>
              <a:t>j = </a:t>
            </a:r>
            <a:r>
              <a:rPr lang="zh-CN" altLang="en-US" sz="2400" b="1" dirty="0"/>
              <a:t>（</a:t>
            </a:r>
            <a:r>
              <a:rPr lang="en-US" altLang="zh-CN" sz="2400" b="1" dirty="0"/>
              <a:t>b-1) % n +1  </a:t>
            </a:r>
          </a:p>
          <a:p>
            <a:pPr marL="800089" lvl="1" indent="-342900">
              <a:lnSpc>
                <a:spcPct val="150000"/>
              </a:lnSpc>
              <a:buFont typeface="Wingdings" panose="05000000000000000000" pitchFamily="2" charset="2"/>
              <a:buChar char="Ø"/>
            </a:pPr>
            <a:r>
              <a:rPr lang="zh-CN" altLang="en-US" sz="2400" b="1" dirty="0"/>
              <a:t>修改位示图令 </a:t>
            </a:r>
            <a:r>
              <a:rPr lang="en-US" altLang="zh-CN" sz="2400" b="1" dirty="0"/>
              <a:t>map[</a:t>
            </a:r>
            <a:r>
              <a:rPr lang="en-US" altLang="zh-CN" sz="2400" b="1" dirty="0" err="1"/>
              <a:t>i</a:t>
            </a:r>
            <a:r>
              <a:rPr lang="en-US" altLang="zh-CN" sz="2400" b="1" dirty="0"/>
              <a:t>][j] = 0</a:t>
            </a:r>
          </a:p>
        </p:txBody>
      </p:sp>
    </p:spTree>
    <p:extLst>
      <p:ext uri="{BB962C8B-B14F-4D97-AF65-F5344CB8AC3E}">
        <p14:creationId xmlns:p14="http://schemas.microsoft.com/office/powerpoint/2010/main" val="11235356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2236510" cy="535531"/>
          </a:xfrm>
        </p:spPr>
        <p:txBody>
          <a:bodyPr/>
          <a:lstStyle/>
          <a:p>
            <a:pPr marL="0" indent="0">
              <a:buNone/>
            </a:pPr>
            <a:r>
              <a:rPr lang="zh-CN" altLang="en-US" dirty="0"/>
              <a:t>组成链接法</a:t>
            </a:r>
          </a:p>
        </p:txBody>
      </p:sp>
      <p:sp>
        <p:nvSpPr>
          <p:cNvPr id="19" name="文本占位符 1">
            <a:extLst>
              <a:ext uri="{FF2B5EF4-FFF2-40B4-BE49-F238E27FC236}">
                <a16:creationId xmlns:a16="http://schemas.microsoft.com/office/drawing/2014/main" id="{6B576661-E9F1-4756-8CA6-59114FE91652}"/>
              </a:ext>
            </a:extLst>
          </p:cNvPr>
          <p:cNvSpPr>
            <a:spLocks noGrp="1"/>
          </p:cNvSpPr>
          <p:nvPr>
            <p:ph type="body" sz="quarter" idx="10"/>
          </p:nvPr>
        </p:nvSpPr>
        <p:spPr>
          <a:xfrm>
            <a:off x="1133856" y="72410"/>
            <a:ext cx="1857283"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基本概念</a:t>
            </a:r>
          </a:p>
        </p:txBody>
      </p:sp>
      <p:sp>
        <p:nvSpPr>
          <p:cNvPr id="20" name="文本占位符 2">
            <a:extLst>
              <a:ext uri="{FF2B5EF4-FFF2-40B4-BE49-F238E27FC236}">
                <a16:creationId xmlns:a16="http://schemas.microsoft.com/office/drawing/2014/main" id="{2BA48B62-9C83-4DD9-BCC0-557BD2B4B654}"/>
              </a:ext>
            </a:extLst>
          </p:cNvPr>
          <p:cNvSpPr>
            <a:spLocks noGrp="1"/>
          </p:cNvSpPr>
          <p:nvPr>
            <p:ph type="body" sz="quarter" idx="11"/>
          </p:nvPr>
        </p:nvSpPr>
        <p:spPr>
          <a:xfrm>
            <a:off x="3177030" y="72410"/>
            <a:ext cx="1822935" cy="369332"/>
          </a:xfrm>
          <a:noFill/>
        </p:spPr>
        <p:txBody>
          <a:bodyPr wrap="none" rtlCol="0">
            <a:spAutoFit/>
          </a:bodyPr>
          <a:lstStyle/>
          <a:p>
            <a:r>
              <a:rPr lang="en-US" altLang="zh-CN" dirty="0"/>
              <a:t>02 </a:t>
            </a:r>
            <a:r>
              <a:rPr lang="zh-CN" altLang="en-US" dirty="0"/>
              <a:t>共享与保护</a:t>
            </a:r>
          </a:p>
        </p:txBody>
      </p:sp>
      <p:sp>
        <p:nvSpPr>
          <p:cNvPr id="21" name="文本占位符 3">
            <a:extLst>
              <a:ext uri="{FF2B5EF4-FFF2-40B4-BE49-F238E27FC236}">
                <a16:creationId xmlns:a16="http://schemas.microsoft.com/office/drawing/2014/main" id="{19627B8E-2D22-4596-A637-0FD956DDAEA9}"/>
              </a:ext>
            </a:extLst>
          </p:cNvPr>
          <p:cNvSpPr>
            <a:spLocks noGrp="1"/>
          </p:cNvSpPr>
          <p:nvPr>
            <p:ph type="body" sz="quarter" idx="12"/>
          </p:nvPr>
        </p:nvSpPr>
        <p:spPr>
          <a:xfrm>
            <a:off x="5312773" y="72410"/>
            <a:ext cx="1566454" cy="369332"/>
          </a:xfrm>
          <a:noFill/>
        </p:spPr>
        <p:txBody>
          <a:bodyPr wrap="square" rtlCol="0">
            <a:spAutoFit/>
          </a:bodyPr>
          <a:lstStyle/>
          <a:p>
            <a:r>
              <a:rPr lang="en-US" altLang="zh-CN" dirty="0">
                <a:solidFill>
                  <a:schemeClr val="bg1"/>
                </a:solidFill>
              </a:rPr>
              <a:t>03 </a:t>
            </a:r>
            <a:r>
              <a:rPr lang="zh-CN" altLang="en-US" dirty="0">
                <a:solidFill>
                  <a:schemeClr val="bg1"/>
                </a:solidFill>
              </a:rPr>
              <a:t>系统实现</a:t>
            </a:r>
          </a:p>
        </p:txBody>
      </p:sp>
      <p:sp>
        <p:nvSpPr>
          <p:cNvPr id="22" name="文本占位符 4">
            <a:extLst>
              <a:ext uri="{FF2B5EF4-FFF2-40B4-BE49-F238E27FC236}">
                <a16:creationId xmlns:a16="http://schemas.microsoft.com/office/drawing/2014/main" id="{A0692676-AD66-4C0C-9ADE-4C3C14A8526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磁盘结构</a:t>
            </a:r>
          </a:p>
        </p:txBody>
      </p:sp>
      <p:sp>
        <p:nvSpPr>
          <p:cNvPr id="23" name="文本占位符 5">
            <a:extLst>
              <a:ext uri="{FF2B5EF4-FFF2-40B4-BE49-F238E27FC236}">
                <a16:creationId xmlns:a16="http://schemas.microsoft.com/office/drawing/2014/main" id="{C709A905-AB48-41EF-BDBD-8D0716A77982}"/>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磁盘调度算法</a:t>
            </a:r>
          </a:p>
        </p:txBody>
      </p:sp>
      <p:sp>
        <p:nvSpPr>
          <p:cNvPr id="24" name="文本框 23">
            <a:extLst>
              <a:ext uri="{FF2B5EF4-FFF2-40B4-BE49-F238E27FC236}">
                <a16:creationId xmlns:a16="http://schemas.microsoft.com/office/drawing/2014/main" id="{E33A5085-0EDA-46FA-BDA2-65D6994B2F15}"/>
              </a:ext>
            </a:extLst>
          </p:cNvPr>
          <p:cNvSpPr txBox="1"/>
          <p:nvPr/>
        </p:nvSpPr>
        <p:spPr>
          <a:xfrm>
            <a:off x="564688" y="1755263"/>
            <a:ext cx="5612177" cy="4457823"/>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结合了空闲表和空闲链表两个方法</a:t>
            </a:r>
            <a:endParaRPr lang="en-US" altLang="zh-CN" sz="2400" b="1" dirty="0"/>
          </a:p>
          <a:p>
            <a:pPr marL="342900" indent="-342900" algn="l">
              <a:lnSpc>
                <a:spcPct val="150000"/>
              </a:lnSpc>
              <a:buFont typeface="Wingdings" panose="05000000000000000000" pitchFamily="2" charset="2"/>
              <a:buChar char="Ø"/>
            </a:pPr>
            <a:r>
              <a:rPr lang="zh-CN" altLang="en-US" sz="2400" b="1" dirty="0"/>
              <a:t>基本思想：</a:t>
            </a:r>
            <a:endParaRPr lang="en-US" altLang="zh-CN" sz="2400" b="1" dirty="0"/>
          </a:p>
          <a:p>
            <a:pPr marL="800089" lvl="1" indent="-342900">
              <a:lnSpc>
                <a:spcPct val="150000"/>
              </a:lnSpc>
              <a:buFont typeface="Wingdings" panose="05000000000000000000" pitchFamily="2" charset="2"/>
              <a:buChar char="Ø"/>
            </a:pPr>
            <a:r>
              <a:rPr lang="zh-CN" altLang="en-US" sz="2400" b="1" dirty="0"/>
              <a:t>把顺序的</a:t>
            </a:r>
            <a:r>
              <a:rPr lang="en-US" altLang="zh-CN" sz="2400" b="1" dirty="0"/>
              <a:t>n</a:t>
            </a:r>
            <a:r>
              <a:rPr lang="zh-CN" altLang="en-US" sz="2400" b="1" dirty="0"/>
              <a:t>个空扇区地址保存在一个空扇区内</a:t>
            </a:r>
            <a:endParaRPr lang="en-US" altLang="zh-CN" sz="2400" b="1" dirty="0"/>
          </a:p>
          <a:p>
            <a:pPr marL="800089" lvl="1" indent="-342900">
              <a:lnSpc>
                <a:spcPct val="150000"/>
              </a:lnSpc>
              <a:buFont typeface="Wingdings" panose="05000000000000000000" pitchFamily="2" charset="2"/>
              <a:buChar char="Ø"/>
            </a:pPr>
            <a:r>
              <a:rPr lang="zh-CN" altLang="en-US" sz="2400" b="1" dirty="0"/>
              <a:t>其后一个空扇区内则保存另一顺序空扇区的地址</a:t>
            </a:r>
            <a:endParaRPr lang="en-US" altLang="zh-CN" sz="2400" b="1" dirty="0"/>
          </a:p>
          <a:p>
            <a:pPr marL="800089" lvl="1" indent="-342900">
              <a:lnSpc>
                <a:spcPct val="150000"/>
              </a:lnSpc>
              <a:buFont typeface="Wingdings" panose="05000000000000000000" pitchFamily="2" charset="2"/>
              <a:buChar char="Ø"/>
            </a:pPr>
            <a:r>
              <a:rPr lang="zh-CN" altLang="en-US" sz="2400" b="1" dirty="0"/>
              <a:t>如此继续，直至所有的空扇区均予以连接</a:t>
            </a:r>
            <a:endParaRPr lang="en-US" altLang="zh-CN" sz="2400" b="1" dirty="0"/>
          </a:p>
        </p:txBody>
      </p:sp>
      <p:pic>
        <p:nvPicPr>
          <p:cNvPr id="2" name="图片 1">
            <a:extLst>
              <a:ext uri="{FF2B5EF4-FFF2-40B4-BE49-F238E27FC236}">
                <a16:creationId xmlns:a16="http://schemas.microsoft.com/office/drawing/2014/main" id="{2D3F1D40-34ED-4768-B18A-031EF6919CAB}"/>
              </a:ext>
            </a:extLst>
          </p:cNvPr>
          <p:cNvPicPr>
            <a:picLocks noChangeAspect="1"/>
          </p:cNvPicPr>
          <p:nvPr/>
        </p:nvPicPr>
        <p:blipFill>
          <a:blip r:embed="rId2"/>
          <a:stretch>
            <a:fillRect/>
          </a:stretch>
        </p:blipFill>
        <p:spPr>
          <a:xfrm>
            <a:off x="6497853" y="1820635"/>
            <a:ext cx="5400721" cy="4113634"/>
          </a:xfrm>
          <a:prstGeom prst="rect">
            <a:avLst/>
          </a:prstGeom>
        </p:spPr>
      </p:pic>
      <p:sp>
        <p:nvSpPr>
          <p:cNvPr id="3" name="文本框 2">
            <a:extLst>
              <a:ext uri="{FF2B5EF4-FFF2-40B4-BE49-F238E27FC236}">
                <a16:creationId xmlns:a16="http://schemas.microsoft.com/office/drawing/2014/main" id="{0A56535A-C70C-4FF0-A187-635786D547B9}"/>
              </a:ext>
            </a:extLst>
          </p:cNvPr>
          <p:cNvSpPr txBox="1"/>
          <p:nvPr/>
        </p:nvSpPr>
        <p:spPr>
          <a:xfrm>
            <a:off x="3481642" y="6140437"/>
            <a:ext cx="6032421" cy="579839"/>
          </a:xfrm>
          <a:prstGeom prst="rect">
            <a:avLst/>
          </a:prstGeom>
          <a:noFill/>
        </p:spPr>
        <p:txBody>
          <a:bodyPr wrap="none" rtlCol="0">
            <a:spAutoFit/>
          </a:bodyPr>
          <a:lstStyle/>
          <a:p>
            <a:pPr algn="l">
              <a:lnSpc>
                <a:spcPct val="150000"/>
              </a:lnSpc>
            </a:pPr>
            <a:r>
              <a:rPr lang="zh-CN" altLang="en-US" sz="2400" b="1" dirty="0">
                <a:solidFill>
                  <a:srgbClr val="E73A1C"/>
                </a:solidFill>
              </a:rPr>
              <a:t>系统只需保存一个指向第一个空扇区的指针</a:t>
            </a:r>
          </a:p>
        </p:txBody>
      </p:sp>
    </p:spTree>
    <p:extLst>
      <p:ext uri="{BB962C8B-B14F-4D97-AF65-F5344CB8AC3E}">
        <p14:creationId xmlns:p14="http://schemas.microsoft.com/office/powerpoint/2010/main" val="23612217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46FC859F-BEE1-49B3-A364-351FD11608A8}"/>
              </a:ext>
            </a:extLst>
          </p:cNvPr>
          <p:cNvSpPr txBox="1"/>
          <p:nvPr>
            <p:custDataLst>
              <p:tags r:id="rId2"/>
            </p:custDataLst>
          </p:nvPr>
        </p:nvSpPr>
        <p:spPr>
          <a:xfrm>
            <a:off x="1219200" y="1590261"/>
            <a:ext cx="9753600" cy="1187864"/>
          </a:xfrm>
          <a:prstGeom prst="rect">
            <a:avLst/>
          </a:prstGeom>
          <a:noFill/>
        </p:spPr>
        <p:txBody>
          <a:bodyPr vert="horz" wrap="square" rtlCol="0" anchor="ctr" anchorCtr="0">
            <a:noAutofit/>
          </a:bodyPr>
          <a:lstStyle/>
          <a:p>
            <a:pPr marL="342900" indent="-342900">
              <a:lnSpc>
                <a:spcPct val="150000"/>
              </a:lnSpc>
            </a:pP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【2009】</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下列文件物理结构中，适合随机访问且易于文件扩展的是（      ）</a:t>
            </a:r>
          </a:p>
        </p:txBody>
      </p:sp>
      <p:sp>
        <p:nvSpPr>
          <p:cNvPr id="11" name="文本框 10">
            <a:extLst>
              <a:ext uri="{FF2B5EF4-FFF2-40B4-BE49-F238E27FC236}">
                <a16:creationId xmlns:a16="http://schemas.microsoft.com/office/drawing/2014/main" id="{B40AF2FB-37D1-4FBE-ABB1-756187C7F620}"/>
              </a:ext>
            </a:extLst>
          </p:cNvPr>
          <p:cNvSpPr txBox="1"/>
          <p:nvPr>
            <p:custDataLst>
              <p:tags r:id="rId3"/>
            </p:custDataLst>
          </p:nvPr>
        </p:nvSpPr>
        <p:spPr>
          <a:xfrm>
            <a:off x="2438400" y="2786063"/>
            <a:ext cx="8534400" cy="642938"/>
          </a:xfrm>
          <a:prstGeom prst="rect">
            <a:avLst/>
          </a:prstGeom>
          <a:noFill/>
        </p:spPr>
        <p:txBody>
          <a:bodyPr vert="horz" wrap="square" rtlCol="0" anchor="ctr" anchorCtr="0">
            <a:noAutofit/>
          </a:bodyPr>
          <a:lstStyle/>
          <a:p>
            <a:pPr marL="342900" indent="-342900">
              <a:lnSpc>
                <a:spcPct val="150000"/>
              </a:lnSpc>
            </a:pP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连续结构</a:t>
            </a:r>
          </a:p>
        </p:txBody>
      </p:sp>
      <p:sp>
        <p:nvSpPr>
          <p:cNvPr id="12" name="文本框 11">
            <a:extLst>
              <a:ext uri="{FF2B5EF4-FFF2-40B4-BE49-F238E27FC236}">
                <a16:creationId xmlns:a16="http://schemas.microsoft.com/office/drawing/2014/main" id="{D87C52B4-50B9-49C3-8E0D-1C5C282E741A}"/>
              </a:ext>
            </a:extLst>
          </p:cNvPr>
          <p:cNvSpPr txBox="1"/>
          <p:nvPr>
            <p:custDataLst>
              <p:tags r:id="rId4"/>
            </p:custDataLst>
          </p:nvPr>
        </p:nvSpPr>
        <p:spPr>
          <a:xfrm>
            <a:off x="2438400" y="3643313"/>
            <a:ext cx="8534400" cy="642938"/>
          </a:xfrm>
          <a:prstGeom prst="rect">
            <a:avLst/>
          </a:prstGeom>
          <a:noFill/>
        </p:spPr>
        <p:txBody>
          <a:bodyPr vert="horz" wrap="square" rtlCol="0" anchor="ctr" anchorCtr="0">
            <a:noAutofit/>
          </a:bodyPr>
          <a:lstStyle/>
          <a:p>
            <a:pPr marL="342900" indent="-342900">
              <a:lnSpc>
                <a:spcPct val="150000"/>
              </a:lnSpc>
            </a:pP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索引结构</a:t>
            </a:r>
          </a:p>
        </p:txBody>
      </p:sp>
      <p:sp>
        <p:nvSpPr>
          <p:cNvPr id="13" name="文本框 12">
            <a:extLst>
              <a:ext uri="{FF2B5EF4-FFF2-40B4-BE49-F238E27FC236}">
                <a16:creationId xmlns:a16="http://schemas.microsoft.com/office/drawing/2014/main" id="{3C860309-8DAC-4705-BC55-04CC33BBF411}"/>
              </a:ext>
            </a:extLst>
          </p:cNvPr>
          <p:cNvSpPr txBox="1"/>
          <p:nvPr>
            <p:custDataLst>
              <p:tags r:id="rId5"/>
            </p:custDataLst>
          </p:nvPr>
        </p:nvSpPr>
        <p:spPr>
          <a:xfrm>
            <a:off x="2438400" y="4500563"/>
            <a:ext cx="8534400" cy="642938"/>
          </a:xfrm>
          <a:prstGeom prst="rect">
            <a:avLst/>
          </a:prstGeom>
          <a:noFill/>
        </p:spPr>
        <p:txBody>
          <a:bodyPr vert="horz" wrap="square" rtlCol="0" anchor="ctr" anchorCtr="0">
            <a:noAutofit/>
          </a:bodyPr>
          <a:lstStyle/>
          <a:p>
            <a:pPr marL="342900" indent="-342900">
              <a:lnSpc>
                <a:spcPct val="150000"/>
              </a:lnSpc>
            </a:pP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链式结构且磁盘块定长</a:t>
            </a:r>
          </a:p>
        </p:txBody>
      </p:sp>
      <p:sp>
        <p:nvSpPr>
          <p:cNvPr id="14" name="文本框 13">
            <a:extLst>
              <a:ext uri="{FF2B5EF4-FFF2-40B4-BE49-F238E27FC236}">
                <a16:creationId xmlns:a16="http://schemas.microsoft.com/office/drawing/2014/main" id="{95EDFA18-FFCD-4DBF-A44A-1E33DC1AAFDE}"/>
              </a:ext>
            </a:extLst>
          </p:cNvPr>
          <p:cNvSpPr txBox="1"/>
          <p:nvPr>
            <p:custDataLst>
              <p:tags r:id="rId6"/>
            </p:custDataLst>
          </p:nvPr>
        </p:nvSpPr>
        <p:spPr>
          <a:xfrm>
            <a:off x="2438400" y="5357813"/>
            <a:ext cx="8534400" cy="642938"/>
          </a:xfrm>
          <a:prstGeom prst="rect">
            <a:avLst/>
          </a:prstGeom>
          <a:noFill/>
        </p:spPr>
        <p:txBody>
          <a:bodyPr vert="horz" wrap="square" rtlCol="0" anchor="ctr" anchorCtr="0">
            <a:noAutofit/>
          </a:bodyPr>
          <a:lstStyle/>
          <a:p>
            <a:pPr marL="342900" indent="-342900">
              <a:lnSpc>
                <a:spcPct val="150000"/>
              </a:lnSpc>
            </a:pP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链式结构且磁盘快变长</a:t>
            </a:r>
          </a:p>
        </p:txBody>
      </p:sp>
      <p:sp>
        <p:nvSpPr>
          <p:cNvPr id="15" name="椭圆 14">
            <a:extLst>
              <a:ext uri="{FF2B5EF4-FFF2-40B4-BE49-F238E27FC236}">
                <a16:creationId xmlns:a16="http://schemas.microsoft.com/office/drawing/2014/main" id="{E44C679F-95BF-4519-81B4-EDEF5E944BB3}"/>
              </a:ext>
            </a:extLst>
          </p:cNvPr>
          <p:cNvSpPr>
            <a:spLocks noChangeAspect="1"/>
          </p:cNvSpPr>
          <p:nvPr>
            <p:custDataLst>
              <p:tags r:id="rId7"/>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dk1"/>
          </a:lnRef>
          <a:fillRef idx="1">
            <a:schemeClr val="lt1"/>
          </a:fillRef>
          <a:effectRef idx="0">
            <a:schemeClr val="dk1"/>
          </a:effectRef>
          <a:fontRef idx="minor">
            <a:schemeClr val="dk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椭圆 15">
            <a:extLst>
              <a:ext uri="{FF2B5EF4-FFF2-40B4-BE49-F238E27FC236}">
                <a16:creationId xmlns:a16="http://schemas.microsoft.com/office/drawing/2014/main" id="{F8037513-772E-4295-B2CB-D41E7D329B87}"/>
              </a:ext>
            </a:extLst>
          </p:cNvPr>
          <p:cNvSpPr>
            <a:spLocks noChangeAspect="1"/>
          </p:cNvSpPr>
          <p:nvPr>
            <p:custDataLst>
              <p:tags r:id="rId8"/>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dk1"/>
          </a:lnRef>
          <a:fillRef idx="1">
            <a:schemeClr val="lt1"/>
          </a:fillRef>
          <a:effectRef idx="0">
            <a:schemeClr val="dk1"/>
          </a:effectRef>
          <a:fontRef idx="minor">
            <a:schemeClr val="dk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椭圆 16">
            <a:extLst>
              <a:ext uri="{FF2B5EF4-FFF2-40B4-BE49-F238E27FC236}">
                <a16:creationId xmlns:a16="http://schemas.microsoft.com/office/drawing/2014/main" id="{9B9A7476-C991-4D84-A9F0-C37CCA74DC1C}"/>
              </a:ext>
            </a:extLst>
          </p:cNvPr>
          <p:cNvSpPr>
            <a:spLocks noChangeAspect="1"/>
          </p:cNvSpPr>
          <p:nvPr>
            <p:custDataLst>
              <p:tags r:id="rId9"/>
            </p:custDataLst>
          </p:nvPr>
        </p:nvSpPr>
        <p:spPr>
          <a:xfrm>
            <a:off x="1571625" y="4564856"/>
            <a:ext cx="514350" cy="514350"/>
          </a:xfrm>
          <a:prstGeom prst="ellipse">
            <a:avLst/>
          </a:prstGeom>
          <a:solidFill>
            <a:srgbClr val="808080"/>
          </a:solidFill>
          <a:ln cmpd="sng">
            <a:solidFill>
              <a:srgbClr val="000000"/>
            </a:solidFill>
            <a:prstDash val="solid"/>
          </a:ln>
        </p:spPr>
        <p:style>
          <a:lnRef idx="2">
            <a:schemeClr val="dk1"/>
          </a:lnRef>
          <a:fillRef idx="1">
            <a:schemeClr val="lt1"/>
          </a:fillRef>
          <a:effectRef idx="0">
            <a:schemeClr val="dk1"/>
          </a:effectRef>
          <a:fontRef idx="minor">
            <a:schemeClr val="dk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椭圆 17">
            <a:extLst>
              <a:ext uri="{FF2B5EF4-FFF2-40B4-BE49-F238E27FC236}">
                <a16:creationId xmlns:a16="http://schemas.microsoft.com/office/drawing/2014/main" id="{07BE6F77-E8EE-49C4-95BE-9335E83713C6}"/>
              </a:ext>
            </a:extLst>
          </p:cNvPr>
          <p:cNvSpPr>
            <a:spLocks noChangeAspect="1"/>
          </p:cNvSpPr>
          <p:nvPr>
            <p:custDataLst>
              <p:tags r:id="rId10"/>
            </p:custDataLst>
          </p:nvPr>
        </p:nvSpPr>
        <p:spPr>
          <a:xfrm>
            <a:off x="1571625" y="5422106"/>
            <a:ext cx="514350" cy="514350"/>
          </a:xfrm>
          <a:prstGeom prst="ellipse">
            <a:avLst/>
          </a:prstGeom>
          <a:solidFill>
            <a:srgbClr val="808080"/>
          </a:solidFill>
          <a:ln cmpd="sng">
            <a:solidFill>
              <a:srgbClr val="000000"/>
            </a:solidFill>
            <a:prstDash val="solid"/>
          </a:ln>
        </p:spPr>
        <p:style>
          <a:lnRef idx="2">
            <a:schemeClr val="dk1"/>
          </a:lnRef>
          <a:fillRef idx="1">
            <a:schemeClr val="lt1"/>
          </a:fillRef>
          <a:effectRef idx="0">
            <a:schemeClr val="dk1"/>
          </a:effectRef>
          <a:fontRef idx="minor">
            <a:schemeClr val="dk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矩形: 圆角 18">
            <a:extLst>
              <a:ext uri="{FF2B5EF4-FFF2-40B4-BE49-F238E27FC236}">
                <a16:creationId xmlns:a16="http://schemas.microsoft.com/office/drawing/2014/main" id="{A10969A6-1668-43E1-8B29-775F8D69A23C}"/>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dk1"/>
          </a:lnRef>
          <a:fillRef idx="1">
            <a:schemeClr val="lt1"/>
          </a:fillRef>
          <a:effectRef idx="0">
            <a:schemeClr val="dk1"/>
          </a:effectRef>
          <a:fontRef idx="minor">
            <a:schemeClr val="dk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24" name="组合 23">
            <a:extLst>
              <a:ext uri="{FF2B5EF4-FFF2-40B4-BE49-F238E27FC236}">
                <a16:creationId xmlns:a16="http://schemas.microsoft.com/office/drawing/2014/main" id="{EAF75294-D822-45F9-A027-035AE6CB4BE2}"/>
              </a:ext>
            </a:extLst>
          </p:cNvPr>
          <p:cNvGrpSpPr/>
          <p:nvPr>
            <p:custDataLst>
              <p:tags r:id="rId12"/>
            </p:custDataLst>
          </p:nvPr>
        </p:nvGrpSpPr>
        <p:grpSpPr>
          <a:xfrm>
            <a:off x="0" y="0"/>
            <a:ext cx="12192000" cy="635000"/>
            <a:chOff x="0" y="0"/>
            <a:chExt cx="12192000" cy="635000"/>
          </a:xfrm>
        </p:grpSpPr>
        <p:sp>
          <p:nvSpPr>
            <p:cNvPr id="20" name="TitleBackground">
              <a:extLst>
                <a:ext uri="{FF2B5EF4-FFF2-40B4-BE49-F238E27FC236}">
                  <a16:creationId xmlns:a16="http://schemas.microsoft.com/office/drawing/2014/main" id="{0797DC70-EABB-4B0B-9A8B-E4FF1E834976}"/>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1" name="ColorBlock">
              <a:extLst>
                <a:ext uri="{FF2B5EF4-FFF2-40B4-BE49-F238E27FC236}">
                  <a16:creationId xmlns:a16="http://schemas.microsoft.com/office/drawing/2014/main" id="{F17F05DF-0C2C-4865-8313-CE2934297ADC}"/>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2" name="TypeText">
              <a:extLst>
                <a:ext uri="{FF2B5EF4-FFF2-40B4-BE49-F238E27FC236}">
                  <a16:creationId xmlns:a16="http://schemas.microsoft.com/office/drawing/2014/main" id="{1416829B-7E5C-420E-85C9-78E3667AB99F}"/>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pPr marL="342900" indent="-342900">
                <a:lnSpc>
                  <a:spcPct val="150000"/>
                </a:lnSpc>
              </a:pPr>
              <a:r>
                <a:rPr lang="zh-CN" altLang="en-US" sz="2600" b="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3" name="TipText">
              <a:extLst>
                <a:ext uri="{FF2B5EF4-FFF2-40B4-BE49-F238E27FC236}">
                  <a16:creationId xmlns:a16="http://schemas.microsoft.com/office/drawing/2014/main" id="{E29BF32F-8929-4A37-AED2-01C751D907C7}"/>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pPr marL="342900" indent="-342900">
                <a:lnSpc>
                  <a:spcPct val="150000"/>
                </a:lnSpc>
              </a:pPr>
              <a:r>
                <a:rPr lang="en-US" altLang="zh-CN" sz="2000" b="1">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000" b="1">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b="1"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9" name="图片 8">
            <a:extLst>
              <a:ext uri="{FF2B5EF4-FFF2-40B4-BE49-F238E27FC236}">
                <a16:creationId xmlns:a16="http://schemas.microsoft.com/office/drawing/2014/main" id="{A34A78E4-D7BB-461B-AB16-4A3750EC5E35}"/>
              </a:ext>
            </a:extLst>
          </p:cNvPr>
          <p:cNvPicPr>
            <a:picLocks/>
          </p:cNvPicPr>
          <p:nvPr>
            <p:custDataLst>
              <p:tags r:id="rId13"/>
            </p:custDataLst>
          </p:nvPr>
        </p:nvPicPr>
        <p:blipFill>
          <a:blip r:embed="rId19"/>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42322995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4E18261-104A-4A88-A228-41FE21BCC7BE}"/>
              </a:ext>
            </a:extLst>
          </p:cNvPr>
          <p:cNvSpPr txBox="1"/>
          <p:nvPr>
            <p:custDataLst>
              <p:tags r:id="rId2"/>
            </p:custDataLst>
          </p:nvPr>
        </p:nvSpPr>
        <p:spPr>
          <a:xfrm>
            <a:off x="1219200" y="1462122"/>
            <a:ext cx="9753600" cy="1173922"/>
          </a:xfrm>
          <a:prstGeom prst="rect">
            <a:avLst/>
          </a:prstGeom>
          <a:noFill/>
        </p:spPr>
        <p:txBody>
          <a:bodyPr vert="horz" wrap="square" rtlCol="0" anchor="ctr" anchorCtr="0">
            <a:noAutofit/>
          </a:bodyPr>
          <a:lstStyle/>
          <a:p>
            <a:pPr marL="342900" indent="-342900">
              <a:lnSpc>
                <a:spcPct val="150000"/>
              </a:lnSpc>
            </a:pP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【2013】</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为支持</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CD-ROM</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中视频文件的快速随机播放，播放性能最好的文件数据块组织方式是（　　</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endPar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文本框 4">
            <a:extLst>
              <a:ext uri="{FF2B5EF4-FFF2-40B4-BE49-F238E27FC236}">
                <a16:creationId xmlns:a16="http://schemas.microsoft.com/office/drawing/2014/main" id="{25B9524C-F4A2-4DDB-9F15-6D9FD5D6F1CF}"/>
              </a:ext>
            </a:extLst>
          </p:cNvPr>
          <p:cNvSpPr txBox="1"/>
          <p:nvPr>
            <p:custDataLst>
              <p:tags r:id="rId3"/>
            </p:custDataLst>
          </p:nvPr>
        </p:nvSpPr>
        <p:spPr>
          <a:xfrm>
            <a:off x="2438400" y="2786063"/>
            <a:ext cx="8534400" cy="642938"/>
          </a:xfrm>
          <a:prstGeom prst="rect">
            <a:avLst/>
          </a:prstGeom>
          <a:noFill/>
        </p:spPr>
        <p:txBody>
          <a:bodyPr vert="horz" wrap="square" rtlCol="0" anchor="ctr" anchorCtr="0">
            <a:noAutofit/>
          </a:bodyPr>
          <a:lstStyle/>
          <a:p>
            <a:pPr marL="342900" indent="-342900">
              <a:lnSpc>
                <a:spcPct val="150000"/>
              </a:lnSpc>
            </a:pP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连续结构</a:t>
            </a:r>
          </a:p>
        </p:txBody>
      </p:sp>
      <p:sp>
        <p:nvSpPr>
          <p:cNvPr id="6" name="文本框 5">
            <a:extLst>
              <a:ext uri="{FF2B5EF4-FFF2-40B4-BE49-F238E27FC236}">
                <a16:creationId xmlns:a16="http://schemas.microsoft.com/office/drawing/2014/main" id="{685C21EC-72DC-4DA9-9399-C37CDF0DAE3B}"/>
              </a:ext>
            </a:extLst>
          </p:cNvPr>
          <p:cNvSpPr txBox="1"/>
          <p:nvPr>
            <p:custDataLst>
              <p:tags r:id="rId4"/>
            </p:custDataLst>
          </p:nvPr>
        </p:nvSpPr>
        <p:spPr>
          <a:xfrm>
            <a:off x="2438400" y="3643313"/>
            <a:ext cx="8534400" cy="642938"/>
          </a:xfrm>
          <a:prstGeom prst="rect">
            <a:avLst/>
          </a:prstGeom>
          <a:noFill/>
        </p:spPr>
        <p:txBody>
          <a:bodyPr vert="horz" wrap="square" rtlCol="0" anchor="ctr" anchorCtr="0">
            <a:noAutofit/>
          </a:bodyPr>
          <a:lstStyle/>
          <a:p>
            <a:pPr marL="342900" indent="-342900">
              <a:lnSpc>
                <a:spcPct val="150000"/>
              </a:lnSpc>
            </a:pP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链式结构</a:t>
            </a:r>
          </a:p>
        </p:txBody>
      </p:sp>
      <p:sp>
        <p:nvSpPr>
          <p:cNvPr id="7" name="文本框 6">
            <a:extLst>
              <a:ext uri="{FF2B5EF4-FFF2-40B4-BE49-F238E27FC236}">
                <a16:creationId xmlns:a16="http://schemas.microsoft.com/office/drawing/2014/main" id="{BD0C4EF2-EBAE-4837-A956-C089A95AFC49}"/>
              </a:ext>
            </a:extLst>
          </p:cNvPr>
          <p:cNvSpPr txBox="1"/>
          <p:nvPr>
            <p:custDataLst>
              <p:tags r:id="rId5"/>
            </p:custDataLst>
          </p:nvPr>
        </p:nvSpPr>
        <p:spPr>
          <a:xfrm>
            <a:off x="2438400" y="4500563"/>
            <a:ext cx="8534400" cy="642938"/>
          </a:xfrm>
          <a:prstGeom prst="rect">
            <a:avLst/>
          </a:prstGeom>
          <a:noFill/>
        </p:spPr>
        <p:txBody>
          <a:bodyPr vert="horz" wrap="square" rtlCol="0" anchor="ctr" anchorCtr="0">
            <a:noAutofit/>
          </a:bodyPr>
          <a:lstStyle/>
          <a:p>
            <a:pPr marL="342900" indent="-342900">
              <a:lnSpc>
                <a:spcPct val="150000"/>
              </a:lnSpc>
            </a:pP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直接索引</a:t>
            </a:r>
          </a:p>
        </p:txBody>
      </p:sp>
      <p:sp>
        <p:nvSpPr>
          <p:cNvPr id="8" name="文本框 7">
            <a:extLst>
              <a:ext uri="{FF2B5EF4-FFF2-40B4-BE49-F238E27FC236}">
                <a16:creationId xmlns:a16="http://schemas.microsoft.com/office/drawing/2014/main" id="{51AC9CB0-9512-4479-9A07-AB163D9275B3}"/>
              </a:ext>
            </a:extLst>
          </p:cNvPr>
          <p:cNvSpPr txBox="1"/>
          <p:nvPr>
            <p:custDataLst>
              <p:tags r:id="rId6"/>
            </p:custDataLst>
          </p:nvPr>
        </p:nvSpPr>
        <p:spPr>
          <a:xfrm>
            <a:off x="2438400" y="5357813"/>
            <a:ext cx="8534400" cy="642938"/>
          </a:xfrm>
          <a:prstGeom prst="rect">
            <a:avLst/>
          </a:prstGeom>
          <a:noFill/>
        </p:spPr>
        <p:txBody>
          <a:bodyPr vert="horz" wrap="square" rtlCol="0" anchor="ctr" anchorCtr="0">
            <a:noAutofit/>
          </a:bodyPr>
          <a:lstStyle/>
          <a:p>
            <a:pPr marL="342900" indent="-342900">
              <a:lnSpc>
                <a:spcPct val="150000"/>
              </a:lnSpc>
            </a:pP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多级索引结构</a:t>
            </a:r>
          </a:p>
        </p:txBody>
      </p:sp>
      <p:sp>
        <p:nvSpPr>
          <p:cNvPr id="9" name="椭圆 8">
            <a:extLst>
              <a:ext uri="{FF2B5EF4-FFF2-40B4-BE49-F238E27FC236}">
                <a16:creationId xmlns:a16="http://schemas.microsoft.com/office/drawing/2014/main" id="{5C7CC9CB-4E5A-43C2-A768-E859561CF215}"/>
              </a:ext>
            </a:extLst>
          </p:cNvPr>
          <p:cNvSpPr>
            <a:spLocks noChangeAspect="1"/>
          </p:cNvSpPr>
          <p:nvPr>
            <p:custDataLst>
              <p:tags r:id="rId7"/>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dk1"/>
          </a:lnRef>
          <a:fillRef idx="1">
            <a:schemeClr val="lt1"/>
          </a:fillRef>
          <a:effectRef idx="0">
            <a:schemeClr val="dk1"/>
          </a:effectRef>
          <a:fontRef idx="minor">
            <a:schemeClr val="dk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5E439016-E647-4885-9620-FFDD7774F1B4}"/>
              </a:ext>
            </a:extLst>
          </p:cNvPr>
          <p:cNvSpPr>
            <a:spLocks noChangeAspect="1"/>
          </p:cNvSpPr>
          <p:nvPr>
            <p:custDataLst>
              <p:tags r:id="rId8"/>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dk1"/>
          </a:lnRef>
          <a:fillRef idx="1">
            <a:schemeClr val="lt1"/>
          </a:fillRef>
          <a:effectRef idx="0">
            <a:schemeClr val="dk1"/>
          </a:effectRef>
          <a:fontRef idx="minor">
            <a:schemeClr val="dk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A8B41319-24F9-425C-B59D-86F712094914}"/>
              </a:ext>
            </a:extLst>
          </p:cNvPr>
          <p:cNvSpPr>
            <a:spLocks noChangeAspect="1"/>
          </p:cNvSpPr>
          <p:nvPr>
            <p:custDataLst>
              <p:tags r:id="rId9"/>
            </p:custDataLst>
          </p:nvPr>
        </p:nvSpPr>
        <p:spPr>
          <a:xfrm>
            <a:off x="1571625" y="4564856"/>
            <a:ext cx="514350" cy="514350"/>
          </a:xfrm>
          <a:prstGeom prst="ellipse">
            <a:avLst/>
          </a:prstGeom>
          <a:solidFill>
            <a:srgbClr val="808080"/>
          </a:solidFill>
          <a:ln cmpd="sng">
            <a:solidFill>
              <a:srgbClr val="000000"/>
            </a:solidFill>
            <a:prstDash val="solid"/>
          </a:ln>
        </p:spPr>
        <p:style>
          <a:lnRef idx="2">
            <a:schemeClr val="dk1"/>
          </a:lnRef>
          <a:fillRef idx="1">
            <a:schemeClr val="lt1"/>
          </a:fillRef>
          <a:effectRef idx="0">
            <a:schemeClr val="dk1"/>
          </a:effectRef>
          <a:fontRef idx="minor">
            <a:schemeClr val="dk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7AC2C353-E43E-42BE-AD3A-0A5EC68977B7}"/>
              </a:ext>
            </a:extLst>
          </p:cNvPr>
          <p:cNvSpPr>
            <a:spLocks noChangeAspect="1"/>
          </p:cNvSpPr>
          <p:nvPr>
            <p:custDataLst>
              <p:tags r:id="rId10"/>
            </p:custDataLst>
          </p:nvPr>
        </p:nvSpPr>
        <p:spPr>
          <a:xfrm>
            <a:off x="1571625" y="5422106"/>
            <a:ext cx="514350" cy="514350"/>
          </a:xfrm>
          <a:prstGeom prst="ellipse">
            <a:avLst/>
          </a:prstGeom>
          <a:solidFill>
            <a:srgbClr val="808080"/>
          </a:solidFill>
          <a:ln cmpd="sng">
            <a:solidFill>
              <a:srgbClr val="000000"/>
            </a:solidFill>
            <a:prstDash val="solid"/>
          </a:ln>
        </p:spPr>
        <p:style>
          <a:lnRef idx="2">
            <a:schemeClr val="dk1"/>
          </a:lnRef>
          <a:fillRef idx="1">
            <a:schemeClr val="lt1"/>
          </a:fillRef>
          <a:effectRef idx="0">
            <a:schemeClr val="dk1"/>
          </a:effectRef>
          <a:fontRef idx="minor">
            <a:schemeClr val="dk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7B67FB30-A2CB-4D01-A984-42BDD9EBA0BD}"/>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dk1"/>
          </a:lnRef>
          <a:fillRef idx="1">
            <a:schemeClr val="lt1"/>
          </a:fillRef>
          <a:effectRef idx="0">
            <a:schemeClr val="dk1"/>
          </a:effectRef>
          <a:fontRef idx="minor">
            <a:schemeClr val="dk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8" name="组合 17">
            <a:extLst>
              <a:ext uri="{FF2B5EF4-FFF2-40B4-BE49-F238E27FC236}">
                <a16:creationId xmlns:a16="http://schemas.microsoft.com/office/drawing/2014/main" id="{CCBE1AED-5E23-4403-ACF1-C48EBBE39BAE}"/>
              </a:ext>
            </a:extLst>
          </p:cNvPr>
          <p:cNvGrpSpPr/>
          <p:nvPr>
            <p:custDataLst>
              <p:tags r:id="rId12"/>
            </p:custDataLst>
          </p:nvPr>
        </p:nvGrpSpPr>
        <p:grpSpPr>
          <a:xfrm>
            <a:off x="0" y="0"/>
            <a:ext cx="12192000" cy="635000"/>
            <a:chOff x="0" y="0"/>
            <a:chExt cx="12192000" cy="635000"/>
          </a:xfrm>
        </p:grpSpPr>
        <p:sp>
          <p:nvSpPr>
            <p:cNvPr id="14" name="TitleBackground">
              <a:extLst>
                <a:ext uri="{FF2B5EF4-FFF2-40B4-BE49-F238E27FC236}">
                  <a16:creationId xmlns:a16="http://schemas.microsoft.com/office/drawing/2014/main" id="{6DF1B472-F7C4-4E03-A094-EB6CF8831B18}"/>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5" name="ColorBlock">
              <a:extLst>
                <a:ext uri="{FF2B5EF4-FFF2-40B4-BE49-F238E27FC236}">
                  <a16:creationId xmlns:a16="http://schemas.microsoft.com/office/drawing/2014/main" id="{93FE455A-7A7F-4001-AE52-730080769D8F}"/>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6" name="TypeText">
              <a:extLst>
                <a:ext uri="{FF2B5EF4-FFF2-40B4-BE49-F238E27FC236}">
                  <a16:creationId xmlns:a16="http://schemas.microsoft.com/office/drawing/2014/main" id="{1AF73E88-3DE9-472F-9A98-8517CE1A75C3}"/>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pPr marL="342900" indent="-342900">
                <a:lnSpc>
                  <a:spcPct val="150000"/>
                </a:lnSpc>
              </a:pPr>
              <a:r>
                <a:rPr lang="zh-CN" altLang="en-US" sz="2600" b="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TipText">
              <a:extLst>
                <a:ext uri="{FF2B5EF4-FFF2-40B4-BE49-F238E27FC236}">
                  <a16:creationId xmlns:a16="http://schemas.microsoft.com/office/drawing/2014/main" id="{939D75AD-5BC0-49C4-B982-B33B01B39191}"/>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pPr marL="342900" indent="-342900">
                <a:lnSpc>
                  <a:spcPct val="150000"/>
                </a:lnSpc>
              </a:pPr>
              <a:r>
                <a:rPr lang="en-US" altLang="zh-CN" sz="2000" b="1">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000" b="1">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b="1"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3" name="图片 2">
            <a:extLst>
              <a:ext uri="{FF2B5EF4-FFF2-40B4-BE49-F238E27FC236}">
                <a16:creationId xmlns:a16="http://schemas.microsoft.com/office/drawing/2014/main" id="{D016F08B-2697-4420-ADF4-092305EFEB5C}"/>
              </a:ext>
            </a:extLst>
          </p:cNvPr>
          <p:cNvPicPr>
            <a:picLocks/>
          </p:cNvPicPr>
          <p:nvPr>
            <p:custDataLst>
              <p:tags r:id="rId13"/>
            </p:custDataLst>
          </p:nvPr>
        </p:nvPicPr>
        <p:blipFill>
          <a:blip r:embed="rId19"/>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3780838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2C929CA-0DE7-46E4-85D9-D8DF7C9C85AB}"/>
              </a:ext>
            </a:extLst>
          </p:cNvPr>
          <p:cNvSpPr txBox="1"/>
          <p:nvPr>
            <p:custDataLst>
              <p:tags r:id="rId2"/>
            </p:custDataLst>
          </p:nvPr>
        </p:nvSpPr>
        <p:spPr>
          <a:xfrm>
            <a:off x="1173480" y="1370566"/>
            <a:ext cx="9753600" cy="2448615"/>
          </a:xfrm>
          <a:prstGeom prst="rect">
            <a:avLst/>
          </a:prstGeom>
          <a:noFill/>
        </p:spPr>
        <p:txBody>
          <a:bodyPr vert="horz" wrap="square" rtlCol="0" anchor="ctr" anchorCtr="0">
            <a:noAutofit/>
          </a:bodyPr>
          <a:lstStyle/>
          <a:p>
            <a:pPr marL="342900" indent="-342900">
              <a:lnSpc>
                <a:spcPct val="150000"/>
              </a:lnSpc>
            </a:pP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【2015】</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文件系统用位图法表示磁盘空间的分配情况，位图存于磁盘的</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32~127</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号块中，每个盘块占</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1024</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字节，盘块和块内字节均从</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0</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号开始编号，假设要释放盘块号为</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409612</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，则位图中需要修改的位所在的盘块号和块内字节分别是</a:t>
            </a:r>
          </a:p>
        </p:txBody>
      </p:sp>
      <p:sp>
        <p:nvSpPr>
          <p:cNvPr id="5" name="文本框 4">
            <a:extLst>
              <a:ext uri="{FF2B5EF4-FFF2-40B4-BE49-F238E27FC236}">
                <a16:creationId xmlns:a16="http://schemas.microsoft.com/office/drawing/2014/main" id="{683B9240-2882-40C2-9945-D44FE9D4BA5E}"/>
              </a:ext>
            </a:extLst>
          </p:cNvPr>
          <p:cNvSpPr txBox="1"/>
          <p:nvPr>
            <p:custDataLst>
              <p:tags r:id="rId3"/>
            </p:custDataLst>
          </p:nvPr>
        </p:nvSpPr>
        <p:spPr>
          <a:xfrm>
            <a:off x="2392680" y="4186083"/>
            <a:ext cx="3657600" cy="642938"/>
          </a:xfrm>
          <a:prstGeom prst="rect">
            <a:avLst/>
          </a:prstGeom>
          <a:noFill/>
        </p:spPr>
        <p:txBody>
          <a:bodyPr vert="horz" wrap="square" rtlCol="0" anchor="ctr" anchorCtr="0">
            <a:noAutofit/>
          </a:bodyPr>
          <a:lstStyle/>
          <a:p>
            <a:pPr marL="342900" indent="-342900">
              <a:lnSpc>
                <a:spcPct val="150000"/>
              </a:lnSpc>
            </a:pP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81,1</a:t>
            </a:r>
            <a:endPar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6C42D7DE-A7D1-4B6E-9B03-634042A7591B}"/>
              </a:ext>
            </a:extLst>
          </p:cNvPr>
          <p:cNvSpPr txBox="1"/>
          <p:nvPr>
            <p:custDataLst>
              <p:tags r:id="rId4"/>
            </p:custDataLst>
          </p:nvPr>
        </p:nvSpPr>
        <p:spPr>
          <a:xfrm>
            <a:off x="6917055" y="4188258"/>
            <a:ext cx="3657600" cy="642938"/>
          </a:xfrm>
          <a:prstGeom prst="rect">
            <a:avLst/>
          </a:prstGeom>
          <a:noFill/>
        </p:spPr>
        <p:txBody>
          <a:bodyPr vert="horz" wrap="square" rtlCol="0" anchor="ctr" anchorCtr="0">
            <a:noAutofit/>
          </a:bodyPr>
          <a:lstStyle/>
          <a:p>
            <a:pPr marL="342900" indent="-342900">
              <a:lnSpc>
                <a:spcPct val="150000"/>
              </a:lnSpc>
            </a:pP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81,2</a:t>
            </a:r>
            <a:endPar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38436F06-996D-41EB-8349-574C783990E0}"/>
              </a:ext>
            </a:extLst>
          </p:cNvPr>
          <p:cNvSpPr txBox="1"/>
          <p:nvPr>
            <p:custDataLst>
              <p:tags r:id="rId5"/>
            </p:custDataLst>
          </p:nvPr>
        </p:nvSpPr>
        <p:spPr>
          <a:xfrm>
            <a:off x="2438400" y="5076722"/>
            <a:ext cx="3657600" cy="642938"/>
          </a:xfrm>
          <a:prstGeom prst="rect">
            <a:avLst/>
          </a:prstGeom>
          <a:noFill/>
        </p:spPr>
        <p:txBody>
          <a:bodyPr vert="horz" wrap="square" rtlCol="0" anchor="ctr" anchorCtr="0">
            <a:noAutofit/>
          </a:bodyPr>
          <a:lstStyle/>
          <a:p>
            <a:pPr marL="342900" indent="-342900">
              <a:lnSpc>
                <a:spcPct val="150000"/>
              </a:lnSpc>
            </a:pP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82,1</a:t>
            </a:r>
            <a:endPar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E1FD3642-288E-494F-B446-2F2778B84D2E}"/>
              </a:ext>
            </a:extLst>
          </p:cNvPr>
          <p:cNvSpPr txBox="1"/>
          <p:nvPr>
            <p:custDataLst>
              <p:tags r:id="rId6"/>
            </p:custDataLst>
          </p:nvPr>
        </p:nvSpPr>
        <p:spPr>
          <a:xfrm>
            <a:off x="6962775" y="5078897"/>
            <a:ext cx="3657600" cy="642938"/>
          </a:xfrm>
          <a:prstGeom prst="rect">
            <a:avLst/>
          </a:prstGeom>
          <a:noFill/>
        </p:spPr>
        <p:txBody>
          <a:bodyPr vert="horz" wrap="square" rtlCol="0" anchor="ctr" anchorCtr="0">
            <a:noAutofit/>
          </a:bodyPr>
          <a:lstStyle/>
          <a:p>
            <a:pPr marL="342900" indent="-342900">
              <a:lnSpc>
                <a:spcPct val="150000"/>
              </a:lnSpc>
            </a:pP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82,2</a:t>
            </a:r>
            <a:endPar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8F01F48D-10FF-4367-B10E-BA0EEAA8AC55}"/>
              </a:ext>
            </a:extLst>
          </p:cNvPr>
          <p:cNvSpPr>
            <a:spLocks noChangeAspect="1"/>
          </p:cNvSpPr>
          <p:nvPr>
            <p:custDataLst>
              <p:tags r:id="rId7"/>
            </p:custDataLst>
          </p:nvPr>
        </p:nvSpPr>
        <p:spPr>
          <a:xfrm>
            <a:off x="1525905" y="4250376"/>
            <a:ext cx="514350" cy="514350"/>
          </a:xfrm>
          <a:prstGeom prst="ellipse">
            <a:avLst/>
          </a:prstGeom>
          <a:solidFill>
            <a:srgbClr val="808080"/>
          </a:solidFill>
          <a:ln cmpd="sng">
            <a:solidFill>
              <a:srgbClr val="000000"/>
            </a:solidFill>
            <a:prstDash val="solid"/>
          </a:ln>
        </p:spPr>
        <p:style>
          <a:lnRef idx="2">
            <a:schemeClr val="dk1"/>
          </a:lnRef>
          <a:fillRef idx="1">
            <a:schemeClr val="lt1"/>
          </a:fillRef>
          <a:effectRef idx="0">
            <a:schemeClr val="dk1"/>
          </a:effectRef>
          <a:fontRef idx="minor">
            <a:schemeClr val="dk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DF0E07B2-2259-4CBB-902E-1DD64A36D8FD}"/>
              </a:ext>
            </a:extLst>
          </p:cNvPr>
          <p:cNvSpPr>
            <a:spLocks noChangeAspect="1"/>
          </p:cNvSpPr>
          <p:nvPr>
            <p:custDataLst>
              <p:tags r:id="rId8"/>
            </p:custDataLst>
          </p:nvPr>
        </p:nvSpPr>
        <p:spPr>
          <a:xfrm>
            <a:off x="6050280" y="4252551"/>
            <a:ext cx="514350" cy="514350"/>
          </a:xfrm>
          <a:prstGeom prst="ellipse">
            <a:avLst/>
          </a:prstGeom>
          <a:solidFill>
            <a:srgbClr val="808080"/>
          </a:solidFill>
          <a:ln cmpd="sng">
            <a:solidFill>
              <a:srgbClr val="000000"/>
            </a:solidFill>
            <a:prstDash val="solid"/>
          </a:ln>
        </p:spPr>
        <p:style>
          <a:lnRef idx="2">
            <a:schemeClr val="dk1"/>
          </a:lnRef>
          <a:fillRef idx="1">
            <a:schemeClr val="lt1"/>
          </a:fillRef>
          <a:effectRef idx="0">
            <a:schemeClr val="dk1"/>
          </a:effectRef>
          <a:fontRef idx="minor">
            <a:schemeClr val="dk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65E28F69-ED69-4C23-8CB4-4AD6E3F99EE6}"/>
              </a:ext>
            </a:extLst>
          </p:cNvPr>
          <p:cNvSpPr>
            <a:spLocks noChangeAspect="1"/>
          </p:cNvSpPr>
          <p:nvPr>
            <p:custDataLst>
              <p:tags r:id="rId9"/>
            </p:custDataLst>
          </p:nvPr>
        </p:nvSpPr>
        <p:spPr>
          <a:xfrm>
            <a:off x="1571625" y="5141015"/>
            <a:ext cx="514350" cy="514350"/>
          </a:xfrm>
          <a:prstGeom prst="ellipse">
            <a:avLst/>
          </a:prstGeom>
          <a:solidFill>
            <a:srgbClr val="808080"/>
          </a:solidFill>
          <a:ln cmpd="sng">
            <a:solidFill>
              <a:srgbClr val="000000"/>
            </a:solidFill>
            <a:prstDash val="solid"/>
          </a:ln>
        </p:spPr>
        <p:style>
          <a:lnRef idx="2">
            <a:schemeClr val="dk1"/>
          </a:lnRef>
          <a:fillRef idx="1">
            <a:schemeClr val="lt1"/>
          </a:fillRef>
          <a:effectRef idx="0">
            <a:schemeClr val="dk1"/>
          </a:effectRef>
          <a:fontRef idx="minor">
            <a:schemeClr val="dk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C595C35C-5013-45BB-A5AB-94A623E6B177}"/>
              </a:ext>
            </a:extLst>
          </p:cNvPr>
          <p:cNvSpPr>
            <a:spLocks noChangeAspect="1"/>
          </p:cNvSpPr>
          <p:nvPr>
            <p:custDataLst>
              <p:tags r:id="rId10"/>
            </p:custDataLst>
          </p:nvPr>
        </p:nvSpPr>
        <p:spPr>
          <a:xfrm>
            <a:off x="6096000" y="5143190"/>
            <a:ext cx="514350" cy="514350"/>
          </a:xfrm>
          <a:prstGeom prst="ellipse">
            <a:avLst/>
          </a:prstGeom>
          <a:solidFill>
            <a:srgbClr val="808080"/>
          </a:solidFill>
          <a:ln cmpd="sng">
            <a:solidFill>
              <a:srgbClr val="000000"/>
            </a:solidFill>
            <a:prstDash val="solid"/>
          </a:ln>
        </p:spPr>
        <p:style>
          <a:lnRef idx="2">
            <a:schemeClr val="dk1"/>
          </a:lnRef>
          <a:fillRef idx="1">
            <a:schemeClr val="lt1"/>
          </a:fillRef>
          <a:effectRef idx="0">
            <a:schemeClr val="dk1"/>
          </a:effectRef>
          <a:fontRef idx="minor">
            <a:schemeClr val="dk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F8594E59-C9E8-4077-A7D0-050238D51B6F}"/>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dk1"/>
          </a:lnRef>
          <a:fillRef idx="1">
            <a:schemeClr val="lt1"/>
          </a:fillRef>
          <a:effectRef idx="0">
            <a:schemeClr val="dk1"/>
          </a:effectRef>
          <a:fontRef idx="minor">
            <a:schemeClr val="dk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8" name="组合 17">
            <a:extLst>
              <a:ext uri="{FF2B5EF4-FFF2-40B4-BE49-F238E27FC236}">
                <a16:creationId xmlns:a16="http://schemas.microsoft.com/office/drawing/2014/main" id="{B9BA40D7-1798-48E6-849A-273B410F38DD}"/>
              </a:ext>
            </a:extLst>
          </p:cNvPr>
          <p:cNvGrpSpPr/>
          <p:nvPr>
            <p:custDataLst>
              <p:tags r:id="rId12"/>
            </p:custDataLst>
          </p:nvPr>
        </p:nvGrpSpPr>
        <p:grpSpPr>
          <a:xfrm>
            <a:off x="0" y="0"/>
            <a:ext cx="12192000" cy="635000"/>
            <a:chOff x="0" y="0"/>
            <a:chExt cx="12192000" cy="635000"/>
          </a:xfrm>
        </p:grpSpPr>
        <p:sp>
          <p:nvSpPr>
            <p:cNvPr id="14" name="TitleBackground">
              <a:extLst>
                <a:ext uri="{FF2B5EF4-FFF2-40B4-BE49-F238E27FC236}">
                  <a16:creationId xmlns:a16="http://schemas.microsoft.com/office/drawing/2014/main" id="{DE6B6BC9-5D31-416E-9709-C71A333F7842}"/>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5" name="ColorBlock">
              <a:extLst>
                <a:ext uri="{FF2B5EF4-FFF2-40B4-BE49-F238E27FC236}">
                  <a16:creationId xmlns:a16="http://schemas.microsoft.com/office/drawing/2014/main" id="{0B4DC9A4-6B2D-4333-AF98-DD85B7E3035C}"/>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6" name="TypeText">
              <a:extLst>
                <a:ext uri="{FF2B5EF4-FFF2-40B4-BE49-F238E27FC236}">
                  <a16:creationId xmlns:a16="http://schemas.microsoft.com/office/drawing/2014/main" id="{EA210578-454A-4FFB-BE54-5469C64891CB}"/>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pPr marL="342900" indent="-342900">
                <a:lnSpc>
                  <a:spcPct val="150000"/>
                </a:lnSpc>
              </a:pPr>
              <a:r>
                <a:rPr lang="zh-CN" altLang="en-US" sz="2600" b="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TipText">
              <a:extLst>
                <a:ext uri="{FF2B5EF4-FFF2-40B4-BE49-F238E27FC236}">
                  <a16:creationId xmlns:a16="http://schemas.microsoft.com/office/drawing/2014/main" id="{8ACE4EFB-2B9C-458C-B531-4BE2DD7E6345}"/>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pPr marL="342900" indent="-342900">
                <a:lnSpc>
                  <a:spcPct val="150000"/>
                </a:lnSpc>
              </a:pPr>
              <a:r>
                <a:rPr lang="en-US" altLang="zh-CN" sz="2000" b="1">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000" b="1">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b="1"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3" name="图片 2">
            <a:extLst>
              <a:ext uri="{FF2B5EF4-FFF2-40B4-BE49-F238E27FC236}">
                <a16:creationId xmlns:a16="http://schemas.microsoft.com/office/drawing/2014/main" id="{B77650C9-5D6D-4AAE-BDA1-78330F364D3A}"/>
              </a:ext>
            </a:extLst>
          </p:cNvPr>
          <p:cNvPicPr>
            <a:picLocks/>
          </p:cNvPicPr>
          <p:nvPr>
            <p:custDataLst>
              <p:tags r:id="rId13"/>
            </p:custDataLst>
          </p:nvPr>
        </p:nvPicPr>
        <p:blipFill>
          <a:blip r:embed="rId19"/>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6089645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1005403" cy="535531"/>
          </a:xfrm>
        </p:spPr>
        <p:txBody>
          <a:bodyPr/>
          <a:lstStyle/>
          <a:p>
            <a:pPr marL="0" indent="0">
              <a:buNone/>
            </a:pPr>
            <a:r>
              <a:rPr lang="zh-CN" altLang="en-US" dirty="0"/>
              <a:t>作业</a:t>
            </a:r>
          </a:p>
        </p:txBody>
      </p:sp>
      <p:sp>
        <p:nvSpPr>
          <p:cNvPr id="19" name="文本占位符 1">
            <a:extLst>
              <a:ext uri="{FF2B5EF4-FFF2-40B4-BE49-F238E27FC236}">
                <a16:creationId xmlns:a16="http://schemas.microsoft.com/office/drawing/2014/main" id="{6B576661-E9F1-4756-8CA6-59114FE91652}"/>
              </a:ext>
            </a:extLst>
          </p:cNvPr>
          <p:cNvSpPr>
            <a:spLocks noGrp="1"/>
          </p:cNvSpPr>
          <p:nvPr>
            <p:ph type="body" sz="quarter" idx="10"/>
          </p:nvPr>
        </p:nvSpPr>
        <p:spPr>
          <a:xfrm>
            <a:off x="1133856" y="72410"/>
            <a:ext cx="1857283"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基本概念</a:t>
            </a:r>
          </a:p>
        </p:txBody>
      </p:sp>
      <p:sp>
        <p:nvSpPr>
          <p:cNvPr id="20" name="文本占位符 2">
            <a:extLst>
              <a:ext uri="{FF2B5EF4-FFF2-40B4-BE49-F238E27FC236}">
                <a16:creationId xmlns:a16="http://schemas.microsoft.com/office/drawing/2014/main" id="{2BA48B62-9C83-4DD9-BCC0-557BD2B4B654}"/>
              </a:ext>
            </a:extLst>
          </p:cNvPr>
          <p:cNvSpPr>
            <a:spLocks noGrp="1"/>
          </p:cNvSpPr>
          <p:nvPr>
            <p:ph type="body" sz="quarter" idx="11"/>
          </p:nvPr>
        </p:nvSpPr>
        <p:spPr>
          <a:xfrm>
            <a:off x="3177030" y="72410"/>
            <a:ext cx="1822935" cy="369332"/>
          </a:xfrm>
          <a:noFill/>
        </p:spPr>
        <p:txBody>
          <a:bodyPr wrap="none" rtlCol="0">
            <a:spAutoFit/>
          </a:bodyPr>
          <a:lstStyle/>
          <a:p>
            <a:r>
              <a:rPr lang="en-US" altLang="zh-CN" dirty="0"/>
              <a:t>02 </a:t>
            </a:r>
            <a:r>
              <a:rPr lang="zh-CN" altLang="en-US" dirty="0"/>
              <a:t>共享与保护</a:t>
            </a:r>
          </a:p>
        </p:txBody>
      </p:sp>
      <p:sp>
        <p:nvSpPr>
          <p:cNvPr id="21" name="文本占位符 3">
            <a:extLst>
              <a:ext uri="{FF2B5EF4-FFF2-40B4-BE49-F238E27FC236}">
                <a16:creationId xmlns:a16="http://schemas.microsoft.com/office/drawing/2014/main" id="{19627B8E-2D22-4596-A637-0FD956DDAEA9}"/>
              </a:ext>
            </a:extLst>
          </p:cNvPr>
          <p:cNvSpPr>
            <a:spLocks noGrp="1"/>
          </p:cNvSpPr>
          <p:nvPr>
            <p:ph type="body" sz="quarter" idx="12"/>
          </p:nvPr>
        </p:nvSpPr>
        <p:spPr>
          <a:xfrm>
            <a:off x="5312773" y="72410"/>
            <a:ext cx="1566454" cy="369332"/>
          </a:xfrm>
          <a:noFill/>
        </p:spPr>
        <p:txBody>
          <a:bodyPr wrap="square" rtlCol="0">
            <a:spAutoFit/>
          </a:bodyPr>
          <a:lstStyle/>
          <a:p>
            <a:r>
              <a:rPr lang="en-US" altLang="zh-CN" dirty="0">
                <a:solidFill>
                  <a:schemeClr val="bg1"/>
                </a:solidFill>
              </a:rPr>
              <a:t>03 </a:t>
            </a:r>
            <a:r>
              <a:rPr lang="zh-CN" altLang="en-US" dirty="0">
                <a:solidFill>
                  <a:schemeClr val="bg1"/>
                </a:solidFill>
              </a:rPr>
              <a:t>系统实现</a:t>
            </a:r>
          </a:p>
        </p:txBody>
      </p:sp>
      <p:sp>
        <p:nvSpPr>
          <p:cNvPr id="22" name="文本占位符 4">
            <a:extLst>
              <a:ext uri="{FF2B5EF4-FFF2-40B4-BE49-F238E27FC236}">
                <a16:creationId xmlns:a16="http://schemas.microsoft.com/office/drawing/2014/main" id="{A0692676-AD66-4C0C-9ADE-4C3C14A8526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磁盘结构</a:t>
            </a:r>
          </a:p>
        </p:txBody>
      </p:sp>
      <p:sp>
        <p:nvSpPr>
          <p:cNvPr id="23" name="文本占位符 5">
            <a:extLst>
              <a:ext uri="{FF2B5EF4-FFF2-40B4-BE49-F238E27FC236}">
                <a16:creationId xmlns:a16="http://schemas.microsoft.com/office/drawing/2014/main" id="{C709A905-AB48-41EF-BDBD-8D0716A77982}"/>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磁盘调度算法</a:t>
            </a:r>
          </a:p>
        </p:txBody>
      </p:sp>
      <p:sp>
        <p:nvSpPr>
          <p:cNvPr id="24" name="文本框 23">
            <a:extLst>
              <a:ext uri="{FF2B5EF4-FFF2-40B4-BE49-F238E27FC236}">
                <a16:creationId xmlns:a16="http://schemas.microsoft.com/office/drawing/2014/main" id="{E33A5085-0EDA-46FA-BDA2-65D6994B2F15}"/>
              </a:ext>
            </a:extLst>
          </p:cNvPr>
          <p:cNvSpPr txBox="1"/>
          <p:nvPr/>
        </p:nvSpPr>
        <p:spPr>
          <a:xfrm>
            <a:off x="172183" y="1553244"/>
            <a:ext cx="11847633" cy="4653582"/>
          </a:xfrm>
          <a:prstGeom prst="rect">
            <a:avLst/>
          </a:prstGeom>
          <a:solidFill>
            <a:srgbClr val="808080"/>
          </a:solidFill>
          <a:ln cmpd="sng">
            <a:solidFill>
              <a:srgbClr val="000000"/>
            </a:solidFill>
            <a:prstDash val="solid"/>
          </a:ln>
        </p:spPr>
        <p:style>
          <a:lnRef idx="2">
            <a:schemeClr val="dk1"/>
          </a:lnRef>
          <a:fillRef idx="1">
            <a:schemeClr val="lt1"/>
          </a:fillRef>
          <a:effectRef idx="0">
            <a:schemeClr val="dk1"/>
          </a:effectRef>
          <a:fontRef idx="minor">
            <a:schemeClr val="dk1"/>
          </a:fontRef>
        </p:style>
        <p:txBody>
          <a:bodyPr wrap="square" rtlCol="0">
            <a:spAutoFit/>
          </a:bodyPr>
          <a:lstStyle/>
          <a:p>
            <a:pPr marL="342900" indent="-342900" algn="l">
              <a:lnSpc>
                <a:spcPct val="150000"/>
              </a:lnSpc>
              <a:buFont typeface="Wingdings" panose="05000000000000000000" pitchFamily="2" charset="2"/>
              <a:buChar char="Ø"/>
            </a:pPr>
            <a:r>
              <a:rPr lang="zh-CN" altLang="en-US" sz="2000" b="1" dirty="0"/>
              <a:t>某文件系统采用索引结点存放文件的属性和地址信息</a:t>
            </a:r>
          </a:p>
          <a:p>
            <a:pPr marL="800089" lvl="1" indent="-342900">
              <a:lnSpc>
                <a:spcPct val="150000"/>
              </a:lnSpc>
              <a:buFont typeface="Wingdings" panose="05000000000000000000" pitchFamily="2" charset="2"/>
              <a:buChar char="Ø"/>
            </a:pPr>
            <a:r>
              <a:rPr lang="zh-CN" altLang="en-US" sz="2000" b="1" dirty="0"/>
              <a:t>簇大小为</a:t>
            </a:r>
            <a:r>
              <a:rPr lang="en-US" altLang="zh-CN" sz="2000" b="1" dirty="0"/>
              <a:t>4KB</a:t>
            </a:r>
            <a:r>
              <a:rPr lang="zh-CN" altLang="en-US" sz="2000" b="1" dirty="0"/>
              <a:t>；</a:t>
            </a:r>
          </a:p>
          <a:p>
            <a:pPr marL="800089" lvl="1" indent="-342900">
              <a:lnSpc>
                <a:spcPct val="150000"/>
              </a:lnSpc>
              <a:buFont typeface="Wingdings" panose="05000000000000000000" pitchFamily="2" charset="2"/>
              <a:buChar char="Ø"/>
            </a:pPr>
            <a:r>
              <a:rPr lang="zh-CN" altLang="en-US" sz="2000" b="1" dirty="0"/>
              <a:t>每个文件索引结点占</a:t>
            </a:r>
            <a:r>
              <a:rPr lang="en-US" altLang="zh-CN" sz="2000" b="1" dirty="0"/>
              <a:t>64B</a:t>
            </a:r>
            <a:r>
              <a:rPr lang="zh-CN" altLang="en-US" sz="2000" b="1" dirty="0"/>
              <a:t>；</a:t>
            </a:r>
          </a:p>
          <a:p>
            <a:pPr marL="800089" lvl="1" indent="-342900">
              <a:lnSpc>
                <a:spcPct val="150000"/>
              </a:lnSpc>
              <a:buFont typeface="Wingdings" panose="05000000000000000000" pitchFamily="2" charset="2"/>
              <a:buChar char="Ø"/>
            </a:pPr>
            <a:r>
              <a:rPr lang="zh-CN" altLang="en-US" sz="2000" b="1" dirty="0"/>
              <a:t>有</a:t>
            </a:r>
            <a:r>
              <a:rPr lang="en-US" altLang="zh-CN" sz="2000" b="1" dirty="0"/>
              <a:t>11</a:t>
            </a:r>
            <a:r>
              <a:rPr lang="zh-CN" altLang="en-US" sz="2000" b="1" dirty="0"/>
              <a:t>个地址项，其中直接地址项</a:t>
            </a:r>
            <a:r>
              <a:rPr lang="en-US" altLang="zh-CN" sz="2000" b="1" dirty="0"/>
              <a:t>8</a:t>
            </a:r>
            <a:r>
              <a:rPr lang="zh-CN" altLang="en-US" sz="2000" b="1" dirty="0"/>
              <a:t>个，一级、二级和三级间接地址项各</a:t>
            </a:r>
            <a:r>
              <a:rPr lang="en-US" altLang="zh-CN" sz="2000" b="1" dirty="0"/>
              <a:t>1</a:t>
            </a:r>
            <a:r>
              <a:rPr lang="zh-CN" altLang="en-US" sz="2000" b="1" dirty="0"/>
              <a:t>个，每个地址项长度为</a:t>
            </a:r>
            <a:r>
              <a:rPr lang="en-US" altLang="zh-CN" sz="2000" b="1" dirty="0"/>
              <a:t>4B</a:t>
            </a:r>
            <a:r>
              <a:rPr lang="zh-CN" altLang="en-US" sz="2000" b="1" dirty="0"/>
              <a:t>。</a:t>
            </a:r>
          </a:p>
          <a:p>
            <a:pPr marL="342900" indent="-342900" algn="l">
              <a:lnSpc>
                <a:spcPct val="150000"/>
              </a:lnSpc>
              <a:buFont typeface="Wingdings" panose="05000000000000000000" pitchFamily="2" charset="2"/>
              <a:buChar char="Ø"/>
            </a:pPr>
            <a:r>
              <a:rPr lang="zh-CN" altLang="en-US" sz="2000" b="1" dirty="0"/>
              <a:t>请回答下列问题</a:t>
            </a:r>
            <a:r>
              <a:rPr lang="en-US" altLang="zh-CN" sz="2000" b="1" dirty="0"/>
              <a:t>:</a:t>
            </a:r>
          </a:p>
          <a:p>
            <a:pPr marL="914389" lvl="1" indent="-457200">
              <a:lnSpc>
                <a:spcPct val="150000"/>
              </a:lnSpc>
              <a:buFont typeface="+mj-ea"/>
              <a:buAutoNum type="circleNumDbPlain"/>
            </a:pPr>
            <a:r>
              <a:rPr lang="zh-CN" altLang="en-US" sz="2000" b="1" dirty="0"/>
              <a:t>该文件系统能支持的最大文件长度是多少</a:t>
            </a:r>
            <a:r>
              <a:rPr lang="en-US" altLang="zh-CN" sz="2000" b="1" dirty="0"/>
              <a:t>?</a:t>
            </a:r>
            <a:r>
              <a:rPr lang="zh-CN" altLang="en-US" sz="2000" b="1" dirty="0"/>
              <a:t>（给出计算表达式即可</a:t>
            </a:r>
            <a:r>
              <a:rPr lang="en-US" altLang="zh-CN" sz="2000" b="1" dirty="0"/>
              <a:t>)</a:t>
            </a:r>
          </a:p>
          <a:p>
            <a:pPr marL="914389" lvl="1" indent="-457200">
              <a:lnSpc>
                <a:spcPct val="150000"/>
              </a:lnSpc>
              <a:buFont typeface="+mj-ea"/>
              <a:buAutoNum type="circleNumDbPlain"/>
            </a:pPr>
            <a:r>
              <a:rPr lang="zh-CN" altLang="en-US" sz="2000" b="1" dirty="0"/>
              <a:t>文件系统用</a:t>
            </a:r>
            <a:r>
              <a:rPr lang="en-US" altLang="zh-CN" sz="2000" b="1" dirty="0"/>
              <a:t>1M</a:t>
            </a:r>
            <a:r>
              <a:rPr lang="zh-CN" altLang="en-US" sz="2000" b="1" dirty="0"/>
              <a:t>（ </a:t>
            </a:r>
            <a:r>
              <a:rPr lang="en-US" altLang="zh-CN" sz="2000" b="1" dirty="0"/>
              <a:t>1M = 2^20</a:t>
            </a:r>
            <a:r>
              <a:rPr lang="zh-CN" altLang="en-US" sz="2000" b="1" dirty="0"/>
              <a:t>）个簇存放文件索引结点，用</a:t>
            </a:r>
            <a:r>
              <a:rPr lang="en-US" altLang="zh-CN" sz="2000" b="1" dirty="0"/>
              <a:t>512M</a:t>
            </a:r>
            <a:r>
              <a:rPr lang="zh-CN" altLang="en-US" sz="2000" b="1" dirty="0"/>
              <a:t>个簇存放文件数据。若一个图像文件的大小为</a:t>
            </a:r>
            <a:r>
              <a:rPr lang="en-US" altLang="zh-CN" sz="2000" b="1" dirty="0"/>
              <a:t>5600B</a:t>
            </a:r>
            <a:r>
              <a:rPr lang="zh-CN" altLang="en-US" sz="2000" b="1" dirty="0"/>
              <a:t>，则该文件系统最多能存放多少个这样的图像文件</a:t>
            </a:r>
            <a:r>
              <a:rPr lang="en-US" altLang="zh-CN" sz="2000" b="1" dirty="0"/>
              <a:t>?</a:t>
            </a:r>
          </a:p>
          <a:p>
            <a:pPr marL="914389" lvl="1" indent="-457200">
              <a:lnSpc>
                <a:spcPct val="150000"/>
              </a:lnSpc>
              <a:buFont typeface="+mj-ea"/>
              <a:buAutoNum type="circleNumDbPlain"/>
            </a:pPr>
            <a:r>
              <a:rPr lang="zh-CN" altLang="en-US" sz="2000" b="1" dirty="0"/>
              <a:t>若文件</a:t>
            </a:r>
            <a:r>
              <a:rPr lang="en-US" altLang="zh-CN" sz="2000" b="1" dirty="0"/>
              <a:t>F1</a:t>
            </a:r>
            <a:r>
              <a:rPr lang="zh-CN" altLang="en-US" sz="2000" b="1" dirty="0"/>
              <a:t>的大小为</a:t>
            </a:r>
            <a:r>
              <a:rPr lang="en-US" altLang="zh-CN" sz="2000" b="1" dirty="0"/>
              <a:t>6KB</a:t>
            </a:r>
            <a:r>
              <a:rPr lang="zh-CN" altLang="en-US" sz="2000" b="1" dirty="0"/>
              <a:t>，文件</a:t>
            </a:r>
            <a:r>
              <a:rPr lang="en-US" altLang="zh-CN" sz="2000" b="1" dirty="0"/>
              <a:t>F2</a:t>
            </a:r>
            <a:r>
              <a:rPr lang="zh-CN" altLang="en-US" sz="2000" b="1" dirty="0"/>
              <a:t>的大小为</a:t>
            </a:r>
            <a:r>
              <a:rPr lang="en-US" altLang="zh-CN" sz="2000" b="1" dirty="0"/>
              <a:t>40KB</a:t>
            </a:r>
            <a:r>
              <a:rPr lang="zh-CN" altLang="en-US" sz="2000" b="1" dirty="0"/>
              <a:t>，则该文系统获取</a:t>
            </a:r>
            <a:r>
              <a:rPr lang="en-US" altLang="zh-CN" sz="2000" b="1" dirty="0"/>
              <a:t>F1</a:t>
            </a:r>
            <a:r>
              <a:rPr lang="zh-CN" altLang="en-US" sz="2000" b="1" dirty="0"/>
              <a:t>和</a:t>
            </a:r>
            <a:r>
              <a:rPr lang="en-US" altLang="zh-CN" sz="2000" b="1" dirty="0"/>
              <a:t>F2</a:t>
            </a:r>
            <a:r>
              <a:rPr lang="zh-CN" altLang="en-US" sz="2000" b="1" dirty="0"/>
              <a:t>最后一个簇的簇号需要的时间是否相同</a:t>
            </a:r>
            <a:r>
              <a:rPr lang="en-US" altLang="zh-CN" sz="2000" b="1" dirty="0"/>
              <a:t>?</a:t>
            </a:r>
            <a:r>
              <a:rPr lang="zh-CN" altLang="en-US" sz="2000" b="1" dirty="0"/>
              <a:t>为什么</a:t>
            </a:r>
            <a:r>
              <a:rPr lang="en-US" altLang="zh-CN" sz="2000" b="1" dirty="0"/>
              <a:t>?</a:t>
            </a:r>
          </a:p>
        </p:txBody>
      </p:sp>
    </p:spTree>
    <p:extLst>
      <p:ext uri="{BB962C8B-B14F-4D97-AF65-F5344CB8AC3E}">
        <p14:creationId xmlns:p14="http://schemas.microsoft.com/office/powerpoint/2010/main" val="18731646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 y="3"/>
            <a:ext cx="12191999" cy="262467"/>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矩形 5"/>
          <p:cNvSpPr/>
          <p:nvPr/>
        </p:nvSpPr>
        <p:spPr>
          <a:xfrm>
            <a:off x="0" y="262470"/>
            <a:ext cx="12192000" cy="3522133"/>
          </a:xfrm>
          <a:prstGeom prst="rect">
            <a:avLst/>
          </a:prstGeom>
          <a:blipFill>
            <a:blip r:embed="rId2"/>
            <a:srcRect/>
            <a:stretch>
              <a:fillRect t="1" b="-82701"/>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E95D4137-B261-4CB4-AD1B-E3716D4B8E90}"/>
              </a:ext>
            </a:extLst>
          </p:cNvPr>
          <p:cNvSpPr txBox="1"/>
          <p:nvPr/>
        </p:nvSpPr>
        <p:spPr>
          <a:xfrm>
            <a:off x="4344083" y="3903131"/>
            <a:ext cx="3482043" cy="923330"/>
          </a:xfrm>
          <a:prstGeom prst="rect">
            <a:avLst/>
          </a:prstGeom>
          <a:noFill/>
        </p:spPr>
        <p:txBody>
          <a:bodyPr wrap="none" rtlCol="0">
            <a:spAutoFit/>
          </a:bodyPr>
          <a:lstStyle/>
          <a:p>
            <a:pPr algn="ctr"/>
            <a:r>
              <a:rPr lang="zh-CN" altLang="en-US" sz="5400" b="1" dirty="0">
                <a:solidFill>
                  <a:schemeClr val="accent1">
                    <a:lumMod val="50000"/>
                  </a:schemeClr>
                </a:solidFill>
                <a:latin typeface="微软雅黑" panose="020B0503020204020204" pitchFamily="34" charset="-122"/>
                <a:ea typeface="微软雅黑" panose="020B0503020204020204" pitchFamily="34" charset="-122"/>
              </a:rPr>
              <a:t>下课</a:t>
            </a:r>
            <a:r>
              <a:rPr lang="en-US" altLang="zh-CN" sz="5400" b="1"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5400" b="1" dirty="0">
                <a:solidFill>
                  <a:schemeClr val="accent1">
                    <a:lumMod val="50000"/>
                  </a:schemeClr>
                </a:solidFill>
                <a:latin typeface="微软雅黑" panose="020B0503020204020204" pitchFamily="34" charset="-122"/>
                <a:ea typeface="微软雅黑" panose="020B0503020204020204" pitchFamily="34" charset="-122"/>
              </a:rPr>
              <a:t>再见</a:t>
            </a:r>
            <a:endParaRPr lang="en-US" altLang="zh-CN" sz="54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ED68DB53-709C-4F99-B4F2-84178504F757}"/>
              </a:ext>
            </a:extLst>
          </p:cNvPr>
          <p:cNvSpPr txBox="1"/>
          <p:nvPr/>
        </p:nvSpPr>
        <p:spPr>
          <a:xfrm>
            <a:off x="3832286" y="5868319"/>
            <a:ext cx="4516531" cy="338554"/>
          </a:xfrm>
          <a:prstGeom prst="rect">
            <a:avLst/>
          </a:prstGeom>
          <a:noFill/>
        </p:spPr>
        <p:txBody>
          <a:bodyPr wrap="square" rtlCol="0">
            <a:spAutoFit/>
          </a:bodyPr>
          <a:lstStyle/>
          <a:p>
            <a:pPr algn="ct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主讲教师：张志超</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授课班级：</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2019NIIT</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76726FB8-ACC0-4F67-9A12-15EB233C359E}"/>
              </a:ext>
            </a:extLst>
          </p:cNvPr>
          <p:cNvSpPr/>
          <p:nvPr/>
        </p:nvSpPr>
        <p:spPr>
          <a:xfrm>
            <a:off x="4607775" y="6402345"/>
            <a:ext cx="2965555" cy="338554"/>
          </a:xfrm>
          <a:prstGeom prst="rect">
            <a:avLst/>
          </a:prstGeom>
        </p:spPr>
        <p:txBody>
          <a:bodyPr wrap="square">
            <a:spAutoFit/>
          </a:bodyPr>
          <a:lstStyle/>
          <a:p>
            <a:pPr algn="ctr"/>
            <a:r>
              <a:rPr kumimoji="1"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2021-2022 </a:t>
            </a:r>
            <a:r>
              <a:rPr kumimoji="1"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第</a:t>
            </a:r>
            <a:r>
              <a:rPr kumimoji="1"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1</a:t>
            </a:r>
            <a:r>
              <a:rPr kumimoji="1"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学期</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21" name="直接连接符 20">
            <a:extLst>
              <a:ext uri="{FF2B5EF4-FFF2-40B4-BE49-F238E27FC236}">
                <a16:creationId xmlns:a16="http://schemas.microsoft.com/office/drawing/2014/main" id="{D311BE58-468C-48EC-8F40-28EDE8F0A396}"/>
              </a:ext>
            </a:extLst>
          </p:cNvPr>
          <p:cNvCxnSpPr>
            <a:cxnSpLocks/>
          </p:cNvCxnSpPr>
          <p:nvPr/>
        </p:nvCxnSpPr>
        <p:spPr>
          <a:xfrm>
            <a:off x="4344083" y="4878699"/>
            <a:ext cx="3410029" cy="0"/>
          </a:xfrm>
          <a:prstGeom prst="line">
            <a:avLst/>
          </a:prstGeom>
          <a:ln>
            <a:solidFill>
              <a:schemeClr val="tx1">
                <a:lumMod val="85000"/>
                <a:lumOff val="1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B0FAF5C6-BCF5-4711-9314-2CC6E32718BB}"/>
              </a:ext>
            </a:extLst>
          </p:cNvPr>
          <p:cNvSpPr txBox="1"/>
          <p:nvPr/>
        </p:nvSpPr>
        <p:spPr>
          <a:xfrm>
            <a:off x="4313889" y="5050344"/>
            <a:ext cx="3542425" cy="646331"/>
          </a:xfrm>
          <a:prstGeom prst="rect">
            <a:avLst/>
          </a:prstGeom>
          <a:noFill/>
        </p:spPr>
        <p:txBody>
          <a:bodyPr wrap="square" rtlCol="0">
            <a:spAutoFit/>
          </a:bodyPr>
          <a:lstStyle/>
          <a:p>
            <a:pPr algn="ctr"/>
            <a:r>
              <a:rPr lang="zh-CN" altLang="en-US" sz="3600" b="1" dirty="0">
                <a:solidFill>
                  <a:schemeClr val="accent1">
                    <a:lumMod val="50000"/>
                  </a:schemeClr>
                </a:solidFill>
                <a:latin typeface="微软雅黑" panose="020B0503020204020204" pitchFamily="34" charset="-122"/>
                <a:ea typeface="微软雅黑" panose="020B0503020204020204" pitchFamily="34" charset="-122"/>
              </a:rPr>
              <a:t>磁盘、设备管理</a:t>
            </a:r>
            <a:endParaRPr lang="en-US" altLang="zh-CN" sz="3600" b="1" dirty="0">
              <a:solidFill>
                <a:schemeClr val="accent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5990464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p:spPr>
        <p:txBody>
          <a:bodyPr/>
          <a:lstStyle/>
          <a:p>
            <a:r>
              <a:rPr lang="en-US" altLang="zh-CN" dirty="0"/>
              <a:t>01 </a:t>
            </a:r>
            <a:r>
              <a:rPr lang="zh-CN" altLang="en-US" dirty="0"/>
              <a:t>基本概念</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177030" y="72410"/>
            <a:ext cx="1822935" cy="369332"/>
          </a:xfrm>
        </p:spPr>
        <p:txBody>
          <a:bodyPr/>
          <a:lstStyle/>
          <a:p>
            <a:r>
              <a:rPr lang="en-US" altLang="zh-CN" dirty="0"/>
              <a:t>02 </a:t>
            </a:r>
            <a:r>
              <a:rPr lang="zh-CN" altLang="en-US" dirty="0"/>
              <a:t>共享与保护</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312773" y="72410"/>
            <a:ext cx="1566454" cy="369332"/>
          </a:xfrm>
        </p:spPr>
        <p:txBody>
          <a:bodyPr/>
          <a:lstStyle/>
          <a:p>
            <a:r>
              <a:rPr lang="en-US" altLang="zh-CN" dirty="0"/>
              <a:t>03 </a:t>
            </a:r>
            <a:r>
              <a:rPr lang="zh-CN" altLang="en-US" dirty="0"/>
              <a:t>系统实现</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磁盘结构</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磁盘调度算法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3057247" cy="535531"/>
          </a:xfrm>
        </p:spPr>
        <p:txBody>
          <a:bodyPr/>
          <a:lstStyle/>
          <a:p>
            <a:pPr marL="0" indent="0">
              <a:buNone/>
            </a:pPr>
            <a:r>
              <a:rPr lang="zh-CN" altLang="en-US" dirty="0"/>
              <a:t>文件的基本操作</a:t>
            </a:r>
          </a:p>
        </p:txBody>
      </p:sp>
      <p:sp>
        <p:nvSpPr>
          <p:cNvPr id="52" name="文本框 51">
            <a:extLst>
              <a:ext uri="{FF2B5EF4-FFF2-40B4-BE49-F238E27FC236}">
                <a16:creationId xmlns:a16="http://schemas.microsoft.com/office/drawing/2014/main" id="{1CDA7887-31E4-4A69-93A5-C992AE666D6A}"/>
              </a:ext>
            </a:extLst>
          </p:cNvPr>
          <p:cNvSpPr txBox="1"/>
          <p:nvPr/>
        </p:nvSpPr>
        <p:spPr>
          <a:xfrm>
            <a:off x="868618" y="1680619"/>
            <a:ext cx="10454764" cy="4457823"/>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创建：</a:t>
            </a:r>
            <a:r>
              <a:rPr lang="zh-CN" altLang="en-US" sz="2400" dirty="0"/>
              <a:t>①找到物理空间；②在目录中创建条目，记录文件的名称、位置及信息</a:t>
            </a:r>
            <a:endParaRPr lang="en-US" altLang="zh-CN" sz="2400" dirty="0"/>
          </a:p>
          <a:p>
            <a:pPr marL="342900" indent="-342900" algn="l">
              <a:lnSpc>
                <a:spcPct val="150000"/>
              </a:lnSpc>
              <a:buFont typeface="Wingdings" panose="05000000000000000000" pitchFamily="2" charset="2"/>
              <a:buChar char="Ø"/>
            </a:pPr>
            <a:r>
              <a:rPr lang="zh-CN" altLang="en-US" sz="2400" b="1" dirty="0"/>
              <a:t>写文件：</a:t>
            </a:r>
            <a:r>
              <a:rPr lang="zh-CN" altLang="en-US" sz="2400" dirty="0"/>
              <a:t>参数（文件名称，要写入的内容），系统为该文件维护一个写位置的指针，一旦发生写操作，更新写指针</a:t>
            </a:r>
            <a:endParaRPr lang="en-US" altLang="zh-CN" sz="2400" dirty="0"/>
          </a:p>
          <a:p>
            <a:pPr marL="342900" indent="-342900" algn="l">
              <a:lnSpc>
                <a:spcPct val="150000"/>
              </a:lnSpc>
              <a:buFont typeface="Wingdings" panose="05000000000000000000" pitchFamily="2" charset="2"/>
              <a:buChar char="Ø"/>
            </a:pPr>
            <a:r>
              <a:rPr lang="zh-CN" altLang="en-US" sz="2400" b="1" dirty="0"/>
              <a:t>读文件：</a:t>
            </a:r>
            <a:r>
              <a:rPr lang="zh-CN" altLang="en-US" sz="2400" dirty="0"/>
              <a:t>参数（文件名称，要读入的内存位置），系统维护一个读位置指针，一旦发生读操作，更新度指针</a:t>
            </a:r>
            <a:endParaRPr lang="en-US" altLang="zh-CN" sz="2400" dirty="0"/>
          </a:p>
          <a:p>
            <a:pPr marL="342900" indent="-342900" algn="l">
              <a:lnSpc>
                <a:spcPct val="150000"/>
              </a:lnSpc>
              <a:buFont typeface="Wingdings" panose="05000000000000000000" pitchFamily="2" charset="2"/>
              <a:buChar char="Ø"/>
            </a:pPr>
            <a:r>
              <a:rPr lang="zh-CN" altLang="en-US" sz="2400" b="1" dirty="0"/>
              <a:t>通常，一个进程只对一个文件进行读或写，因此系统为每个进程维护一个当前位置指针，</a:t>
            </a:r>
            <a:r>
              <a:rPr lang="zh-CN" altLang="en-US" sz="2400" b="1" dirty="0">
                <a:solidFill>
                  <a:srgbClr val="FF0000"/>
                </a:solidFill>
              </a:rPr>
              <a:t>读写使用同一指针</a:t>
            </a:r>
            <a:r>
              <a:rPr lang="zh-CN" altLang="en-US" sz="2400" b="1" dirty="0"/>
              <a:t>，节省系统空间，降低系统复杂度</a:t>
            </a:r>
          </a:p>
        </p:txBody>
      </p:sp>
    </p:spTree>
    <p:extLst>
      <p:ext uri="{BB962C8B-B14F-4D97-AF65-F5344CB8AC3E}">
        <p14:creationId xmlns:p14="http://schemas.microsoft.com/office/powerpoint/2010/main" val="1845938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p:spPr>
        <p:txBody>
          <a:bodyPr/>
          <a:lstStyle/>
          <a:p>
            <a:r>
              <a:rPr lang="en-US" altLang="zh-CN" dirty="0"/>
              <a:t>01 </a:t>
            </a:r>
            <a:r>
              <a:rPr lang="zh-CN" altLang="en-US" dirty="0"/>
              <a:t>基本概念</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177030" y="72410"/>
            <a:ext cx="1822935" cy="369332"/>
          </a:xfrm>
        </p:spPr>
        <p:txBody>
          <a:bodyPr/>
          <a:lstStyle/>
          <a:p>
            <a:r>
              <a:rPr lang="en-US" altLang="zh-CN" dirty="0"/>
              <a:t>02 </a:t>
            </a:r>
            <a:r>
              <a:rPr lang="zh-CN" altLang="en-US" dirty="0"/>
              <a:t>共享与保护</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312773" y="72410"/>
            <a:ext cx="1566454" cy="369332"/>
          </a:xfrm>
        </p:spPr>
        <p:txBody>
          <a:bodyPr/>
          <a:lstStyle/>
          <a:p>
            <a:r>
              <a:rPr lang="en-US" altLang="zh-CN" dirty="0"/>
              <a:t>03 </a:t>
            </a:r>
            <a:r>
              <a:rPr lang="zh-CN" altLang="en-US" dirty="0"/>
              <a:t>系统实现</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磁盘结构</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磁盘调度算法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3057247" cy="535531"/>
          </a:xfrm>
        </p:spPr>
        <p:txBody>
          <a:bodyPr/>
          <a:lstStyle/>
          <a:p>
            <a:pPr marL="0" indent="0">
              <a:buNone/>
            </a:pPr>
            <a:r>
              <a:rPr lang="zh-CN" altLang="en-US" dirty="0"/>
              <a:t>文件的基本操作</a:t>
            </a:r>
          </a:p>
        </p:txBody>
      </p:sp>
      <p:sp>
        <p:nvSpPr>
          <p:cNvPr id="52" name="文本框 51">
            <a:extLst>
              <a:ext uri="{FF2B5EF4-FFF2-40B4-BE49-F238E27FC236}">
                <a16:creationId xmlns:a16="http://schemas.microsoft.com/office/drawing/2014/main" id="{1CDA7887-31E4-4A69-93A5-C992AE666D6A}"/>
              </a:ext>
            </a:extLst>
          </p:cNvPr>
          <p:cNvSpPr txBox="1"/>
          <p:nvPr/>
        </p:nvSpPr>
        <p:spPr>
          <a:xfrm>
            <a:off x="868618" y="1680619"/>
            <a:ext cx="10454764" cy="4452886"/>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文件重定位（寻址）：</a:t>
            </a:r>
            <a:r>
              <a:rPr lang="zh-CN" altLang="en-US" sz="2400" dirty="0"/>
              <a:t>按某条件搜索目录，将当前文件位置设定为给定值。不会读或写文件</a:t>
            </a:r>
            <a:endParaRPr lang="en-US" altLang="zh-CN" sz="2400" dirty="0"/>
          </a:p>
          <a:p>
            <a:pPr marL="342900" indent="-342900" algn="l">
              <a:lnSpc>
                <a:spcPct val="150000"/>
              </a:lnSpc>
              <a:buFont typeface="Wingdings" panose="05000000000000000000" pitchFamily="2" charset="2"/>
              <a:buChar char="Ø"/>
            </a:pPr>
            <a:r>
              <a:rPr lang="zh-CN" altLang="en-US" sz="2400" b="1" dirty="0"/>
              <a:t>删除文件：</a:t>
            </a:r>
            <a:r>
              <a:rPr lang="zh-CN" altLang="en-US" sz="2400" dirty="0"/>
              <a:t>从目录中找到要删除文件的目录项，置为空项，并回收该文件所占的存储空间</a:t>
            </a:r>
            <a:endParaRPr lang="en-US" altLang="zh-CN" sz="2400" dirty="0"/>
          </a:p>
          <a:p>
            <a:pPr marL="342900" indent="-342900" algn="l">
              <a:lnSpc>
                <a:spcPct val="150000"/>
              </a:lnSpc>
              <a:buFont typeface="Wingdings" panose="05000000000000000000" pitchFamily="2" charset="2"/>
              <a:buChar char="Ø"/>
            </a:pPr>
            <a:r>
              <a:rPr lang="zh-CN" altLang="en-US" sz="2400" b="1" dirty="0"/>
              <a:t>截断文件：</a:t>
            </a:r>
            <a:r>
              <a:rPr lang="zh-CN" altLang="en-US" sz="2400" dirty="0"/>
              <a:t>允许文件所有属性保持不变，并删除文件内容，即将其长度设为</a:t>
            </a:r>
            <a:r>
              <a:rPr lang="en-US" altLang="zh-CN" sz="2400" dirty="0"/>
              <a:t>0</a:t>
            </a:r>
            <a:r>
              <a:rPr lang="zh-CN" altLang="en-US" sz="2400" dirty="0"/>
              <a:t>，并释放其空间</a:t>
            </a:r>
            <a:endParaRPr lang="en-US" altLang="zh-CN" sz="2400" dirty="0"/>
          </a:p>
          <a:p>
            <a:pPr marL="342900" indent="-342900" algn="l">
              <a:lnSpc>
                <a:spcPct val="150000"/>
              </a:lnSpc>
              <a:buFont typeface="Wingdings" panose="05000000000000000000" pitchFamily="2" charset="2"/>
              <a:buChar char="Ø"/>
            </a:pPr>
            <a:r>
              <a:rPr lang="zh-CN" altLang="en-US" sz="2400" b="1" dirty="0"/>
              <a:t>以上</a:t>
            </a:r>
            <a:r>
              <a:rPr lang="en-US" altLang="zh-CN" sz="2400" b="1" dirty="0"/>
              <a:t>6</a:t>
            </a:r>
            <a:r>
              <a:rPr lang="zh-CN" altLang="en-US" sz="2400" b="1" dirty="0"/>
              <a:t>项基本操作可以组合执行其他文件操作</a:t>
            </a:r>
            <a:endParaRPr lang="en-US" altLang="zh-CN" sz="2400" b="1" dirty="0"/>
          </a:p>
          <a:p>
            <a:pPr marL="800089" lvl="1" indent="-342900">
              <a:lnSpc>
                <a:spcPct val="150000"/>
              </a:lnSpc>
              <a:buFont typeface="Wingdings" panose="05000000000000000000" pitchFamily="2" charset="2"/>
              <a:buChar char="Ø"/>
            </a:pPr>
            <a:r>
              <a:rPr lang="zh-CN" altLang="en-US" sz="2400" b="1" dirty="0"/>
              <a:t>如复制，</a:t>
            </a:r>
            <a:r>
              <a:rPr lang="zh-CN" altLang="en-US" sz="2400" dirty="0"/>
              <a:t>创建新文件→从旧文件读出→写入新文件</a:t>
            </a:r>
          </a:p>
        </p:txBody>
      </p:sp>
    </p:spTree>
    <p:extLst>
      <p:ext uri="{BB962C8B-B14F-4D97-AF65-F5344CB8AC3E}">
        <p14:creationId xmlns:p14="http://schemas.microsoft.com/office/powerpoint/2010/main" val="407455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p:spPr>
        <p:txBody>
          <a:bodyPr/>
          <a:lstStyle/>
          <a:p>
            <a:r>
              <a:rPr lang="en-US" altLang="zh-CN" dirty="0"/>
              <a:t>01 </a:t>
            </a:r>
            <a:r>
              <a:rPr lang="zh-CN" altLang="en-US" dirty="0"/>
              <a:t>基本概念</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177030" y="72410"/>
            <a:ext cx="1822935" cy="369332"/>
          </a:xfrm>
        </p:spPr>
        <p:txBody>
          <a:bodyPr/>
          <a:lstStyle/>
          <a:p>
            <a:r>
              <a:rPr lang="en-US" altLang="zh-CN" dirty="0"/>
              <a:t>02 </a:t>
            </a:r>
            <a:r>
              <a:rPr lang="zh-CN" altLang="en-US" dirty="0"/>
              <a:t>共享与保护</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312773" y="72410"/>
            <a:ext cx="1566454" cy="369332"/>
          </a:xfrm>
        </p:spPr>
        <p:txBody>
          <a:bodyPr/>
          <a:lstStyle/>
          <a:p>
            <a:r>
              <a:rPr lang="en-US" altLang="zh-CN" dirty="0"/>
              <a:t>03 </a:t>
            </a:r>
            <a:r>
              <a:rPr lang="zh-CN" altLang="en-US" dirty="0"/>
              <a:t>系统实现</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磁盘结构</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磁盘调度算法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3467616" cy="535531"/>
          </a:xfrm>
        </p:spPr>
        <p:txBody>
          <a:bodyPr/>
          <a:lstStyle/>
          <a:p>
            <a:pPr marL="0" indent="0">
              <a:buNone/>
            </a:pPr>
            <a:r>
              <a:rPr lang="zh-CN" altLang="en-US" dirty="0"/>
              <a:t>文件的打开与关闭</a:t>
            </a:r>
          </a:p>
        </p:txBody>
      </p:sp>
      <p:sp>
        <p:nvSpPr>
          <p:cNvPr id="52" name="文本框 51">
            <a:extLst>
              <a:ext uri="{FF2B5EF4-FFF2-40B4-BE49-F238E27FC236}">
                <a16:creationId xmlns:a16="http://schemas.microsoft.com/office/drawing/2014/main" id="{1CDA7887-31E4-4A69-93A5-C992AE666D6A}"/>
              </a:ext>
            </a:extLst>
          </p:cNvPr>
          <p:cNvSpPr txBox="1"/>
          <p:nvPr/>
        </p:nvSpPr>
        <p:spPr>
          <a:xfrm>
            <a:off x="868618" y="1680619"/>
            <a:ext cx="10454764" cy="4457823"/>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en-US" altLang="zh-CN" sz="2400" b="1" dirty="0"/>
              <a:t>open--read--close</a:t>
            </a:r>
          </a:p>
          <a:p>
            <a:pPr marL="342900" indent="-342900" algn="l">
              <a:lnSpc>
                <a:spcPct val="150000"/>
              </a:lnSpc>
              <a:buFont typeface="Wingdings" panose="05000000000000000000" pitchFamily="2" charset="2"/>
              <a:buChar char="Ø"/>
            </a:pPr>
            <a:r>
              <a:rPr lang="zh-CN" altLang="en-US" sz="2400" b="1" dirty="0"/>
              <a:t>首次使用文件时，系统调用</a:t>
            </a:r>
            <a:r>
              <a:rPr lang="en-US" altLang="zh-CN" sz="2400" b="1" dirty="0"/>
              <a:t>open</a:t>
            </a:r>
            <a:r>
              <a:rPr lang="zh-CN" altLang="en-US" sz="2400" b="1" dirty="0"/>
              <a:t>，</a:t>
            </a:r>
            <a:r>
              <a:rPr lang="zh-CN" altLang="en-US" sz="2400" dirty="0"/>
              <a:t>将指明文件的属性（包括文件在外存上的物理位置）从外存拷贝到内存的</a:t>
            </a:r>
            <a:r>
              <a:rPr lang="zh-CN" altLang="en-US" sz="2400" b="1" dirty="0"/>
              <a:t>打开文件信息表</a:t>
            </a:r>
            <a:r>
              <a:rPr lang="zh-CN" altLang="en-US" sz="2400" dirty="0"/>
              <a:t>的表目中</a:t>
            </a:r>
            <a:r>
              <a:rPr lang="zh-CN" altLang="en-US" sz="2400" b="1" dirty="0"/>
              <a:t>；</a:t>
            </a:r>
            <a:endParaRPr lang="en-US" altLang="zh-CN" sz="2400" b="1" dirty="0"/>
          </a:p>
          <a:p>
            <a:pPr marL="342900" indent="-342900" algn="l">
              <a:lnSpc>
                <a:spcPct val="150000"/>
              </a:lnSpc>
              <a:buFont typeface="Wingdings" panose="05000000000000000000" pitchFamily="2" charset="2"/>
              <a:buChar char="Ø"/>
            </a:pPr>
            <a:r>
              <a:rPr lang="zh-CN" altLang="en-US" sz="2400" b="1" dirty="0">
                <a:solidFill>
                  <a:srgbClr val="FF0000"/>
                </a:solidFill>
              </a:rPr>
              <a:t>打开文件信息表</a:t>
            </a:r>
            <a:r>
              <a:rPr lang="zh-CN" altLang="en-US" sz="2400" b="1" dirty="0"/>
              <a:t>由操作系统维护，当用户需要对文件进行操作时，通过该表指定文件，省略了搜索的环节</a:t>
            </a:r>
            <a:endParaRPr lang="en-US" altLang="zh-CN" sz="2400" b="1" dirty="0"/>
          </a:p>
          <a:p>
            <a:pPr marL="342900" indent="-342900" algn="l">
              <a:lnSpc>
                <a:spcPct val="150000"/>
              </a:lnSpc>
              <a:buFont typeface="Wingdings" panose="05000000000000000000" pitchFamily="2" charset="2"/>
              <a:buChar char="Ø"/>
            </a:pPr>
            <a:r>
              <a:rPr lang="zh-CN" altLang="en-US" sz="2400" b="1" dirty="0"/>
              <a:t>当文件不再使用时，进程关闭文件，系统从打开文件信息表中删除该条目</a:t>
            </a:r>
            <a:endParaRPr lang="en-US" altLang="zh-CN" sz="2400" b="1" dirty="0"/>
          </a:p>
          <a:p>
            <a:pPr marL="342900" indent="-342900" algn="l">
              <a:lnSpc>
                <a:spcPct val="150000"/>
              </a:lnSpc>
              <a:buFont typeface="Wingdings" panose="05000000000000000000" pitchFamily="2" charset="2"/>
              <a:buChar char="Ø"/>
            </a:pPr>
            <a:r>
              <a:rPr lang="zh-CN" altLang="en-US" sz="2400" b="1" dirty="0"/>
              <a:t>如果</a:t>
            </a:r>
            <a:r>
              <a:rPr lang="en-US" altLang="zh-CN" sz="2400" b="1" dirty="0"/>
              <a:t>open</a:t>
            </a:r>
            <a:r>
              <a:rPr lang="zh-CN" altLang="en-US" sz="2400" b="1" dirty="0"/>
              <a:t>请求得到允许，进程就可以打开文件，通常返回一个指针指向打开文件表中的一个条目，</a:t>
            </a:r>
            <a:r>
              <a:rPr lang="zh-CN" altLang="en-US" sz="2400" b="1" dirty="0">
                <a:solidFill>
                  <a:srgbClr val="FF0000"/>
                </a:solidFill>
              </a:rPr>
              <a:t>通过该指针进行</a:t>
            </a:r>
            <a:r>
              <a:rPr lang="en-US" altLang="zh-CN" sz="2400" b="1" dirty="0">
                <a:solidFill>
                  <a:srgbClr val="FF0000"/>
                </a:solidFill>
              </a:rPr>
              <a:t>IO</a:t>
            </a:r>
            <a:r>
              <a:rPr lang="zh-CN" altLang="en-US" sz="2400" b="1" dirty="0">
                <a:solidFill>
                  <a:srgbClr val="FF0000"/>
                </a:solidFill>
              </a:rPr>
              <a:t>操作</a:t>
            </a:r>
            <a:r>
              <a:rPr lang="zh-CN" altLang="en-US" sz="2400" b="1" dirty="0"/>
              <a:t>。</a:t>
            </a:r>
          </a:p>
        </p:txBody>
      </p:sp>
    </p:spTree>
    <p:extLst>
      <p:ext uri="{BB962C8B-B14F-4D97-AF65-F5344CB8AC3E}">
        <p14:creationId xmlns:p14="http://schemas.microsoft.com/office/powerpoint/2010/main" val="13017139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
  <p:tag name="PROBLEMSCORE" val="2.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0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0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0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3.xml><?xml version="1.0" encoding="utf-8"?>
<p:tagLst xmlns:a="http://schemas.openxmlformats.org/drawingml/2006/main" xmlns:r="http://schemas.openxmlformats.org/officeDocument/2006/relationships" xmlns:p="http://schemas.openxmlformats.org/presentationml/2006/main">
  <p:tag name="RAINPROBLEM" val="MultipleChoice"/>
  <p:tag name="PROBLEMSCORE" val="2.0"/>
</p:tagLst>
</file>

<file path=ppt/tags/tag11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1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2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2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2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2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30.xml><?xml version="1.0" encoding="utf-8"?>
<p:tagLst xmlns:a="http://schemas.openxmlformats.org/drawingml/2006/main" xmlns:r="http://schemas.openxmlformats.org/officeDocument/2006/relationships" xmlns:p="http://schemas.openxmlformats.org/presentationml/2006/main">
  <p:tag name="RAINPROBLEM" val="MultipleChoice"/>
  <p:tag name="PROBLEMSCORE" val="2.0"/>
</p:tagLst>
</file>

<file path=ppt/tags/tag13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3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3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3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3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4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4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7.xml><?xml version="1.0" encoding="utf-8"?>
<p:tagLst xmlns:a="http://schemas.openxmlformats.org/drawingml/2006/main" xmlns:r="http://schemas.openxmlformats.org/officeDocument/2006/relationships" xmlns:p="http://schemas.openxmlformats.org/presentationml/2006/main">
  <p:tag name="RAINPROBLEM" val="MultipleChoice"/>
  <p:tag name="PROBLEMSCORE" val="2.0"/>
</p:tagLst>
</file>

<file path=ppt/tags/tag14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4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5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5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5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5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5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4.xml><?xml version="1.0" encoding="utf-8"?>
<p:tagLst xmlns:a="http://schemas.openxmlformats.org/drawingml/2006/main" xmlns:r="http://schemas.openxmlformats.org/officeDocument/2006/relationships" xmlns:p="http://schemas.openxmlformats.org/presentationml/2006/main">
  <p:tag name="RAINPROBLEM" val="MultipleChoice"/>
  <p:tag name="PROBLEMSCORE" val="2.0"/>
</p:tagLst>
</file>

<file path=ppt/tags/tag16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6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7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7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7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7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7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7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 val="MultipleChoice"/>
  <p:tag name="PROBLEMSCORE" val="2.0"/>
</p:tagLst>
</file>

<file path=ppt/tags/tag18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1.xml><?xml version="1.0" encoding="utf-8"?>
<p:tagLst xmlns:a="http://schemas.openxmlformats.org/drawingml/2006/main" xmlns:r="http://schemas.openxmlformats.org/officeDocument/2006/relationships" xmlns:p="http://schemas.openxmlformats.org/presentationml/2006/main">
  <p:tag name="RAINPROBLEM" val="MultipleChoice"/>
  <p:tag name="PROBLEMSCORE" val="2.0"/>
</p:tagLst>
</file>

<file path=ppt/tags/tag18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8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8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8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8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8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8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8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9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9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9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9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xml><?xml version="1.0" encoding="utf-8"?>
<p:tagLst xmlns:a="http://schemas.openxmlformats.org/drawingml/2006/main" xmlns:r="http://schemas.openxmlformats.org/officeDocument/2006/relationships" xmlns:p="http://schemas.openxmlformats.org/presentationml/2006/main">
  <p:tag name="RAINPROBLEM" val="MultipleChoice"/>
  <p:tag name="PROBLEMSCORE" val="2.0"/>
  <p:tag name="PROBLEMHASREMARK" val="True"/>
  <p:tag name="PROBLEMREMARK" val="要读取文件首先要用open系统调用，open的参数包含文件的路径名与文件名，而read只需要open返回的文件描述符，而不需要文件名&#10;&#10;read的功能是从文件描述符所只是的文件中读取文件中的n个字节到缓冲区中，&#10;参数为文件描述符fd；buf缓存首地址和传送字节数"/>
</p:tagLst>
</file>

<file path=ppt/tags/tag3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4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46.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47.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48.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4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5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6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62.xml><?xml version="1.0" encoding="utf-8"?>
<p:tagLst xmlns:a="http://schemas.openxmlformats.org/drawingml/2006/main" xmlns:r="http://schemas.openxmlformats.org/officeDocument/2006/relationships" xmlns:p="http://schemas.openxmlformats.org/presentationml/2006/main">
  <p:tag name="RAINPROBLEM" val="MultipleChoice"/>
  <p:tag name="PROBLEMSCORE" val="2.0"/>
</p:tagLst>
</file>

<file path=ppt/tags/tag6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6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7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7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9.xml><?xml version="1.0" encoding="utf-8"?>
<p:tagLst xmlns:a="http://schemas.openxmlformats.org/drawingml/2006/main" xmlns:r="http://schemas.openxmlformats.org/officeDocument/2006/relationships" xmlns:p="http://schemas.openxmlformats.org/presentationml/2006/main">
  <p:tag name="RAINPROBLEM" val="MultipleChoice"/>
  <p:tag name="PROBLEMSCORE" val="2.0"/>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8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9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9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6.xml><?xml version="1.0" encoding="utf-8"?>
<p:tagLst xmlns:a="http://schemas.openxmlformats.org/drawingml/2006/main" xmlns:r="http://schemas.openxmlformats.org/officeDocument/2006/relationships" xmlns:p="http://schemas.openxmlformats.org/presentationml/2006/main">
  <p:tag name="RAINPROBLEM" val="MultipleChoice"/>
  <p:tag name="PROBLEMSCORE" val="2.0"/>
</p:tagLst>
</file>

<file path=ppt/tags/tag9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9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9.xml><?xml version="1.0" encoding="utf-8"?>
<p:tagLst xmlns:a="http://schemas.openxmlformats.org/drawingml/2006/main" xmlns:r="http://schemas.openxmlformats.org/officeDocument/2006/relationships" xmlns:p="http://schemas.openxmlformats.org/presentationml/2006/main">
  <p:tag name="RAINPROBLEM" val="ProblemItem"/>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5">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pPr>
      <a:bodyPr rtlCol="0" anchor="ctr"/>
      <a:lstStyle>
        <a:defPPr algn="ctr">
          <a:defRPr dirty="0" smtClean="0"/>
        </a:defPPr>
      </a:lstStyle>
      <a:style>
        <a:lnRef idx="2">
          <a:schemeClr val="dk1"/>
        </a:lnRef>
        <a:fillRef idx="1">
          <a:schemeClr val="lt1"/>
        </a:fillRef>
        <a:effectRef idx="0">
          <a:schemeClr val="dk1"/>
        </a:effectRef>
        <a:fontRef idx="minor">
          <a:schemeClr val="dk1"/>
        </a:fontRef>
      </a:style>
    </a:spDef>
    <a:lnDef>
      <a:spPr>
        <a:ln>
          <a:tailEnd type="triangle"/>
        </a:ln>
      </a:spPr>
      <a:bodyPr/>
      <a:lstStyle/>
      <a:style>
        <a:lnRef idx="3">
          <a:schemeClr val="dk1"/>
        </a:lnRef>
        <a:fillRef idx="0">
          <a:schemeClr val="dk1"/>
        </a:fillRef>
        <a:effectRef idx="2">
          <a:schemeClr val="dk1"/>
        </a:effectRef>
        <a:fontRef idx="minor">
          <a:schemeClr val="tx1"/>
        </a:fontRef>
      </a:style>
    </a:lnDef>
    <a:txDef>
      <a:spPr>
        <a:noFill/>
      </a:spPr>
      <a:bodyPr wrap="square" rtlCol="0">
        <a:spAutoFit/>
      </a:bodyPr>
      <a:lstStyle>
        <a:defPPr marL="342900" indent="-342900" algn="l">
          <a:lnSpc>
            <a:spcPct val="150000"/>
          </a:lnSpc>
          <a:buFont typeface="Wingdings" panose="05000000000000000000" pitchFamily="2" charset="2"/>
          <a:buChar char="Ø"/>
          <a:defRPr sz="2400" b="1"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9498</TotalTime>
  <Words>6011</Words>
  <Application>Microsoft Office PowerPoint</Application>
  <PresentationFormat>宽屏</PresentationFormat>
  <Paragraphs>991</Paragraphs>
  <Slides>69</Slides>
  <Notes>4</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69</vt:i4>
      </vt:variant>
    </vt:vector>
  </HeadingPairs>
  <TitlesOfParts>
    <vt:vector size="80" baseType="lpstr">
      <vt:lpstr>Arial</vt:lpstr>
      <vt:lpstr>微软雅黑</vt:lpstr>
      <vt:lpstr>Monotype Sorts</vt:lpstr>
      <vt:lpstr>Century Gothic</vt:lpstr>
      <vt:lpstr>Wingdings</vt:lpstr>
      <vt:lpstr>Cambria Math</vt:lpstr>
      <vt:lpstr>等线</vt:lpstr>
      <vt:lpstr>Courier New</vt:lpstr>
      <vt:lpstr>微软雅黑</vt:lpstr>
      <vt:lpstr>Segoe UI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张 志超</cp:lastModifiedBy>
  <cp:revision>449</cp:revision>
  <dcterms:created xsi:type="dcterms:W3CDTF">2015-08-18T02:51:41Z</dcterms:created>
  <dcterms:modified xsi:type="dcterms:W3CDTF">2021-12-06T05:36:24Z</dcterms:modified>
  <cp:category/>
</cp:coreProperties>
</file>